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6" r:id="rId2"/>
    <p:sldId id="272" r:id="rId3"/>
    <p:sldId id="276" r:id="rId4"/>
    <p:sldId id="298" r:id="rId5"/>
    <p:sldId id="287" r:id="rId6"/>
    <p:sldId id="284" r:id="rId7"/>
    <p:sldId id="293" r:id="rId8"/>
    <p:sldId id="294" r:id="rId9"/>
    <p:sldId id="295" r:id="rId10"/>
    <p:sldId id="292" r:id="rId11"/>
    <p:sldId id="296" r:id="rId12"/>
    <p:sldId id="297" r:id="rId13"/>
    <p:sldId id="258"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3AC05A-6BA1-41F6-8959-8A7D0EB0083E}" v="1" dt="2022-05-13T13:48:09.0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varScale="1">
        <p:scale>
          <a:sx n="81" d="100"/>
          <a:sy n="81" d="100"/>
        </p:scale>
        <p:origin x="917" y="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y Spiezio" userId="32c6413c992078e4" providerId="LiveId" clId="{993AC05A-6BA1-41F6-8959-8A7D0EB0083E}"/>
    <pc:docChg chg="custSel modSld sldOrd">
      <pc:chgData name="Amy Spiezio" userId="32c6413c992078e4" providerId="LiveId" clId="{993AC05A-6BA1-41F6-8959-8A7D0EB0083E}" dt="2022-05-13T13:48:19.611" v="25" actId="20577"/>
      <pc:docMkLst>
        <pc:docMk/>
      </pc:docMkLst>
      <pc:sldChg chg="modSp mod">
        <pc:chgData name="Amy Spiezio" userId="32c6413c992078e4" providerId="LiveId" clId="{993AC05A-6BA1-41F6-8959-8A7D0EB0083E}" dt="2022-05-13T13:48:09.032" v="17" actId="27636"/>
        <pc:sldMkLst>
          <pc:docMk/>
          <pc:sldMk cId="2700844253" sldId="256"/>
        </pc:sldMkLst>
        <pc:spChg chg="mod">
          <ac:chgData name="Amy Spiezio" userId="32c6413c992078e4" providerId="LiveId" clId="{993AC05A-6BA1-41F6-8959-8A7D0EB0083E}" dt="2022-05-13T13:48:09.032" v="17" actId="27636"/>
          <ac:spMkLst>
            <pc:docMk/>
            <pc:sldMk cId="2700844253" sldId="256"/>
            <ac:spMk id="2" creationId="{00000000-0000-0000-0000-000000000000}"/>
          </ac:spMkLst>
        </pc:spChg>
      </pc:sldChg>
      <pc:sldChg chg="modSp mod">
        <pc:chgData name="Amy Spiezio" userId="32c6413c992078e4" providerId="LiveId" clId="{993AC05A-6BA1-41F6-8959-8A7D0EB0083E}" dt="2022-05-13T13:46:14.023" v="11" actId="20577"/>
        <pc:sldMkLst>
          <pc:docMk/>
          <pc:sldMk cId="49082782" sldId="258"/>
        </pc:sldMkLst>
        <pc:spChg chg="mod">
          <ac:chgData name="Amy Spiezio" userId="32c6413c992078e4" providerId="LiveId" clId="{993AC05A-6BA1-41F6-8959-8A7D0EB0083E}" dt="2022-05-13T13:46:14.023" v="11" actId="20577"/>
          <ac:spMkLst>
            <pc:docMk/>
            <pc:sldMk cId="49082782" sldId="258"/>
            <ac:spMk id="5" creationId="{00000000-0000-0000-0000-000000000000}"/>
          </ac:spMkLst>
        </pc:spChg>
      </pc:sldChg>
      <pc:sldChg chg="modSp mod">
        <pc:chgData name="Amy Spiezio" userId="32c6413c992078e4" providerId="LiveId" clId="{993AC05A-6BA1-41F6-8959-8A7D0EB0083E}" dt="2022-05-13T13:48:09.048" v="18" actId="27636"/>
        <pc:sldMkLst>
          <pc:docMk/>
          <pc:sldMk cId="2856995416" sldId="276"/>
        </pc:sldMkLst>
        <pc:spChg chg="mod">
          <ac:chgData name="Amy Spiezio" userId="32c6413c992078e4" providerId="LiveId" clId="{993AC05A-6BA1-41F6-8959-8A7D0EB0083E}" dt="2022-05-13T13:48:09.048" v="18" actId="27636"/>
          <ac:spMkLst>
            <pc:docMk/>
            <pc:sldMk cId="2856995416" sldId="276"/>
            <ac:spMk id="3" creationId="{00000000-0000-0000-0000-000000000000}"/>
          </ac:spMkLst>
        </pc:spChg>
      </pc:sldChg>
      <pc:sldChg chg="modSp mod">
        <pc:chgData name="Amy Spiezio" userId="32c6413c992078e4" providerId="LiveId" clId="{993AC05A-6BA1-41F6-8959-8A7D0EB0083E}" dt="2022-05-13T13:48:09.048" v="19" actId="27636"/>
        <pc:sldMkLst>
          <pc:docMk/>
          <pc:sldMk cId="629951849" sldId="287"/>
        </pc:sldMkLst>
        <pc:spChg chg="mod">
          <ac:chgData name="Amy Spiezio" userId="32c6413c992078e4" providerId="LiveId" clId="{993AC05A-6BA1-41F6-8959-8A7D0EB0083E}" dt="2022-05-13T13:48:09.048" v="19" actId="27636"/>
          <ac:spMkLst>
            <pc:docMk/>
            <pc:sldMk cId="629951849" sldId="287"/>
            <ac:spMk id="3" creationId="{00000000-0000-0000-0000-000000000000}"/>
          </ac:spMkLst>
        </pc:spChg>
      </pc:sldChg>
      <pc:sldChg chg="modSp mod">
        <pc:chgData name="Amy Spiezio" userId="32c6413c992078e4" providerId="LiveId" clId="{993AC05A-6BA1-41F6-8959-8A7D0EB0083E}" dt="2022-05-13T13:48:09.064" v="20" actId="27636"/>
        <pc:sldMkLst>
          <pc:docMk/>
          <pc:sldMk cId="1810143466" sldId="294"/>
        </pc:sldMkLst>
        <pc:spChg chg="mod">
          <ac:chgData name="Amy Spiezio" userId="32c6413c992078e4" providerId="LiveId" clId="{993AC05A-6BA1-41F6-8959-8A7D0EB0083E}" dt="2022-05-13T13:48:09.064" v="20" actId="27636"/>
          <ac:spMkLst>
            <pc:docMk/>
            <pc:sldMk cId="1810143466" sldId="294"/>
            <ac:spMk id="3" creationId="{00000000-0000-0000-0000-000000000000}"/>
          </ac:spMkLst>
        </pc:spChg>
      </pc:sldChg>
      <pc:sldChg chg="modSp mod">
        <pc:chgData name="Amy Spiezio" userId="32c6413c992078e4" providerId="LiveId" clId="{993AC05A-6BA1-41F6-8959-8A7D0EB0083E}" dt="2022-05-13T13:48:09.064" v="21" actId="27636"/>
        <pc:sldMkLst>
          <pc:docMk/>
          <pc:sldMk cId="1663564584" sldId="295"/>
        </pc:sldMkLst>
        <pc:spChg chg="mod">
          <ac:chgData name="Amy Spiezio" userId="32c6413c992078e4" providerId="LiveId" clId="{993AC05A-6BA1-41F6-8959-8A7D0EB0083E}" dt="2022-05-13T13:48:09.064" v="21" actId="27636"/>
          <ac:spMkLst>
            <pc:docMk/>
            <pc:sldMk cId="1663564584" sldId="295"/>
            <ac:spMk id="2" creationId="{00000000-0000-0000-0000-000000000000}"/>
          </ac:spMkLst>
        </pc:spChg>
      </pc:sldChg>
      <pc:sldChg chg="modSp mod">
        <pc:chgData name="Amy Spiezio" userId="32c6413c992078e4" providerId="LiveId" clId="{993AC05A-6BA1-41F6-8959-8A7D0EB0083E}" dt="2022-05-13T13:48:09.079" v="22" actId="27636"/>
        <pc:sldMkLst>
          <pc:docMk/>
          <pc:sldMk cId="1588294172" sldId="296"/>
        </pc:sldMkLst>
        <pc:spChg chg="mod">
          <ac:chgData name="Amy Spiezio" userId="32c6413c992078e4" providerId="LiveId" clId="{993AC05A-6BA1-41F6-8959-8A7D0EB0083E}" dt="2022-05-13T13:48:09.079" v="22" actId="27636"/>
          <ac:spMkLst>
            <pc:docMk/>
            <pc:sldMk cId="1588294172" sldId="296"/>
            <ac:spMk id="3" creationId="{00000000-0000-0000-0000-000000000000}"/>
          </ac:spMkLst>
        </pc:spChg>
      </pc:sldChg>
      <pc:sldChg chg="modSp mod ord">
        <pc:chgData name="Amy Spiezio" userId="32c6413c992078e4" providerId="LiveId" clId="{993AC05A-6BA1-41F6-8959-8A7D0EB0083E}" dt="2022-05-13T13:48:19.611" v="25" actId="20577"/>
        <pc:sldMkLst>
          <pc:docMk/>
          <pc:sldMk cId="1987157804" sldId="297"/>
        </pc:sldMkLst>
        <pc:spChg chg="mod">
          <ac:chgData name="Amy Spiezio" userId="32c6413c992078e4" providerId="LiveId" clId="{993AC05A-6BA1-41F6-8959-8A7D0EB0083E}" dt="2022-05-13T13:48:19.611" v="25" actId="20577"/>
          <ac:spMkLst>
            <pc:docMk/>
            <pc:sldMk cId="1987157804" sldId="297"/>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39257DD-10AA-46EC-91D3-AD4F55BA892F}" type="datetimeFigureOut">
              <a:rPr lang="en-US" smtClean="0"/>
              <a:t>5/13/2022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1AA088C-9384-4DB3-B642-2D8520004B5B}" type="slidenum">
              <a:rPr lang="en-US" smtClean="0"/>
              <a:t>‹#›</a:t>
            </a:fld>
            <a:endParaRPr lang="en-US" dirty="0"/>
          </a:p>
        </p:txBody>
      </p:sp>
    </p:spTree>
    <p:extLst>
      <p:ext uri="{BB962C8B-B14F-4D97-AF65-F5344CB8AC3E}">
        <p14:creationId xmlns:p14="http://schemas.microsoft.com/office/powerpoint/2010/main" val="3959601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dirty="0"/>
          </a:p>
        </p:txBody>
      </p:sp>
      <p:sp>
        <p:nvSpPr>
          <p:cNvPr id="3" name="Subtitle 2"/>
          <p:cNvSpPr>
            <a:spLocks noGrp="1"/>
          </p:cNvSpPr>
          <p:nvPr>
            <p:ph type="subTitle" idx="1" hasCustomPrompt="1"/>
          </p:nvPr>
        </p:nvSpPr>
        <p:spPr>
          <a:xfrm>
            <a:off x="1371600" y="3886200"/>
            <a:ext cx="6400800" cy="1371600"/>
          </a:xfrm>
        </p:spPr>
        <p:txBody>
          <a:bodyPr>
            <a:normAutofit/>
          </a:bodyPr>
          <a:lstStyle>
            <a:lvl1pPr marL="0" indent="0" algn="ctr">
              <a:buNone/>
              <a:defRPr sz="24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“Title”</a:t>
            </a:r>
          </a:p>
          <a:p>
            <a:r>
              <a:rPr lang="en-US" dirty="0"/>
              <a:t>Date of Program</a:t>
            </a:r>
          </a:p>
          <a:p>
            <a:r>
              <a:rPr lang="en-US" dirty="0"/>
              <a:t>Time of Program</a:t>
            </a:r>
          </a:p>
        </p:txBody>
      </p:sp>
      <p:sp>
        <p:nvSpPr>
          <p:cNvPr id="4" name="Date Placeholder 3"/>
          <p:cNvSpPr>
            <a:spLocks noGrp="1"/>
          </p:cNvSpPr>
          <p:nvPr>
            <p:ph type="dt" sz="half" idx="10"/>
          </p:nvPr>
        </p:nvSpPr>
        <p:spPr/>
        <p:txBody>
          <a:bodyPr/>
          <a:lstStyle/>
          <a:p>
            <a:fld id="{A1A01A5C-6CBF-4F4F-9E39-028294C48D64}" type="datetime2">
              <a:rPr lang="en-US" smtClean="0"/>
              <a:t>Friday, May 13, 2022</a:t>
            </a:fld>
            <a:endParaRPr lang="en-US" dirty="0"/>
          </a:p>
        </p:txBody>
      </p:sp>
      <p:sp>
        <p:nvSpPr>
          <p:cNvPr id="5" name="Footer Placeholder 4"/>
          <p:cNvSpPr>
            <a:spLocks noGrp="1"/>
          </p:cNvSpPr>
          <p:nvPr>
            <p:ph type="ftr" sz="quarter" idx="11"/>
          </p:nvPr>
        </p:nvSpPr>
        <p:spPr/>
        <p:txBody>
          <a:bodyPr/>
          <a:lstStyle/>
          <a:p>
            <a:r>
              <a:rPr lang="en-US" dirty="0"/>
              <a:t>New Jersey State League of Municipalities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2112" y="381000"/>
            <a:ext cx="6782688" cy="1676654"/>
          </a:xfrm>
          <a:prstGeom prst="rect">
            <a:avLst/>
          </a:prstGeom>
        </p:spPr>
      </p:pic>
      <p:sp>
        <p:nvSpPr>
          <p:cNvPr id="8" name="Subtitle 2"/>
          <p:cNvSpPr txBox="1">
            <a:spLocks/>
          </p:cNvSpPr>
          <p:nvPr userDrawn="1"/>
        </p:nvSpPr>
        <p:spPr>
          <a:xfrm>
            <a:off x="1333056" y="5410200"/>
            <a:ext cx="6400800" cy="5334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400" kern="1200" baseline="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700" dirty="0"/>
              <a:t>Name &amp; title of NJLM Staff if applicable</a:t>
            </a: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9000" y="-1447800"/>
            <a:ext cx="2946759" cy="9943555"/>
          </a:xfrm>
          <a:prstGeom prst="rect">
            <a:avLst/>
          </a:prstGeom>
        </p:spPr>
      </p:pic>
    </p:spTree>
    <p:extLst>
      <p:ext uri="{BB962C8B-B14F-4D97-AF65-F5344CB8AC3E}">
        <p14:creationId xmlns:p14="http://schemas.microsoft.com/office/powerpoint/2010/main" val="1352022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B062B40-4986-40D5-B3F0-73AE21FD3DE1}" type="datetime2">
              <a:rPr lang="en-US" smtClean="0"/>
              <a:t>Friday, May 13, 2022</a:t>
            </a:fld>
            <a:endParaRPr lang="en-US" dirty="0"/>
          </a:p>
        </p:txBody>
      </p:sp>
      <p:sp>
        <p:nvSpPr>
          <p:cNvPr id="5" name="Footer Placeholder 4"/>
          <p:cNvSpPr>
            <a:spLocks noGrp="1"/>
          </p:cNvSpPr>
          <p:nvPr>
            <p:ph type="ftr" sz="quarter" idx="11"/>
          </p:nvPr>
        </p:nvSpPr>
        <p:spPr/>
        <p:txBody>
          <a:bodyPr/>
          <a:lstStyle/>
          <a:p>
            <a:r>
              <a:rPr lang="en-US" dirty="0"/>
              <a:t>New Jersey State League of Municipalities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43800" y="-1447800"/>
            <a:ext cx="2946759" cy="9943555"/>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6356" y="381000"/>
            <a:ext cx="6782688" cy="1676654"/>
          </a:xfrm>
          <a:prstGeom prst="rect">
            <a:avLst/>
          </a:prstGeom>
        </p:spPr>
      </p:pic>
      <p:sp>
        <p:nvSpPr>
          <p:cNvPr id="9" name="Vertical Text Placeholder 2"/>
          <p:cNvSpPr>
            <a:spLocks noGrp="1"/>
          </p:cNvSpPr>
          <p:nvPr>
            <p:ph type="body" orient="vert" idx="12" hasCustomPrompt="1"/>
          </p:nvPr>
        </p:nvSpPr>
        <p:spPr>
          <a:xfrm rot="16200000">
            <a:off x="4000500" y="-1257300"/>
            <a:ext cx="457201" cy="7543800"/>
          </a:xfrm>
        </p:spPr>
        <p:txBody>
          <a:bodyPr vert="eaVert">
            <a:normAutofit/>
          </a:bodyPr>
          <a:lstStyle>
            <a:lvl1pPr eaLnBrk="1" hangingPunct="1">
              <a:spcBef>
                <a:spcPct val="0"/>
              </a:spcBef>
              <a:buClrTx/>
              <a:buSzTx/>
              <a:buFontTx/>
              <a:buNone/>
              <a:defRPr sz="2400">
                <a:latin typeface="+mj-lt"/>
              </a:defRPr>
            </a:lvl1pPr>
          </a:lstStyle>
          <a:p>
            <a:pPr eaLnBrk="1" hangingPunct="1">
              <a:spcBef>
                <a:spcPct val="0"/>
              </a:spcBef>
              <a:buClrTx/>
              <a:buSzTx/>
              <a:buFontTx/>
              <a:buNone/>
            </a:pPr>
            <a:r>
              <a:rPr lang="en-US" altLang="en-US" sz="1800" dirty="0">
                <a:latin typeface="+mn-lt"/>
              </a:rPr>
              <a:t>Contact:</a:t>
            </a:r>
            <a:endParaRPr lang="en-US" altLang="en-US" sz="2000" dirty="0">
              <a:latin typeface="+mn-lt"/>
            </a:endParaRPr>
          </a:p>
        </p:txBody>
      </p:sp>
      <p:sp>
        <p:nvSpPr>
          <p:cNvPr id="2" name="Rectangle 1"/>
          <p:cNvSpPr/>
          <p:nvPr userDrawn="1"/>
        </p:nvSpPr>
        <p:spPr>
          <a:xfrm>
            <a:off x="457200" y="2743200"/>
            <a:ext cx="7543800" cy="923330"/>
          </a:xfrm>
          <a:prstGeom prst="rect">
            <a:avLst/>
          </a:prstGeom>
        </p:spPr>
        <p:txBody>
          <a:bodyPr wrap="square">
            <a:spAutoFit/>
          </a:bodyPr>
          <a:lstStyle/>
          <a:p>
            <a:pPr eaLnBrk="1" hangingPunct="1">
              <a:spcBef>
                <a:spcPct val="0"/>
              </a:spcBef>
              <a:buClrTx/>
              <a:buSzTx/>
              <a:buFontTx/>
              <a:buNone/>
            </a:pPr>
            <a:r>
              <a:rPr lang="en-US" altLang="en-US" sz="1800" dirty="0">
                <a:latin typeface="+mn-lt"/>
              </a:rPr>
              <a:t>Staff Name, Staff Title</a:t>
            </a:r>
          </a:p>
          <a:p>
            <a:pPr eaLnBrk="1" hangingPunct="1">
              <a:spcBef>
                <a:spcPct val="0"/>
              </a:spcBef>
              <a:buClrTx/>
              <a:buSzTx/>
              <a:buFontTx/>
              <a:buNone/>
            </a:pPr>
            <a:r>
              <a:rPr lang="en-US" altLang="en-US" sz="1800" dirty="0">
                <a:latin typeface="+mn-lt"/>
              </a:rPr>
              <a:t>609-695-3481 x###</a:t>
            </a:r>
          </a:p>
          <a:p>
            <a:pPr eaLnBrk="1" hangingPunct="1">
              <a:spcBef>
                <a:spcPct val="0"/>
              </a:spcBef>
              <a:buClrTx/>
              <a:buSzTx/>
              <a:buFontTx/>
              <a:buNone/>
            </a:pPr>
            <a:r>
              <a:rPr lang="en-US" altLang="en-US" sz="1800" dirty="0">
                <a:latin typeface="+mn-lt"/>
              </a:rPr>
              <a:t>name@njlm.org</a:t>
            </a:r>
          </a:p>
        </p:txBody>
      </p:sp>
    </p:spTree>
    <p:extLst>
      <p:ext uri="{BB962C8B-B14F-4D97-AF65-F5344CB8AC3E}">
        <p14:creationId xmlns:p14="http://schemas.microsoft.com/office/powerpoint/2010/main" val="1175208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EE89A1-561C-433F-8CAA-969C540EB692}" type="datetime2">
              <a:rPr lang="en-US" smtClean="0"/>
              <a:t>Friday, May 13, 2022</a:t>
            </a:fld>
            <a:endParaRPr lang="en-US" dirty="0"/>
          </a:p>
        </p:txBody>
      </p:sp>
      <p:sp>
        <p:nvSpPr>
          <p:cNvPr id="5" name="Footer Placeholder 4"/>
          <p:cNvSpPr>
            <a:spLocks noGrp="1"/>
          </p:cNvSpPr>
          <p:nvPr>
            <p:ph type="ftr" sz="quarter" idx="11"/>
          </p:nvPr>
        </p:nvSpPr>
        <p:spPr/>
        <p:txBody>
          <a:bodyPr/>
          <a:lstStyle/>
          <a:p>
            <a:r>
              <a:rPr lang="en-US" dirty="0"/>
              <a:t>New Jersey State League of Municipalities</a:t>
            </a:r>
          </a:p>
        </p:txBody>
      </p:sp>
    </p:spTree>
    <p:extLst>
      <p:ext uri="{BB962C8B-B14F-4D97-AF65-F5344CB8AC3E}">
        <p14:creationId xmlns:p14="http://schemas.microsoft.com/office/powerpoint/2010/main" val="229096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D06A5E-D26D-4FB5-BB60-8C651BBD813C}" type="datetime2">
              <a:rPr lang="en-US" smtClean="0"/>
              <a:t>Friday, May 13, 2022</a:t>
            </a:fld>
            <a:endParaRPr lang="en-US" dirty="0"/>
          </a:p>
        </p:txBody>
      </p:sp>
      <p:sp>
        <p:nvSpPr>
          <p:cNvPr id="5" name="Footer Placeholder 4"/>
          <p:cNvSpPr>
            <a:spLocks noGrp="1"/>
          </p:cNvSpPr>
          <p:nvPr>
            <p:ph type="ftr" sz="quarter" idx="11"/>
          </p:nvPr>
        </p:nvSpPr>
        <p:spPr/>
        <p:txBody>
          <a:bodyPr/>
          <a:lstStyle/>
          <a:p>
            <a:r>
              <a:rPr lang="en-US" dirty="0"/>
              <a:t>New Jersey State League of Municipalities</a:t>
            </a:r>
          </a:p>
        </p:txBody>
      </p:sp>
    </p:spTree>
    <p:extLst>
      <p:ext uri="{BB962C8B-B14F-4D97-AF65-F5344CB8AC3E}">
        <p14:creationId xmlns:p14="http://schemas.microsoft.com/office/powerpoint/2010/main" val="590285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995D9C-9EFB-4D05-B5F9-EF9CFE6464BD}" type="datetime2">
              <a:rPr lang="en-US" smtClean="0"/>
              <a:t>Friday, May 13, 2022</a:t>
            </a:fld>
            <a:endParaRPr lang="en-US" dirty="0"/>
          </a:p>
        </p:txBody>
      </p:sp>
      <p:sp>
        <p:nvSpPr>
          <p:cNvPr id="6" name="Footer Placeholder 5"/>
          <p:cNvSpPr>
            <a:spLocks noGrp="1"/>
          </p:cNvSpPr>
          <p:nvPr>
            <p:ph type="ftr" sz="quarter" idx="11"/>
          </p:nvPr>
        </p:nvSpPr>
        <p:spPr/>
        <p:txBody>
          <a:bodyPr/>
          <a:lstStyle/>
          <a:p>
            <a:r>
              <a:rPr lang="en-US" dirty="0"/>
              <a:t>New Jersey State League of Municipalities</a:t>
            </a:r>
          </a:p>
        </p:txBody>
      </p:sp>
    </p:spTree>
    <p:extLst>
      <p:ext uri="{BB962C8B-B14F-4D97-AF65-F5344CB8AC3E}">
        <p14:creationId xmlns:p14="http://schemas.microsoft.com/office/powerpoint/2010/main" val="561738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8A4D8AF-ECDA-4184-8583-1E548C2BCCF2}" type="datetime2">
              <a:rPr lang="en-US" smtClean="0"/>
              <a:t>Friday, May 13, 2022</a:t>
            </a:fld>
            <a:endParaRPr lang="en-US" dirty="0"/>
          </a:p>
        </p:txBody>
      </p:sp>
      <p:sp>
        <p:nvSpPr>
          <p:cNvPr id="8" name="Footer Placeholder 7"/>
          <p:cNvSpPr>
            <a:spLocks noGrp="1"/>
          </p:cNvSpPr>
          <p:nvPr>
            <p:ph type="ftr" sz="quarter" idx="11"/>
          </p:nvPr>
        </p:nvSpPr>
        <p:spPr/>
        <p:txBody>
          <a:bodyPr/>
          <a:lstStyle/>
          <a:p>
            <a:r>
              <a:rPr lang="en-US" dirty="0"/>
              <a:t>New Jersey State League of Municipalities</a:t>
            </a:r>
          </a:p>
        </p:txBody>
      </p:sp>
    </p:spTree>
    <p:extLst>
      <p:ext uri="{BB962C8B-B14F-4D97-AF65-F5344CB8AC3E}">
        <p14:creationId xmlns:p14="http://schemas.microsoft.com/office/powerpoint/2010/main" val="2856309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FC3FE9-252A-4260-BAD8-B40BED9F48E0}" type="datetime2">
              <a:rPr lang="en-US" smtClean="0"/>
              <a:t>Friday, May 13, 2022</a:t>
            </a:fld>
            <a:endParaRPr lang="en-US" dirty="0"/>
          </a:p>
        </p:txBody>
      </p:sp>
      <p:sp>
        <p:nvSpPr>
          <p:cNvPr id="4" name="Footer Placeholder 3"/>
          <p:cNvSpPr>
            <a:spLocks noGrp="1"/>
          </p:cNvSpPr>
          <p:nvPr>
            <p:ph type="ftr" sz="quarter" idx="11"/>
          </p:nvPr>
        </p:nvSpPr>
        <p:spPr/>
        <p:txBody>
          <a:bodyPr/>
          <a:lstStyle/>
          <a:p>
            <a:r>
              <a:rPr lang="en-US" dirty="0"/>
              <a:t>New Jersey State League of Municipalities</a:t>
            </a:r>
          </a:p>
        </p:txBody>
      </p:sp>
    </p:spTree>
    <p:extLst>
      <p:ext uri="{BB962C8B-B14F-4D97-AF65-F5344CB8AC3E}">
        <p14:creationId xmlns:p14="http://schemas.microsoft.com/office/powerpoint/2010/main" val="672595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47B00-3D4E-440A-A56A-62548618E949}" type="datetime2">
              <a:rPr lang="en-US" smtClean="0"/>
              <a:t>Friday, May 13, 2022</a:t>
            </a:fld>
            <a:endParaRPr lang="en-US" dirty="0"/>
          </a:p>
        </p:txBody>
      </p:sp>
      <p:sp>
        <p:nvSpPr>
          <p:cNvPr id="3" name="Footer Placeholder 2"/>
          <p:cNvSpPr>
            <a:spLocks noGrp="1"/>
          </p:cNvSpPr>
          <p:nvPr>
            <p:ph type="ftr" sz="quarter" idx="11"/>
          </p:nvPr>
        </p:nvSpPr>
        <p:spPr/>
        <p:txBody>
          <a:bodyPr/>
          <a:lstStyle/>
          <a:p>
            <a:r>
              <a:rPr lang="en-US" dirty="0"/>
              <a:t>New Jersey State League of Municipalities</a:t>
            </a:r>
          </a:p>
        </p:txBody>
      </p:sp>
    </p:spTree>
    <p:extLst>
      <p:ext uri="{BB962C8B-B14F-4D97-AF65-F5344CB8AC3E}">
        <p14:creationId xmlns:p14="http://schemas.microsoft.com/office/powerpoint/2010/main" val="2453409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E498E3-6691-41C4-A4DB-079EF84AD2DD}" type="datetime2">
              <a:rPr lang="en-US" smtClean="0"/>
              <a:t>Friday, May 13, 2022</a:t>
            </a:fld>
            <a:endParaRPr lang="en-US" dirty="0"/>
          </a:p>
        </p:txBody>
      </p:sp>
      <p:sp>
        <p:nvSpPr>
          <p:cNvPr id="6" name="Footer Placeholder 5"/>
          <p:cNvSpPr>
            <a:spLocks noGrp="1"/>
          </p:cNvSpPr>
          <p:nvPr>
            <p:ph type="ftr" sz="quarter" idx="11"/>
          </p:nvPr>
        </p:nvSpPr>
        <p:spPr/>
        <p:txBody>
          <a:bodyPr/>
          <a:lstStyle/>
          <a:p>
            <a:r>
              <a:rPr lang="en-US" dirty="0"/>
              <a:t>New Jersey State League of Municipalities</a:t>
            </a:r>
          </a:p>
        </p:txBody>
      </p:sp>
    </p:spTree>
    <p:extLst>
      <p:ext uri="{BB962C8B-B14F-4D97-AF65-F5344CB8AC3E}">
        <p14:creationId xmlns:p14="http://schemas.microsoft.com/office/powerpoint/2010/main" val="1293411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02BAD4-B38D-4A11-922B-D8C08FD25398}" type="datetime2">
              <a:rPr lang="en-US" smtClean="0"/>
              <a:t>Friday, May 13, 2022</a:t>
            </a:fld>
            <a:endParaRPr lang="en-US" dirty="0"/>
          </a:p>
        </p:txBody>
      </p:sp>
      <p:sp>
        <p:nvSpPr>
          <p:cNvPr id="6" name="Footer Placeholder 5"/>
          <p:cNvSpPr>
            <a:spLocks noGrp="1"/>
          </p:cNvSpPr>
          <p:nvPr>
            <p:ph type="ftr" sz="quarter" idx="11"/>
          </p:nvPr>
        </p:nvSpPr>
        <p:spPr/>
        <p:txBody>
          <a:bodyPr/>
          <a:lstStyle/>
          <a:p>
            <a:r>
              <a:rPr lang="en-US" dirty="0"/>
              <a:t>New Jersey State League of Municipalities</a:t>
            </a:r>
          </a:p>
        </p:txBody>
      </p:sp>
    </p:spTree>
    <p:extLst>
      <p:ext uri="{BB962C8B-B14F-4D97-AF65-F5344CB8AC3E}">
        <p14:creationId xmlns:p14="http://schemas.microsoft.com/office/powerpoint/2010/main" val="2466623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862E5E-E8C2-4500-A7B1-2D11D35E530B}" type="datetime2">
              <a:rPr lang="en-US" smtClean="0"/>
              <a:t>Friday, May 13, 2022</a:t>
            </a:fld>
            <a:endParaRPr lang="en-US" dirty="0"/>
          </a:p>
        </p:txBody>
      </p:sp>
      <p:sp>
        <p:nvSpPr>
          <p:cNvPr id="5" name="Footer Placeholder 4"/>
          <p:cNvSpPr>
            <a:spLocks noGrp="1"/>
          </p:cNvSpPr>
          <p:nvPr>
            <p:ph type="ftr" sz="quarter" idx="3"/>
          </p:nvPr>
        </p:nvSpPr>
        <p:spPr>
          <a:xfrm>
            <a:off x="3124200" y="6356350"/>
            <a:ext cx="49530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New Jersey State League of Municipalities</a:t>
            </a:r>
          </a:p>
        </p:txBody>
      </p:sp>
    </p:spTree>
    <p:extLst>
      <p:ext uri="{BB962C8B-B14F-4D97-AF65-F5344CB8AC3E}">
        <p14:creationId xmlns:p14="http://schemas.microsoft.com/office/powerpoint/2010/main" val="1963524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njlm.org/Federal-Issues-Muni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lbuckelew@njlm.org" TargetMode="External"/><Relationship Id="rId7" Type="http://schemas.openxmlformats.org/officeDocument/2006/relationships/hyperlink" Target="mailto:cbradley@njlm.org" TargetMode="External"/><Relationship Id="rId2" Type="http://schemas.openxmlformats.org/officeDocument/2006/relationships/hyperlink" Target="mailto:mcerra@njlm.org" TargetMode="External"/><Relationship Id="rId1" Type="http://schemas.openxmlformats.org/officeDocument/2006/relationships/slideLayout" Target="../slideLayouts/slideLayout1.xml"/><Relationship Id="rId6" Type="http://schemas.openxmlformats.org/officeDocument/2006/relationships/hyperlink" Target="mailto:ALaFevre@nljm.org" TargetMode="External"/><Relationship Id="rId5" Type="http://schemas.openxmlformats.org/officeDocument/2006/relationships/hyperlink" Target="mailto:ppenna@njlm.org" TargetMode="External"/><Relationship Id="rId4" Type="http://schemas.openxmlformats.org/officeDocument/2006/relationships/hyperlink" Target="mailto:fmarshall@njlm.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treasury.gov/SLFR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njlm.org/BuildBackBetterGuidebook" TargetMode="External"/><Relationship Id="rId2" Type="http://schemas.openxmlformats.org/officeDocument/2006/relationships/hyperlink" Target="http://www.njlm.org/BuildingABetterAmericaNJ"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njlm.org/RuralBILGuideboo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146175"/>
          </a:xfrm>
        </p:spPr>
        <p:txBody>
          <a:bodyPr>
            <a:normAutofit/>
          </a:bodyPr>
          <a:lstStyle/>
          <a:p>
            <a:r>
              <a:rPr lang="en-US" b="1" dirty="0"/>
              <a:t>NJCM Conference - ARP &amp; BIL </a:t>
            </a:r>
          </a:p>
        </p:txBody>
      </p:sp>
      <p:sp>
        <p:nvSpPr>
          <p:cNvPr id="3" name="Subtitle 2"/>
          <p:cNvSpPr>
            <a:spLocks noGrp="1"/>
          </p:cNvSpPr>
          <p:nvPr>
            <p:ph type="subTitle" idx="1"/>
          </p:nvPr>
        </p:nvSpPr>
        <p:spPr>
          <a:xfrm>
            <a:off x="1371600" y="3200400"/>
            <a:ext cx="6400800" cy="2057400"/>
          </a:xfrm>
        </p:spPr>
        <p:txBody>
          <a:bodyPr>
            <a:normAutofit fontScale="85000" lnSpcReduction="20000"/>
          </a:bodyPr>
          <a:lstStyle/>
          <a:p>
            <a:r>
              <a:rPr lang="en-US" sz="3800" dirty="0"/>
              <a:t>Best Practices</a:t>
            </a:r>
          </a:p>
          <a:p>
            <a:endParaRPr lang="en-US" dirty="0"/>
          </a:p>
          <a:p>
            <a:pPr algn="l"/>
            <a:r>
              <a:rPr lang="en-US" sz="2100" dirty="0"/>
              <a:t>Lead Contact: </a:t>
            </a:r>
          </a:p>
          <a:p>
            <a:pPr algn="l"/>
            <a:r>
              <a:rPr lang="en-US" sz="2100" dirty="0"/>
              <a:t>Paul Penna, Senior Legislative Analyst</a:t>
            </a:r>
          </a:p>
          <a:p>
            <a:pPr algn="l"/>
            <a:r>
              <a:rPr lang="en-US" sz="2100" dirty="0"/>
              <a:t>609-695-3481 x110</a:t>
            </a:r>
          </a:p>
          <a:p>
            <a:pPr algn="l"/>
            <a:r>
              <a:rPr lang="en-US" sz="2100" dirty="0"/>
              <a:t>ppenna@njlm.org	</a:t>
            </a:r>
          </a:p>
        </p:txBody>
      </p:sp>
      <p:sp>
        <p:nvSpPr>
          <p:cNvPr id="4" name="TextBox 3"/>
          <p:cNvSpPr txBox="1"/>
          <p:nvPr/>
        </p:nvSpPr>
        <p:spPr>
          <a:xfrm>
            <a:off x="2655452" y="5410200"/>
            <a:ext cx="3973948" cy="369332"/>
          </a:xfrm>
          <a:prstGeom prst="rect">
            <a:avLst/>
          </a:prstGeom>
          <a:solidFill>
            <a:schemeClr val="bg1"/>
          </a:solidFill>
        </p:spPr>
        <p:txBody>
          <a:bodyPr wrap="square" rtlCol="0">
            <a:spAutoFit/>
          </a:bodyPr>
          <a:lstStyle/>
          <a:p>
            <a:endParaRPr lang="en-US" dirty="0"/>
          </a:p>
        </p:txBody>
      </p:sp>
      <p:sp>
        <p:nvSpPr>
          <p:cNvPr id="6" name="Subtitle 2"/>
          <p:cNvSpPr txBox="1">
            <a:spLocks/>
          </p:cNvSpPr>
          <p:nvPr/>
        </p:nvSpPr>
        <p:spPr>
          <a:xfrm>
            <a:off x="1295400" y="5417127"/>
            <a:ext cx="6400800" cy="457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solidFill>
                  <a:schemeClr val="bg1">
                    <a:lumMod val="65000"/>
                  </a:schemeClr>
                </a:solidFill>
              </a:rPr>
              <a:t> </a:t>
            </a:r>
          </a:p>
        </p:txBody>
      </p:sp>
    </p:spTree>
    <p:extLst>
      <p:ext uri="{BB962C8B-B14F-4D97-AF65-F5344CB8AC3E}">
        <p14:creationId xmlns:p14="http://schemas.microsoft.com/office/powerpoint/2010/main" val="2700844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BIL – Affordable Connectivity Program</a:t>
            </a:r>
            <a:br>
              <a:rPr lang="en-US" sz="3600" b="1" dirty="0"/>
            </a:br>
            <a:r>
              <a:rPr lang="en-US" sz="3600" b="1" dirty="0"/>
              <a:t>(ACP)</a:t>
            </a:r>
          </a:p>
        </p:txBody>
      </p:sp>
      <p:sp>
        <p:nvSpPr>
          <p:cNvPr id="3" name="Content Placeholder 2"/>
          <p:cNvSpPr>
            <a:spLocks noGrp="1"/>
          </p:cNvSpPr>
          <p:nvPr>
            <p:ph idx="1"/>
          </p:nvPr>
        </p:nvSpPr>
        <p:spPr>
          <a:xfrm>
            <a:off x="457200" y="1417638"/>
            <a:ext cx="8229600" cy="4938712"/>
          </a:xfrm>
        </p:spPr>
        <p:txBody>
          <a:bodyPr>
            <a:normAutofit fontScale="55000" lnSpcReduction="20000"/>
          </a:bodyPr>
          <a:lstStyle/>
          <a:p>
            <a:r>
              <a:rPr lang="en-US" sz="2900" dirty="0">
                <a:latin typeface="Arial" panose="020B0604020202020204" pitchFamily="34" charset="0"/>
                <a:cs typeface="Arial" panose="020B0604020202020204" pitchFamily="34" charset="0"/>
              </a:rPr>
              <a:t>ACP provides $30 off monthly internet charges to those who qualify. </a:t>
            </a:r>
          </a:p>
          <a:p>
            <a:r>
              <a:rPr lang="en-US" sz="2900" dirty="0">
                <a:latin typeface="Arial" panose="020B0604020202020204" pitchFamily="34" charset="0"/>
                <a:cs typeface="Arial" panose="020B0604020202020204" pitchFamily="34" charset="0"/>
              </a:rPr>
              <a:t>Three different ways to qualify for the ACP benefit – need meet any one of the three qualifications below:</a:t>
            </a:r>
          </a:p>
          <a:p>
            <a:pPr marL="0" indent="0">
              <a:lnSpc>
                <a:spcPct val="120000"/>
              </a:lnSpc>
              <a:spcBef>
                <a:spcPts val="600"/>
              </a:spcBef>
              <a:buNone/>
            </a:pPr>
            <a:r>
              <a:rPr lang="en-US" sz="2900" dirty="0">
                <a:latin typeface="Arial" panose="020B0604020202020204" pitchFamily="34" charset="0"/>
                <a:cs typeface="Arial" panose="020B0604020202020204" pitchFamily="34" charset="0"/>
              </a:rPr>
              <a:t>	1. Income is at or below 200% of the Federal Poverty Guidelines</a:t>
            </a:r>
          </a:p>
          <a:p>
            <a:pPr marL="457200" lvl="1" indent="0">
              <a:lnSpc>
                <a:spcPct val="120000"/>
              </a:lnSpc>
              <a:spcBef>
                <a:spcPts val="600"/>
              </a:spcBef>
              <a:buNone/>
            </a:pPr>
            <a:r>
              <a:rPr lang="en-US" sz="2900" dirty="0">
                <a:latin typeface="Arial" panose="020B0604020202020204" pitchFamily="34" charset="0"/>
                <a:cs typeface="Arial" panose="020B0604020202020204" pitchFamily="34" charset="0"/>
              </a:rPr>
              <a:t>	2. Member of household participates in one of these other programs:</a:t>
            </a:r>
          </a:p>
          <a:p>
            <a:pPr lvl="3">
              <a:lnSpc>
                <a:spcPct val="120000"/>
              </a:lnSpc>
              <a:spcBef>
                <a:spcPts val="600"/>
              </a:spcBef>
            </a:pPr>
            <a:r>
              <a:rPr lang="en-US" sz="2200" dirty="0">
                <a:latin typeface="Arial" panose="020B0604020202020204" pitchFamily="34" charset="0"/>
                <a:cs typeface="Arial" panose="020B0604020202020204" pitchFamily="34" charset="0"/>
              </a:rPr>
              <a:t>Supplemental Nutrition Assistance Program (SNAP), formerly known as Food Stamps; </a:t>
            </a:r>
          </a:p>
          <a:p>
            <a:pPr lvl="3">
              <a:lnSpc>
                <a:spcPct val="120000"/>
              </a:lnSpc>
              <a:spcBef>
                <a:spcPts val="600"/>
              </a:spcBef>
            </a:pPr>
            <a:r>
              <a:rPr lang="en-US" sz="2200" dirty="0">
                <a:latin typeface="Arial" panose="020B0604020202020204" pitchFamily="34" charset="0"/>
                <a:cs typeface="Arial" panose="020B0604020202020204" pitchFamily="34" charset="0"/>
              </a:rPr>
              <a:t>Medicaid; </a:t>
            </a:r>
          </a:p>
          <a:p>
            <a:pPr lvl="3">
              <a:lnSpc>
                <a:spcPct val="120000"/>
              </a:lnSpc>
              <a:spcBef>
                <a:spcPts val="600"/>
              </a:spcBef>
            </a:pPr>
            <a:r>
              <a:rPr lang="en-US" sz="2200" dirty="0">
                <a:latin typeface="Arial" panose="020B0604020202020204" pitchFamily="34" charset="0"/>
                <a:cs typeface="Arial" panose="020B0604020202020204" pitchFamily="34" charset="0"/>
              </a:rPr>
              <a:t>Special Supplemental Nutrition Program for Women, Infants, and Children (WIC); </a:t>
            </a:r>
          </a:p>
          <a:p>
            <a:pPr lvl="3">
              <a:lnSpc>
                <a:spcPct val="120000"/>
              </a:lnSpc>
              <a:spcBef>
                <a:spcPts val="600"/>
              </a:spcBef>
            </a:pPr>
            <a:r>
              <a:rPr lang="en-US" sz="2200" dirty="0">
                <a:latin typeface="Arial" panose="020B0604020202020204" pitchFamily="34" charset="0"/>
                <a:cs typeface="Arial" panose="020B0604020202020204" pitchFamily="34" charset="0"/>
              </a:rPr>
              <a:t>Supplemental Security Income (SSI);</a:t>
            </a:r>
          </a:p>
          <a:p>
            <a:pPr lvl="3">
              <a:lnSpc>
                <a:spcPct val="120000"/>
              </a:lnSpc>
              <a:spcBef>
                <a:spcPts val="600"/>
              </a:spcBef>
            </a:pPr>
            <a:r>
              <a:rPr lang="en-US" sz="2200" dirty="0">
                <a:latin typeface="Arial" panose="020B0604020202020204" pitchFamily="34" charset="0"/>
                <a:cs typeface="Arial" panose="020B0604020202020204" pitchFamily="34" charset="0"/>
              </a:rPr>
              <a:t>Federal Public Housing Assistance (FPHA);</a:t>
            </a:r>
          </a:p>
          <a:p>
            <a:pPr lvl="3">
              <a:lnSpc>
                <a:spcPct val="120000"/>
              </a:lnSpc>
              <a:spcBef>
                <a:spcPts val="600"/>
              </a:spcBef>
            </a:pPr>
            <a:r>
              <a:rPr lang="en-US" sz="2200" dirty="0">
                <a:latin typeface="Arial" panose="020B0604020202020204" pitchFamily="34" charset="0"/>
                <a:cs typeface="Arial" panose="020B0604020202020204" pitchFamily="34" charset="0"/>
              </a:rPr>
              <a:t>Veterans Pension and Survivors Benefit;</a:t>
            </a:r>
          </a:p>
          <a:p>
            <a:pPr lvl="3">
              <a:lnSpc>
                <a:spcPct val="120000"/>
              </a:lnSpc>
              <a:spcBef>
                <a:spcPts val="600"/>
              </a:spcBef>
            </a:pPr>
            <a:r>
              <a:rPr lang="en-US" sz="2200" dirty="0">
                <a:latin typeface="Arial" panose="020B0604020202020204" pitchFamily="34" charset="0"/>
                <a:cs typeface="Arial" panose="020B0604020202020204" pitchFamily="34" charset="0"/>
              </a:rPr>
              <a:t>Free and Reduced-Price School Lunch Program or School Breakfast Program, including at U.S. Department of Agriculture (USDA) Community Eligibility Provision schools; </a:t>
            </a:r>
          </a:p>
          <a:p>
            <a:pPr lvl="3">
              <a:lnSpc>
                <a:spcPct val="120000"/>
              </a:lnSpc>
              <a:spcBef>
                <a:spcPts val="600"/>
              </a:spcBef>
            </a:pPr>
            <a:r>
              <a:rPr lang="en-US" sz="2200" dirty="0">
                <a:latin typeface="Arial" panose="020B0604020202020204" pitchFamily="34" charset="0"/>
                <a:cs typeface="Arial" panose="020B0604020202020204" pitchFamily="34" charset="0"/>
              </a:rPr>
              <a:t>Federal Pell Grant (received in the current award year); </a:t>
            </a:r>
          </a:p>
          <a:p>
            <a:pPr lvl="3">
              <a:lnSpc>
                <a:spcPct val="120000"/>
              </a:lnSpc>
              <a:spcBef>
                <a:spcPts val="600"/>
              </a:spcBef>
            </a:pPr>
            <a:r>
              <a:rPr lang="en-US" sz="2200" dirty="0">
                <a:latin typeface="Arial" panose="020B0604020202020204" pitchFamily="34" charset="0"/>
                <a:cs typeface="Arial" panose="020B0604020202020204" pitchFamily="34" charset="0"/>
              </a:rPr>
              <a:t>Lifeline</a:t>
            </a:r>
          </a:p>
          <a:p>
            <a:pPr marL="457200" lvl="1" indent="0">
              <a:lnSpc>
                <a:spcPct val="120000"/>
              </a:lnSpc>
              <a:spcBef>
                <a:spcPts val="600"/>
              </a:spcBef>
              <a:buNone/>
            </a:pPr>
            <a:r>
              <a:rPr lang="en-US" sz="2900" dirty="0">
                <a:latin typeface="Arial" panose="020B0604020202020204" pitchFamily="34" charset="0"/>
                <a:cs typeface="Arial" panose="020B0604020202020204" pitchFamily="34" charset="0"/>
              </a:rPr>
              <a:t>	3. Meet the eligibility criteria for a participating broadband provider’s existing low-income internet program.</a:t>
            </a:r>
          </a:p>
          <a:p>
            <a:pPr marL="457200" lvl="1" indent="0">
              <a:lnSpc>
                <a:spcPct val="120000"/>
              </a:lnSpc>
              <a:spcBef>
                <a:spcPts val="600"/>
              </a:spcBef>
              <a:buNone/>
            </a:pPr>
            <a:endParaRPr lang="en-US" sz="2900" dirty="0">
              <a:latin typeface="Arial" panose="020B0604020202020204" pitchFamily="34" charset="0"/>
              <a:cs typeface="Arial" panose="020B0604020202020204" pitchFamily="34" charset="0"/>
            </a:endParaRPr>
          </a:p>
          <a:p>
            <a:pPr marL="0" indent="0">
              <a:buNone/>
            </a:pPr>
            <a:endParaRPr lang="en-US" dirty="0"/>
          </a:p>
        </p:txBody>
      </p:sp>
      <p:sp>
        <p:nvSpPr>
          <p:cNvPr id="4" name="Date Placeholder 3"/>
          <p:cNvSpPr>
            <a:spLocks noGrp="1"/>
          </p:cNvSpPr>
          <p:nvPr>
            <p:ph type="dt" sz="half" idx="10"/>
          </p:nvPr>
        </p:nvSpPr>
        <p:spPr/>
        <p:txBody>
          <a:bodyPr/>
          <a:lstStyle/>
          <a:p>
            <a:r>
              <a:rPr lang="en-US" dirty="0"/>
              <a:t>Wednesday, May 11, 2022</a:t>
            </a:r>
          </a:p>
          <a:p>
            <a:endParaRPr lang="en-US" dirty="0"/>
          </a:p>
        </p:txBody>
      </p:sp>
      <p:sp>
        <p:nvSpPr>
          <p:cNvPr id="5" name="Footer Placeholder 4"/>
          <p:cNvSpPr>
            <a:spLocks noGrp="1"/>
          </p:cNvSpPr>
          <p:nvPr>
            <p:ph type="ftr" sz="quarter" idx="11"/>
          </p:nvPr>
        </p:nvSpPr>
        <p:spPr/>
        <p:txBody>
          <a:bodyPr/>
          <a:lstStyle/>
          <a:p>
            <a:r>
              <a:rPr lang="en-US"/>
              <a:t>New Jersey State League of Municipalities</a:t>
            </a:r>
            <a:endParaRPr lang="en-US" dirty="0"/>
          </a:p>
        </p:txBody>
      </p:sp>
    </p:spTree>
    <p:extLst>
      <p:ext uri="{BB962C8B-B14F-4D97-AF65-F5344CB8AC3E}">
        <p14:creationId xmlns:p14="http://schemas.microsoft.com/office/powerpoint/2010/main" val="2253230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Be Prepared</a:t>
            </a:r>
          </a:p>
        </p:txBody>
      </p:sp>
      <p:sp>
        <p:nvSpPr>
          <p:cNvPr id="3" name="Content Placeholder 2"/>
          <p:cNvSpPr>
            <a:spLocks noGrp="1"/>
          </p:cNvSpPr>
          <p:nvPr>
            <p:ph idx="1"/>
          </p:nvPr>
        </p:nvSpPr>
        <p:spPr/>
        <p:txBody>
          <a:bodyPr>
            <a:normAutofit lnSpcReduction="10000"/>
          </a:bodyPr>
          <a:lstStyle/>
          <a:p>
            <a:pPr marL="0" indent="0">
              <a:buNone/>
            </a:pPr>
            <a:r>
              <a:rPr lang="en-US" dirty="0"/>
              <a:t>Through the BIL, there are going to be many opportunities to apply for federal funding. In order to last minute application process, a few thoughts:</a:t>
            </a:r>
          </a:p>
          <a:p>
            <a:pPr marL="514350" indent="-514350">
              <a:buFont typeface="+mj-lt"/>
              <a:buAutoNum type="arabicPeriod"/>
            </a:pPr>
            <a:r>
              <a:rPr lang="en-US" dirty="0"/>
              <a:t>Assess and identify projects in advance.</a:t>
            </a:r>
          </a:p>
          <a:p>
            <a:pPr marL="514350" indent="-514350">
              <a:buFont typeface="+mj-lt"/>
              <a:buAutoNum type="arabicPeriod"/>
            </a:pPr>
            <a:r>
              <a:rPr lang="en-US" dirty="0"/>
              <a:t>Understand what needs building/repair.</a:t>
            </a:r>
          </a:p>
          <a:p>
            <a:pPr marL="514350" indent="-514350">
              <a:buFont typeface="+mj-lt"/>
              <a:buAutoNum type="arabicPeriod"/>
            </a:pPr>
            <a:r>
              <a:rPr lang="en-US" dirty="0"/>
              <a:t>Work with stakeholders for external support.</a:t>
            </a:r>
          </a:p>
          <a:p>
            <a:pPr marL="514350" indent="-514350">
              <a:buFont typeface="+mj-lt"/>
              <a:buAutoNum type="arabicPeriod"/>
            </a:pPr>
            <a:r>
              <a:rPr lang="en-US" dirty="0"/>
              <a:t>Continually adjust the needs as project applications arise. </a:t>
            </a:r>
          </a:p>
        </p:txBody>
      </p:sp>
      <p:sp>
        <p:nvSpPr>
          <p:cNvPr id="4" name="Date Placeholder 3"/>
          <p:cNvSpPr>
            <a:spLocks noGrp="1"/>
          </p:cNvSpPr>
          <p:nvPr>
            <p:ph type="dt" sz="half" idx="10"/>
          </p:nvPr>
        </p:nvSpPr>
        <p:spPr/>
        <p:txBody>
          <a:bodyPr/>
          <a:lstStyle/>
          <a:p>
            <a:r>
              <a:rPr lang="en-US" dirty="0"/>
              <a:t>Wednesday, May 11, 2022</a:t>
            </a:r>
          </a:p>
          <a:p>
            <a:endParaRPr lang="en-US" dirty="0"/>
          </a:p>
        </p:txBody>
      </p:sp>
      <p:sp>
        <p:nvSpPr>
          <p:cNvPr id="5" name="Footer Placeholder 4"/>
          <p:cNvSpPr>
            <a:spLocks noGrp="1"/>
          </p:cNvSpPr>
          <p:nvPr>
            <p:ph type="ftr" sz="quarter" idx="11"/>
          </p:nvPr>
        </p:nvSpPr>
        <p:spPr/>
        <p:txBody>
          <a:bodyPr/>
          <a:lstStyle/>
          <a:p>
            <a:r>
              <a:rPr lang="en-US"/>
              <a:t>New Jersey State League of Municipalities</a:t>
            </a:r>
            <a:endParaRPr lang="en-US" dirty="0"/>
          </a:p>
        </p:txBody>
      </p:sp>
    </p:spTree>
    <p:extLst>
      <p:ext uri="{BB962C8B-B14F-4D97-AF65-F5344CB8AC3E}">
        <p14:creationId xmlns:p14="http://schemas.microsoft.com/office/powerpoint/2010/main" val="1588294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Visit Us</a:t>
            </a:r>
          </a:p>
        </p:txBody>
      </p:sp>
      <p:sp>
        <p:nvSpPr>
          <p:cNvPr id="3" name="Content Placeholder 2"/>
          <p:cNvSpPr>
            <a:spLocks noGrp="1"/>
          </p:cNvSpPr>
          <p:nvPr>
            <p:ph idx="1"/>
          </p:nvPr>
        </p:nvSpPr>
        <p:spPr/>
        <p:txBody>
          <a:bodyPr>
            <a:normAutofit/>
          </a:bodyPr>
          <a:lstStyle/>
          <a:p>
            <a:pPr marL="0" indent="0" algn="ctr">
              <a:buNone/>
            </a:pPr>
            <a:r>
              <a:rPr lang="en-US" dirty="0"/>
              <a:t>Come visit the League at booth 104 in the  Exhibit Hall for copies of some of the material referenced in this program.</a:t>
            </a:r>
          </a:p>
          <a:p>
            <a:pPr marL="0" indent="0" algn="ctr">
              <a:buNone/>
            </a:pPr>
            <a:endParaRPr lang="en-US" dirty="0"/>
          </a:p>
          <a:p>
            <a:pPr marL="0" indent="0" algn="ctr">
              <a:buNone/>
            </a:pPr>
            <a:r>
              <a:rPr lang="en-US" dirty="0"/>
              <a:t>More information is available at the League’s Federal </a:t>
            </a:r>
            <a:r>
              <a:rPr lang="en-US"/>
              <a:t>Page:</a:t>
            </a:r>
            <a:endParaRPr lang="en-US" dirty="0"/>
          </a:p>
          <a:p>
            <a:pPr marL="0" indent="0" algn="ctr">
              <a:buNone/>
            </a:pPr>
            <a:r>
              <a:rPr lang="en-US" dirty="0">
                <a:hlinkClick r:id="rId2"/>
              </a:rPr>
              <a:t>https://www.njlm.org/Federal-Issues-Munis</a:t>
            </a:r>
            <a:endParaRPr lang="en-US" dirty="0"/>
          </a:p>
          <a:p>
            <a:pPr marL="0" indent="0" algn="ctr">
              <a:buNone/>
            </a:pPr>
            <a:endParaRPr lang="en-US" dirty="0"/>
          </a:p>
        </p:txBody>
      </p:sp>
      <p:sp>
        <p:nvSpPr>
          <p:cNvPr id="4" name="Date Placeholder 3"/>
          <p:cNvSpPr>
            <a:spLocks noGrp="1"/>
          </p:cNvSpPr>
          <p:nvPr>
            <p:ph type="dt" sz="half" idx="10"/>
          </p:nvPr>
        </p:nvSpPr>
        <p:spPr/>
        <p:txBody>
          <a:bodyPr/>
          <a:lstStyle/>
          <a:p>
            <a:r>
              <a:rPr lang="en-US" dirty="0"/>
              <a:t>Wednesday, May 11, 2022</a:t>
            </a:r>
          </a:p>
          <a:p>
            <a:endParaRPr lang="en-US" dirty="0"/>
          </a:p>
        </p:txBody>
      </p:sp>
      <p:sp>
        <p:nvSpPr>
          <p:cNvPr id="5" name="Footer Placeholder 4"/>
          <p:cNvSpPr>
            <a:spLocks noGrp="1"/>
          </p:cNvSpPr>
          <p:nvPr>
            <p:ph type="ftr" sz="quarter" idx="11"/>
          </p:nvPr>
        </p:nvSpPr>
        <p:spPr/>
        <p:txBody>
          <a:bodyPr/>
          <a:lstStyle/>
          <a:p>
            <a:r>
              <a:rPr lang="en-US"/>
              <a:t>New Jersey State League of Municipalities</a:t>
            </a:r>
            <a:endParaRPr lang="en-US" dirty="0"/>
          </a:p>
        </p:txBody>
      </p:sp>
    </p:spTree>
    <p:extLst>
      <p:ext uri="{BB962C8B-B14F-4D97-AF65-F5344CB8AC3E}">
        <p14:creationId xmlns:p14="http://schemas.microsoft.com/office/powerpoint/2010/main" val="1987157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55452" y="5410200"/>
            <a:ext cx="3973948" cy="369332"/>
          </a:xfrm>
          <a:prstGeom prst="rect">
            <a:avLst/>
          </a:prstGeom>
          <a:solidFill>
            <a:schemeClr val="bg1"/>
          </a:solidFill>
        </p:spPr>
        <p:txBody>
          <a:bodyPr wrap="square" rtlCol="0">
            <a:spAutoFit/>
          </a:bodyPr>
          <a:lstStyle/>
          <a:p>
            <a:endParaRPr lang="en-US" dirty="0"/>
          </a:p>
        </p:txBody>
      </p:sp>
      <p:sp>
        <p:nvSpPr>
          <p:cNvPr id="5" name="Subtitle 4"/>
          <p:cNvSpPr>
            <a:spLocks noGrp="1"/>
          </p:cNvSpPr>
          <p:nvPr>
            <p:ph type="subTitle" idx="1"/>
          </p:nvPr>
        </p:nvSpPr>
        <p:spPr>
          <a:xfrm>
            <a:off x="1371600" y="2133600"/>
            <a:ext cx="6400800" cy="4495800"/>
          </a:xfrm>
        </p:spPr>
        <p:txBody>
          <a:bodyPr>
            <a:normAutofit/>
          </a:bodyPr>
          <a:lstStyle/>
          <a:p>
            <a:endParaRPr lang="en-US" sz="2000" b="1" dirty="0">
              <a:latin typeface="+mj-lt"/>
            </a:endParaRPr>
          </a:p>
          <a:p>
            <a:r>
              <a:rPr lang="en-US" sz="2000" b="1" dirty="0">
                <a:latin typeface="+mj-lt"/>
              </a:rPr>
              <a:t>NJLM Legislative Team</a:t>
            </a:r>
          </a:p>
          <a:p>
            <a:pPr algn="l"/>
            <a:endParaRPr lang="en-US" sz="1200" dirty="0">
              <a:latin typeface="+mj-lt"/>
            </a:endParaRPr>
          </a:p>
          <a:p>
            <a:pPr algn="l"/>
            <a:endParaRPr lang="en-US" sz="1200" dirty="0">
              <a:latin typeface="+mj-lt"/>
            </a:endParaRPr>
          </a:p>
          <a:p>
            <a:pPr algn="l"/>
            <a:r>
              <a:rPr lang="en-US" sz="1350" dirty="0">
                <a:latin typeface="+mj-lt"/>
              </a:rPr>
              <a:t>Mike Cerra, Executive Director		Lori Buckelew, Deputy Executive </a:t>
            </a:r>
            <a:r>
              <a:rPr lang="en-US" sz="1350" dirty="0">
                <a:latin typeface="+mj-lt"/>
                <a:hlinkClick r:id="rId2"/>
              </a:rPr>
              <a:t>mcerra@njlm.org</a:t>
            </a:r>
            <a:r>
              <a:rPr lang="en-US" sz="1350" dirty="0">
                <a:latin typeface="+mj-lt"/>
              </a:rPr>
              <a:t>, 			Director &amp; Director Gov. Affairs</a:t>
            </a:r>
          </a:p>
          <a:p>
            <a:pPr algn="l"/>
            <a:r>
              <a:rPr lang="en-US" sz="1350" dirty="0"/>
              <a:t>609-695-3481 x120 </a:t>
            </a:r>
            <a:r>
              <a:rPr lang="en-US" sz="1350" dirty="0">
                <a:latin typeface="+mj-lt"/>
              </a:rPr>
              <a:t>			</a:t>
            </a:r>
            <a:r>
              <a:rPr lang="en-US" sz="1350" dirty="0">
                <a:latin typeface="+mj-lt"/>
                <a:hlinkClick r:id="rId3"/>
              </a:rPr>
              <a:t>lbuckelew@njlm.org</a:t>
            </a:r>
            <a:r>
              <a:rPr lang="en-US" sz="1350" dirty="0">
                <a:latin typeface="+mj-lt"/>
              </a:rPr>
              <a:t>, </a:t>
            </a:r>
          </a:p>
          <a:p>
            <a:pPr algn="l"/>
            <a:r>
              <a:rPr lang="en-US" sz="1350" dirty="0">
                <a:latin typeface="+mj-lt"/>
              </a:rPr>
              <a:t>				609-695-3481 x112</a:t>
            </a:r>
          </a:p>
          <a:p>
            <a:pPr algn="l"/>
            <a:endParaRPr lang="en-US" sz="1350" dirty="0">
              <a:latin typeface="+mj-lt"/>
            </a:endParaRPr>
          </a:p>
          <a:p>
            <a:pPr algn="l"/>
            <a:r>
              <a:rPr lang="en-US" sz="1350" dirty="0">
                <a:latin typeface="+mj-lt"/>
              </a:rPr>
              <a:t>Frank Marshall, Esq., Associate General Counsel	Paul Penna, Senior Legislative </a:t>
            </a:r>
            <a:r>
              <a:rPr lang="en-US" sz="1350" dirty="0">
                <a:hlinkClick r:id="rId4"/>
              </a:rPr>
              <a:t>fmarshall@njlm.org</a:t>
            </a:r>
            <a:r>
              <a:rPr lang="en-US" sz="1350" dirty="0"/>
              <a:t>, </a:t>
            </a:r>
            <a:r>
              <a:rPr lang="en-US" sz="1350" dirty="0">
                <a:latin typeface="+mj-lt"/>
              </a:rPr>
              <a:t>			Analyst</a:t>
            </a:r>
          </a:p>
          <a:p>
            <a:pPr algn="l"/>
            <a:r>
              <a:rPr lang="en-US" sz="1350" dirty="0"/>
              <a:t>609-695-3481 x137 </a:t>
            </a:r>
            <a:r>
              <a:rPr lang="en-US" sz="1350" dirty="0">
                <a:latin typeface="+mj-lt"/>
              </a:rPr>
              <a:t>			</a:t>
            </a:r>
            <a:r>
              <a:rPr lang="en-US" sz="1350" dirty="0">
                <a:latin typeface="+mj-lt"/>
                <a:hlinkClick r:id="rId5"/>
              </a:rPr>
              <a:t>ppenna@njlm.org</a:t>
            </a:r>
            <a:r>
              <a:rPr lang="en-US" sz="1350" dirty="0">
                <a:latin typeface="+mj-lt"/>
              </a:rPr>
              <a:t>, </a:t>
            </a:r>
          </a:p>
          <a:p>
            <a:pPr algn="l"/>
            <a:r>
              <a:rPr lang="en-US" sz="1350" dirty="0"/>
              <a:t>				609-695-3481 x110</a:t>
            </a:r>
          </a:p>
          <a:p>
            <a:pPr algn="l"/>
            <a:endParaRPr lang="en-US" sz="1350" dirty="0">
              <a:latin typeface="+mj-lt"/>
            </a:endParaRPr>
          </a:p>
          <a:p>
            <a:pPr algn="l"/>
            <a:r>
              <a:rPr lang="en-US" sz="1350" dirty="0">
                <a:latin typeface="+mj-lt"/>
              </a:rPr>
              <a:t>Andrew LaFevre, Legislative Analyst		Ciara Bradley, Leg. Administrator</a:t>
            </a:r>
          </a:p>
          <a:p>
            <a:pPr algn="l"/>
            <a:r>
              <a:rPr lang="en-US" sz="1350" dirty="0">
                <a:latin typeface="+mj-lt"/>
                <a:hlinkClick r:id="rId6"/>
              </a:rPr>
              <a:t>ALaFevre@nljm.org</a:t>
            </a:r>
            <a:r>
              <a:rPr lang="en-US" sz="1350" dirty="0">
                <a:latin typeface="+mj-lt"/>
              </a:rPr>
              <a:t>			</a:t>
            </a:r>
            <a:r>
              <a:rPr lang="en-US" sz="1350" dirty="0">
                <a:latin typeface="+mj-lt"/>
                <a:hlinkClick r:id="rId7"/>
              </a:rPr>
              <a:t>cbradley@njlm.org</a:t>
            </a:r>
            <a:endParaRPr lang="en-US" sz="1350" dirty="0">
              <a:latin typeface="+mj-lt"/>
            </a:endParaRPr>
          </a:p>
          <a:p>
            <a:pPr algn="l"/>
            <a:r>
              <a:rPr lang="en-US" sz="1350" dirty="0">
                <a:latin typeface="+mj-lt"/>
              </a:rPr>
              <a:t>609-695-3481 x116			609-695-3481 x128</a:t>
            </a:r>
            <a:endParaRPr lang="en-US" sz="1350" dirty="0"/>
          </a:p>
        </p:txBody>
      </p:sp>
    </p:spTree>
    <p:extLst>
      <p:ext uri="{BB962C8B-B14F-4D97-AF65-F5344CB8AC3E}">
        <p14:creationId xmlns:p14="http://schemas.microsoft.com/office/powerpoint/2010/main" val="49082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U.S. Treasury Guidance on State and Local Funding – New Jersey Funding</a:t>
            </a:r>
          </a:p>
        </p:txBody>
      </p:sp>
      <p:sp>
        <p:nvSpPr>
          <p:cNvPr id="3" name="Content Placeholder 2"/>
          <p:cNvSpPr>
            <a:spLocks noGrp="1"/>
          </p:cNvSpPr>
          <p:nvPr>
            <p:ph idx="1"/>
          </p:nvPr>
        </p:nvSpPr>
        <p:spPr>
          <a:xfrm>
            <a:off x="457200" y="1295400"/>
            <a:ext cx="8229600" cy="4830763"/>
          </a:xfrm>
        </p:spPr>
        <p:txBody>
          <a:bodyPr>
            <a:normAutofit/>
          </a:bodyPr>
          <a:lstStyle/>
          <a:p>
            <a:pPr marL="0" indent="0">
              <a:buNone/>
            </a:pPr>
            <a:endParaRPr lang="en-US" sz="2800" dirty="0"/>
          </a:p>
          <a:p>
            <a:pPr marL="0" indent="0">
              <a:buNone/>
            </a:pPr>
            <a:r>
              <a:rPr lang="en-US" sz="2800" dirty="0"/>
              <a:t>$10.2 billion for New Jersey, including:</a:t>
            </a:r>
          </a:p>
          <a:p>
            <a:pPr marL="0" indent="0">
              <a:buNone/>
            </a:pPr>
            <a:endParaRPr lang="en-US" sz="2800" dirty="0"/>
          </a:p>
          <a:p>
            <a:pPr marL="400050" lvl="1" indent="0">
              <a:spcBef>
                <a:spcPts val="1200"/>
              </a:spcBef>
              <a:spcAft>
                <a:spcPts val="1200"/>
              </a:spcAft>
              <a:buNone/>
            </a:pPr>
            <a:r>
              <a:rPr lang="en-US" dirty="0"/>
              <a:t>$1.741 billion split among all 564 municipalities </a:t>
            </a:r>
          </a:p>
          <a:p>
            <a:pPr marL="400050" lvl="1" indent="0">
              <a:spcBef>
                <a:spcPts val="1200"/>
              </a:spcBef>
              <a:spcAft>
                <a:spcPts val="1200"/>
              </a:spcAft>
              <a:buNone/>
            </a:pPr>
            <a:r>
              <a:rPr lang="en-US" dirty="0"/>
              <a:t>$1.823 billion combined for all 21 counties</a:t>
            </a:r>
          </a:p>
          <a:p>
            <a:pPr marL="0" indent="0">
              <a:spcBef>
                <a:spcPts val="1200"/>
              </a:spcBef>
              <a:spcAft>
                <a:spcPts val="1200"/>
              </a:spcAft>
              <a:buNone/>
            </a:pPr>
            <a:r>
              <a:rPr lang="en-US" sz="2800" dirty="0"/>
              <a:t>Approximately $6.4 billion for the state plus another $192 million for broadband</a:t>
            </a:r>
          </a:p>
        </p:txBody>
      </p:sp>
      <p:sp>
        <p:nvSpPr>
          <p:cNvPr id="4" name="Date Placeholder 3"/>
          <p:cNvSpPr>
            <a:spLocks noGrp="1"/>
          </p:cNvSpPr>
          <p:nvPr>
            <p:ph type="dt" sz="half" idx="10"/>
          </p:nvPr>
        </p:nvSpPr>
        <p:spPr/>
        <p:txBody>
          <a:bodyPr/>
          <a:lstStyle/>
          <a:p>
            <a:r>
              <a:rPr lang="en-US" dirty="0"/>
              <a:t>Wednesday, May 11, 2022</a:t>
            </a:r>
          </a:p>
          <a:p>
            <a:endParaRPr lang="en-US" dirty="0"/>
          </a:p>
        </p:txBody>
      </p:sp>
      <p:sp>
        <p:nvSpPr>
          <p:cNvPr id="5" name="Footer Placeholder 4"/>
          <p:cNvSpPr>
            <a:spLocks noGrp="1"/>
          </p:cNvSpPr>
          <p:nvPr>
            <p:ph type="ftr" sz="quarter" idx="11"/>
          </p:nvPr>
        </p:nvSpPr>
        <p:spPr/>
        <p:txBody>
          <a:bodyPr/>
          <a:lstStyle/>
          <a:p>
            <a:r>
              <a:rPr lang="en-US" dirty="0"/>
              <a:t>New Jersey State League of Municipalities</a:t>
            </a:r>
          </a:p>
        </p:txBody>
      </p:sp>
    </p:spTree>
    <p:extLst>
      <p:ext uri="{BB962C8B-B14F-4D97-AF65-F5344CB8AC3E}">
        <p14:creationId xmlns:p14="http://schemas.microsoft.com/office/powerpoint/2010/main" val="884717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noAutofit/>
          </a:bodyPr>
          <a:lstStyle/>
          <a:p>
            <a:r>
              <a:rPr lang="en-US" sz="3600" b="1" dirty="0"/>
              <a:t>U.S. Treasury Guidance on State and Local Funding – Eligible Uses</a:t>
            </a:r>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marL="0" indent="0">
              <a:buNone/>
            </a:pPr>
            <a:endParaRPr lang="en-US" sz="2000" dirty="0"/>
          </a:p>
          <a:p>
            <a:pPr>
              <a:lnSpc>
                <a:spcPct val="120000"/>
              </a:lnSpc>
              <a:spcBef>
                <a:spcPts val="600"/>
              </a:spcBef>
              <a:spcAft>
                <a:spcPts val="600"/>
              </a:spcAft>
            </a:pPr>
            <a:r>
              <a:rPr lang="en-US" sz="2000" b="1" dirty="0"/>
              <a:t>To respond to the public health emergency </a:t>
            </a:r>
            <a:r>
              <a:rPr lang="en-US" sz="2000" dirty="0"/>
              <a:t>with respect to the Coronavirus Disease 2019 (COVID– 19) or </a:t>
            </a:r>
            <a:r>
              <a:rPr lang="en-US" sz="2000" b="1" dirty="0"/>
              <a:t>its negative economic impacts</a:t>
            </a:r>
          </a:p>
          <a:p>
            <a:pPr lvl="1">
              <a:lnSpc>
                <a:spcPct val="120000"/>
              </a:lnSpc>
              <a:spcBef>
                <a:spcPts val="600"/>
              </a:spcBef>
              <a:spcAft>
                <a:spcPts val="600"/>
              </a:spcAft>
            </a:pPr>
            <a:r>
              <a:rPr lang="en-US" sz="1600" dirty="0"/>
              <a:t>Including assistance to households, small businesses, and nonprofits, or aid to impacted industries such as tourism, travel, and hospitality; </a:t>
            </a:r>
          </a:p>
          <a:p>
            <a:pPr>
              <a:lnSpc>
                <a:spcPct val="120000"/>
              </a:lnSpc>
              <a:spcBef>
                <a:spcPts val="600"/>
              </a:spcBef>
              <a:spcAft>
                <a:spcPts val="600"/>
              </a:spcAft>
            </a:pPr>
            <a:r>
              <a:rPr lang="en-US" sz="2000" dirty="0"/>
              <a:t>To respond to </a:t>
            </a:r>
            <a:r>
              <a:rPr lang="en-US" sz="2000" b="1" dirty="0"/>
              <a:t>workers performing essential work </a:t>
            </a:r>
            <a:r>
              <a:rPr lang="en-US" sz="2000" dirty="0"/>
              <a:t>during the COVID–19 public health emergency by providing premium pay to eligible workers that are performing such essential work, or by providing grants to eligible employers that have eligible workers who perform essential work; </a:t>
            </a:r>
          </a:p>
          <a:p>
            <a:pPr>
              <a:lnSpc>
                <a:spcPct val="120000"/>
              </a:lnSpc>
              <a:spcBef>
                <a:spcPts val="600"/>
              </a:spcBef>
              <a:spcAft>
                <a:spcPts val="600"/>
              </a:spcAft>
            </a:pPr>
            <a:r>
              <a:rPr lang="en-US" sz="2000" dirty="0"/>
              <a:t>For the provision of government services to the extent of the </a:t>
            </a:r>
            <a:r>
              <a:rPr lang="en-US" sz="2000" b="1" dirty="0"/>
              <a:t>reduction in revenue;</a:t>
            </a:r>
          </a:p>
          <a:p>
            <a:pPr>
              <a:lnSpc>
                <a:spcPct val="120000"/>
              </a:lnSpc>
              <a:spcBef>
                <a:spcPts val="600"/>
              </a:spcBef>
              <a:spcAft>
                <a:spcPts val="600"/>
              </a:spcAft>
            </a:pPr>
            <a:r>
              <a:rPr lang="en-US" sz="2000" dirty="0"/>
              <a:t>To make </a:t>
            </a:r>
            <a:r>
              <a:rPr lang="en-US" sz="2000" b="1" dirty="0"/>
              <a:t>necessary investments in water, sewer, or broadband infrastructure. </a:t>
            </a:r>
            <a:r>
              <a:rPr lang="en-US" sz="2000" dirty="0"/>
              <a:t>Treasury will provide additional guidance on these specifics.</a:t>
            </a:r>
          </a:p>
        </p:txBody>
      </p:sp>
      <p:sp>
        <p:nvSpPr>
          <p:cNvPr id="4" name="Date Placeholder 3"/>
          <p:cNvSpPr>
            <a:spLocks noGrp="1"/>
          </p:cNvSpPr>
          <p:nvPr>
            <p:ph type="dt" sz="half" idx="10"/>
          </p:nvPr>
        </p:nvSpPr>
        <p:spPr/>
        <p:txBody>
          <a:bodyPr/>
          <a:lstStyle/>
          <a:p>
            <a:r>
              <a:rPr lang="en-US" dirty="0"/>
              <a:t>Wednesday, May 11, 2022</a:t>
            </a:r>
          </a:p>
          <a:p>
            <a:endParaRPr lang="en-US" dirty="0"/>
          </a:p>
        </p:txBody>
      </p:sp>
      <p:sp>
        <p:nvSpPr>
          <p:cNvPr id="5" name="Footer Placeholder 4"/>
          <p:cNvSpPr>
            <a:spLocks noGrp="1"/>
          </p:cNvSpPr>
          <p:nvPr>
            <p:ph type="ftr" sz="quarter" idx="11"/>
          </p:nvPr>
        </p:nvSpPr>
        <p:spPr/>
        <p:txBody>
          <a:bodyPr/>
          <a:lstStyle/>
          <a:p>
            <a:r>
              <a:rPr lang="en-US" dirty="0"/>
              <a:t>New Jersey State League of Municipalities</a:t>
            </a:r>
          </a:p>
        </p:txBody>
      </p:sp>
    </p:spTree>
    <p:extLst>
      <p:ext uri="{BB962C8B-B14F-4D97-AF65-F5344CB8AC3E}">
        <p14:creationId xmlns:p14="http://schemas.microsoft.com/office/powerpoint/2010/main" val="2856995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534400" cy="1265238"/>
          </a:xfrm>
        </p:spPr>
        <p:txBody>
          <a:bodyPr>
            <a:normAutofit fontScale="90000"/>
          </a:bodyPr>
          <a:lstStyle/>
          <a:p>
            <a:r>
              <a:rPr lang="en-US" b="1" dirty="0"/>
              <a:t>Notable Changes in the Final Rule</a:t>
            </a:r>
            <a:br>
              <a:rPr lang="en-US" b="1" dirty="0"/>
            </a:br>
            <a:endParaRPr lang="en-US" dirty="0"/>
          </a:p>
        </p:txBody>
      </p:sp>
      <p:sp>
        <p:nvSpPr>
          <p:cNvPr id="3" name="Content Placeholder 2"/>
          <p:cNvSpPr>
            <a:spLocks noGrp="1"/>
          </p:cNvSpPr>
          <p:nvPr>
            <p:ph idx="1"/>
          </p:nvPr>
        </p:nvSpPr>
        <p:spPr>
          <a:xfrm>
            <a:off x="152400" y="1372236"/>
            <a:ext cx="8686800" cy="5180964"/>
          </a:xfrm>
        </p:spPr>
        <p:txBody>
          <a:bodyPr>
            <a:normAutofit fontScale="47500" lnSpcReduction="20000"/>
          </a:bodyPr>
          <a:lstStyle/>
          <a:p>
            <a:pPr fontAlgn="base">
              <a:lnSpc>
                <a:spcPct val="120000"/>
              </a:lnSpc>
              <a:spcBef>
                <a:spcPts val="600"/>
              </a:spcBef>
              <a:spcAft>
                <a:spcPts val="600"/>
              </a:spcAft>
            </a:pPr>
            <a:r>
              <a:rPr lang="en-US" sz="3400" dirty="0"/>
              <a:t>Overall, the Final Rule provides greater flexibility to recipients on the use of SLFRF. In an effort to make the rules simpler and clearer, however, the Treasury Department has announced bright- line rules. Many of these new rules are highlighted in the breakdown immediately following.</a:t>
            </a:r>
          </a:p>
          <a:p>
            <a:pPr fontAlgn="base">
              <a:lnSpc>
                <a:spcPct val="120000"/>
              </a:lnSpc>
              <a:spcBef>
                <a:spcPts val="600"/>
              </a:spcBef>
              <a:spcAft>
                <a:spcPts val="600"/>
              </a:spcAft>
            </a:pPr>
            <a:r>
              <a:rPr lang="en-US" sz="3400" b="1" dirty="0"/>
              <a:t>Responding to COVID-19:</a:t>
            </a:r>
            <a:r>
              <a:rPr lang="en-US" sz="3400" dirty="0"/>
              <a:t> creates new presumptions of what stakeholders are deemed to be "impacted" or "disproportionally impacted" by the COVID-19 pandemic, eliminating the need to conduct additional analysis and provides an expanded list of what programs and services are eligible. </a:t>
            </a:r>
          </a:p>
          <a:p>
            <a:pPr fontAlgn="base">
              <a:lnSpc>
                <a:spcPct val="120000"/>
              </a:lnSpc>
              <a:spcBef>
                <a:spcPts val="600"/>
              </a:spcBef>
              <a:spcAft>
                <a:spcPts val="600"/>
              </a:spcAft>
            </a:pPr>
            <a:r>
              <a:rPr lang="en-US" sz="3400" b="1" dirty="0"/>
              <a:t>Premium Pay:</a:t>
            </a:r>
            <a:r>
              <a:rPr lang="en-US" sz="3400" dirty="0"/>
              <a:t> expands those who are eligible to receive premium pay and the conditions under which premium pay can be</a:t>
            </a:r>
          </a:p>
          <a:p>
            <a:pPr fontAlgn="base">
              <a:lnSpc>
                <a:spcPct val="120000"/>
              </a:lnSpc>
              <a:spcBef>
                <a:spcPts val="600"/>
              </a:spcBef>
              <a:spcAft>
                <a:spcPts val="600"/>
              </a:spcAft>
            </a:pPr>
            <a:r>
              <a:rPr lang="en-US" sz="3400" b="1" dirty="0"/>
              <a:t>Lost Revenue/Government Services:</a:t>
            </a:r>
            <a:r>
              <a:rPr lang="en-US" sz="3400" dirty="0"/>
              <a:t> allows recipients to elect a standard allowance of revenue loss of $10 million that can be used on government service, rather than completing a full revenue loss</a:t>
            </a:r>
          </a:p>
          <a:p>
            <a:pPr fontAlgn="base">
              <a:lnSpc>
                <a:spcPct val="120000"/>
              </a:lnSpc>
              <a:spcBef>
                <a:spcPts val="600"/>
              </a:spcBef>
              <a:spcAft>
                <a:spcPts val="600"/>
              </a:spcAft>
            </a:pPr>
            <a:r>
              <a:rPr lang="en-US" sz="3400" b="1" dirty="0"/>
              <a:t>Infrastructure:</a:t>
            </a:r>
            <a:r>
              <a:rPr lang="en-US" sz="3400" dirty="0"/>
              <a:t> expands the definition of eligible water, sewer and broadband</a:t>
            </a:r>
          </a:p>
          <a:p>
            <a:pPr lvl="1" fontAlgn="base">
              <a:lnSpc>
                <a:spcPct val="120000"/>
              </a:lnSpc>
              <a:spcBef>
                <a:spcPts val="600"/>
              </a:spcBef>
              <a:spcAft>
                <a:spcPts val="600"/>
              </a:spcAft>
            </a:pPr>
            <a:r>
              <a:rPr lang="en-US" sz="3000" dirty="0"/>
              <a:t>For example, the Final Rule clarifies that eligible water projects include aid to private wells, septic units, lead remediation and </a:t>
            </a:r>
            <a:r>
              <a:rPr lang="en-US" sz="3000" dirty="0" err="1"/>
              <a:t>stormwater</a:t>
            </a:r>
            <a:r>
              <a:rPr lang="en-US" sz="3000" dirty="0"/>
              <a:t> projects. For broadband, recipients can use SLFRF to address internet access, affordability and digital literacy.</a:t>
            </a:r>
          </a:p>
          <a:p>
            <a:endParaRPr lang="en-US" dirty="0"/>
          </a:p>
        </p:txBody>
      </p:sp>
      <p:sp>
        <p:nvSpPr>
          <p:cNvPr id="4" name="Date Placeholder 3"/>
          <p:cNvSpPr>
            <a:spLocks noGrp="1"/>
          </p:cNvSpPr>
          <p:nvPr>
            <p:ph type="dt" sz="half" idx="10"/>
          </p:nvPr>
        </p:nvSpPr>
        <p:spPr/>
        <p:txBody>
          <a:bodyPr/>
          <a:lstStyle/>
          <a:p>
            <a:r>
              <a:rPr lang="en-US" dirty="0"/>
              <a:t>Wednesday, May 11, 2022	</a:t>
            </a:r>
          </a:p>
        </p:txBody>
      </p:sp>
      <p:sp>
        <p:nvSpPr>
          <p:cNvPr id="5" name="Footer Placeholder 4"/>
          <p:cNvSpPr>
            <a:spLocks noGrp="1"/>
          </p:cNvSpPr>
          <p:nvPr>
            <p:ph type="ftr" sz="quarter" idx="11"/>
          </p:nvPr>
        </p:nvSpPr>
        <p:spPr/>
        <p:txBody>
          <a:bodyPr/>
          <a:lstStyle/>
          <a:p>
            <a:r>
              <a:rPr lang="en-US"/>
              <a:t>New Jersey State League of Municipalities</a:t>
            </a:r>
            <a:endParaRPr lang="en-US" dirty="0"/>
          </a:p>
        </p:txBody>
      </p:sp>
    </p:spTree>
    <p:extLst>
      <p:ext uri="{BB962C8B-B14F-4D97-AF65-F5344CB8AC3E}">
        <p14:creationId xmlns:p14="http://schemas.microsoft.com/office/powerpoint/2010/main" val="414530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ARP SLFRF Examples</a:t>
            </a:r>
          </a:p>
        </p:txBody>
      </p:sp>
      <p:sp>
        <p:nvSpPr>
          <p:cNvPr id="3" name="Content Placeholder 2"/>
          <p:cNvSpPr>
            <a:spLocks noGrp="1"/>
          </p:cNvSpPr>
          <p:nvPr>
            <p:ph idx="1"/>
          </p:nvPr>
        </p:nvSpPr>
        <p:spPr>
          <a:xfrm>
            <a:off x="457200" y="1417638"/>
            <a:ext cx="8229600" cy="4938712"/>
          </a:xfrm>
        </p:spPr>
        <p:txBody>
          <a:bodyPr>
            <a:normAutofit fontScale="92500" lnSpcReduction="20000"/>
          </a:bodyPr>
          <a:lstStyle/>
          <a:p>
            <a:pPr marL="0" indent="0">
              <a:buNone/>
            </a:pPr>
            <a:r>
              <a:rPr lang="en-US" dirty="0"/>
              <a:t>The majority of municipalities have decided to utilize the standard deduction and identify the funds as revenue loss.</a:t>
            </a:r>
          </a:p>
          <a:p>
            <a:pPr marL="0" indent="0">
              <a:buNone/>
            </a:pPr>
            <a:endParaRPr lang="en-US" dirty="0"/>
          </a:p>
          <a:p>
            <a:pPr marL="0" indent="0">
              <a:buNone/>
            </a:pPr>
            <a:r>
              <a:rPr lang="en-US" dirty="0"/>
              <a:t>Several have utilized it in creative ways including:</a:t>
            </a:r>
          </a:p>
          <a:p>
            <a:pPr lvl="1">
              <a:lnSpc>
                <a:spcPct val="110000"/>
              </a:lnSpc>
              <a:spcBef>
                <a:spcPts val="600"/>
              </a:spcBef>
            </a:pPr>
            <a:r>
              <a:rPr lang="en-US" dirty="0"/>
              <a:t>Grants for small businesses</a:t>
            </a:r>
          </a:p>
          <a:p>
            <a:pPr lvl="1">
              <a:lnSpc>
                <a:spcPct val="110000"/>
              </a:lnSpc>
              <a:spcBef>
                <a:spcPts val="600"/>
              </a:spcBef>
            </a:pPr>
            <a:r>
              <a:rPr lang="en-US" dirty="0"/>
              <a:t>Purchase or Improve Public Safety Communication Equipment</a:t>
            </a:r>
          </a:p>
          <a:p>
            <a:pPr lvl="1">
              <a:lnSpc>
                <a:spcPct val="110000"/>
              </a:lnSpc>
              <a:spcBef>
                <a:spcPts val="600"/>
              </a:spcBef>
            </a:pPr>
            <a:r>
              <a:rPr lang="en-US" dirty="0"/>
              <a:t>Improve ventilation in public buildings</a:t>
            </a:r>
          </a:p>
          <a:p>
            <a:pPr lvl="1">
              <a:lnSpc>
                <a:spcPct val="110000"/>
              </a:lnSpc>
              <a:spcBef>
                <a:spcPts val="600"/>
              </a:spcBef>
            </a:pPr>
            <a:r>
              <a:rPr lang="en-US" dirty="0"/>
              <a:t>Direct Payment to Residents</a:t>
            </a:r>
          </a:p>
          <a:p>
            <a:pPr lvl="1">
              <a:lnSpc>
                <a:spcPct val="110000"/>
              </a:lnSpc>
              <a:spcBef>
                <a:spcPts val="600"/>
              </a:spcBef>
            </a:pPr>
            <a:r>
              <a:rPr lang="en-US" dirty="0"/>
              <a:t>Vaccination Incentives</a:t>
            </a:r>
          </a:p>
          <a:p>
            <a:pPr marL="0" indent="0">
              <a:buNone/>
            </a:pPr>
            <a:endParaRPr lang="en-US" dirty="0"/>
          </a:p>
        </p:txBody>
      </p:sp>
      <p:sp>
        <p:nvSpPr>
          <p:cNvPr id="4" name="Date Placeholder 3"/>
          <p:cNvSpPr>
            <a:spLocks noGrp="1"/>
          </p:cNvSpPr>
          <p:nvPr>
            <p:ph type="dt" sz="half" idx="10"/>
          </p:nvPr>
        </p:nvSpPr>
        <p:spPr/>
        <p:txBody>
          <a:bodyPr/>
          <a:lstStyle/>
          <a:p>
            <a:r>
              <a:rPr lang="en-US" dirty="0"/>
              <a:t>Wednesday, May 11, 2022</a:t>
            </a:r>
          </a:p>
          <a:p>
            <a:endParaRPr lang="en-US" dirty="0"/>
          </a:p>
        </p:txBody>
      </p:sp>
      <p:sp>
        <p:nvSpPr>
          <p:cNvPr id="5" name="Footer Placeholder 4"/>
          <p:cNvSpPr>
            <a:spLocks noGrp="1"/>
          </p:cNvSpPr>
          <p:nvPr>
            <p:ph type="ftr" sz="quarter" idx="11"/>
          </p:nvPr>
        </p:nvSpPr>
        <p:spPr/>
        <p:txBody>
          <a:bodyPr/>
          <a:lstStyle/>
          <a:p>
            <a:r>
              <a:rPr lang="en-US"/>
              <a:t>New Jersey State League of Municipalities</a:t>
            </a:r>
            <a:endParaRPr lang="en-US" dirty="0"/>
          </a:p>
        </p:txBody>
      </p:sp>
    </p:spTree>
    <p:extLst>
      <p:ext uri="{BB962C8B-B14F-4D97-AF65-F5344CB8AC3E}">
        <p14:creationId xmlns:p14="http://schemas.microsoft.com/office/powerpoint/2010/main" val="629951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ARP Resources</a:t>
            </a:r>
          </a:p>
        </p:txBody>
      </p:sp>
      <p:sp>
        <p:nvSpPr>
          <p:cNvPr id="3" name="Content Placeholder 2"/>
          <p:cNvSpPr>
            <a:spLocks noGrp="1"/>
          </p:cNvSpPr>
          <p:nvPr>
            <p:ph idx="1"/>
          </p:nvPr>
        </p:nvSpPr>
        <p:spPr/>
        <p:txBody>
          <a:bodyPr>
            <a:normAutofit/>
          </a:bodyPr>
          <a:lstStyle/>
          <a:p>
            <a:pPr marL="0" indent="0">
              <a:buNone/>
            </a:pPr>
            <a:r>
              <a:rPr lang="en-US" dirty="0"/>
              <a:t>U.S. Department of Treasury Coronavirus State and Local Funds </a:t>
            </a:r>
          </a:p>
          <a:p>
            <a:pPr lvl="1"/>
            <a:r>
              <a:rPr lang="en-US" dirty="0"/>
              <a:t>Final Rule,</a:t>
            </a:r>
          </a:p>
          <a:p>
            <a:pPr lvl="1"/>
            <a:r>
              <a:rPr lang="en-US" dirty="0"/>
              <a:t>FAQ’s, </a:t>
            </a:r>
          </a:p>
          <a:p>
            <a:pPr lvl="1"/>
            <a:r>
              <a:rPr lang="en-US" dirty="0"/>
              <a:t>Allocation Amounts, and </a:t>
            </a:r>
          </a:p>
          <a:p>
            <a:pPr lvl="1"/>
            <a:r>
              <a:rPr lang="en-US" dirty="0"/>
              <a:t>Application Portal</a:t>
            </a:r>
          </a:p>
          <a:p>
            <a:pPr marL="0" indent="0" algn="ctr">
              <a:buNone/>
            </a:pPr>
            <a:r>
              <a:rPr lang="en-US" dirty="0">
                <a:hlinkClick r:id="rId2"/>
              </a:rPr>
              <a:t>www.treasury.gov/SLFRP</a:t>
            </a:r>
            <a:endParaRPr lang="en-US" dirty="0"/>
          </a:p>
        </p:txBody>
      </p:sp>
      <p:sp>
        <p:nvSpPr>
          <p:cNvPr id="4" name="Date Placeholder 3"/>
          <p:cNvSpPr>
            <a:spLocks noGrp="1"/>
          </p:cNvSpPr>
          <p:nvPr>
            <p:ph type="dt" sz="half" idx="10"/>
          </p:nvPr>
        </p:nvSpPr>
        <p:spPr/>
        <p:txBody>
          <a:bodyPr/>
          <a:lstStyle/>
          <a:p>
            <a:r>
              <a:rPr lang="en-US" dirty="0"/>
              <a:t>Wednesday, May 11, 2022</a:t>
            </a:r>
          </a:p>
          <a:p>
            <a:r>
              <a:rPr lang="en-US" dirty="0"/>
              <a:t>	</a:t>
            </a:r>
          </a:p>
        </p:txBody>
      </p:sp>
      <p:sp>
        <p:nvSpPr>
          <p:cNvPr id="5" name="Footer Placeholder 4"/>
          <p:cNvSpPr>
            <a:spLocks noGrp="1"/>
          </p:cNvSpPr>
          <p:nvPr>
            <p:ph type="ftr" sz="quarter" idx="11"/>
          </p:nvPr>
        </p:nvSpPr>
        <p:spPr/>
        <p:txBody>
          <a:bodyPr/>
          <a:lstStyle/>
          <a:p>
            <a:r>
              <a:rPr lang="en-US" dirty="0"/>
              <a:t>New Jersey State League of Municipalities</a:t>
            </a:r>
          </a:p>
        </p:txBody>
      </p:sp>
    </p:spTree>
    <p:extLst>
      <p:ext uri="{BB962C8B-B14F-4D97-AF65-F5344CB8AC3E}">
        <p14:creationId xmlns:p14="http://schemas.microsoft.com/office/powerpoint/2010/main" val="2618040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Bipartisan Infrastructure Law</a:t>
            </a:r>
          </a:p>
        </p:txBody>
      </p:sp>
      <p:sp>
        <p:nvSpPr>
          <p:cNvPr id="3" name="Content Placeholder 2"/>
          <p:cNvSpPr>
            <a:spLocks noGrp="1"/>
          </p:cNvSpPr>
          <p:nvPr>
            <p:ph idx="1"/>
          </p:nvPr>
        </p:nvSpPr>
        <p:spPr>
          <a:xfrm>
            <a:off x="457200" y="1417638"/>
            <a:ext cx="8229600" cy="4708525"/>
          </a:xfrm>
        </p:spPr>
        <p:txBody>
          <a:bodyPr>
            <a:normAutofit fontScale="92500" lnSpcReduction="10000"/>
          </a:bodyPr>
          <a:lstStyle/>
          <a:p>
            <a:r>
              <a:rPr lang="en-US" dirty="0"/>
              <a:t>10-year, $1.2 trillion Bipartisan Infrastructure Law (Infrastructure Investment and Jobs Act) </a:t>
            </a:r>
          </a:p>
          <a:p>
            <a:r>
              <a:rPr lang="en-US" dirty="0"/>
              <a:t>Once-in-a-generation investment in our nation’s infrastructure and competitiveness.  </a:t>
            </a:r>
          </a:p>
          <a:p>
            <a:r>
              <a:rPr lang="en-US" dirty="0"/>
              <a:t>Law will</a:t>
            </a:r>
          </a:p>
          <a:p>
            <a:pPr lvl="1"/>
            <a:r>
              <a:rPr lang="en-US" dirty="0"/>
              <a:t>rebuild America’s roads, bridges and rails,</a:t>
            </a:r>
          </a:p>
          <a:p>
            <a:pPr lvl="1"/>
            <a:r>
              <a:rPr lang="en-US" dirty="0"/>
              <a:t>expand access to clean drinking water,</a:t>
            </a:r>
          </a:p>
          <a:p>
            <a:pPr lvl="1"/>
            <a:r>
              <a:rPr lang="en-US" dirty="0"/>
              <a:t>ensure every American has access to high-speed internet, and</a:t>
            </a:r>
          </a:p>
          <a:p>
            <a:pPr lvl="1"/>
            <a:r>
              <a:rPr lang="en-US" dirty="0"/>
              <a:t>tackle the climate crisis </a:t>
            </a:r>
          </a:p>
        </p:txBody>
      </p:sp>
      <p:sp>
        <p:nvSpPr>
          <p:cNvPr id="4" name="Date Placeholder 3"/>
          <p:cNvSpPr>
            <a:spLocks noGrp="1"/>
          </p:cNvSpPr>
          <p:nvPr>
            <p:ph type="dt" sz="half" idx="10"/>
          </p:nvPr>
        </p:nvSpPr>
        <p:spPr/>
        <p:txBody>
          <a:bodyPr/>
          <a:lstStyle/>
          <a:p>
            <a:r>
              <a:rPr lang="en-US" dirty="0"/>
              <a:t>Wednesday, May 11, 2022</a:t>
            </a:r>
          </a:p>
          <a:p>
            <a:endParaRPr lang="en-US" dirty="0"/>
          </a:p>
        </p:txBody>
      </p:sp>
      <p:sp>
        <p:nvSpPr>
          <p:cNvPr id="5" name="Footer Placeholder 4"/>
          <p:cNvSpPr>
            <a:spLocks noGrp="1"/>
          </p:cNvSpPr>
          <p:nvPr>
            <p:ph type="ftr" sz="quarter" idx="11"/>
          </p:nvPr>
        </p:nvSpPr>
        <p:spPr/>
        <p:txBody>
          <a:bodyPr/>
          <a:lstStyle/>
          <a:p>
            <a:r>
              <a:rPr lang="en-US"/>
              <a:t>New Jersey State League of Municipalities</a:t>
            </a:r>
            <a:endParaRPr lang="en-US" dirty="0"/>
          </a:p>
        </p:txBody>
      </p:sp>
    </p:spTree>
    <p:extLst>
      <p:ext uri="{BB962C8B-B14F-4D97-AF65-F5344CB8AC3E}">
        <p14:creationId xmlns:p14="http://schemas.microsoft.com/office/powerpoint/2010/main" val="3980735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BIL Municipal Condensed Guidebook</a:t>
            </a:r>
          </a:p>
        </p:txBody>
      </p:sp>
      <p:sp>
        <p:nvSpPr>
          <p:cNvPr id="3" name="Content Placeholder 2"/>
          <p:cNvSpPr>
            <a:spLocks noGrp="1"/>
          </p:cNvSpPr>
          <p:nvPr>
            <p:ph idx="1"/>
          </p:nvPr>
        </p:nvSpPr>
        <p:spPr>
          <a:xfrm>
            <a:off x="457200" y="1600200"/>
            <a:ext cx="8305800" cy="4525963"/>
          </a:xfrm>
        </p:spPr>
        <p:txBody>
          <a:bodyPr>
            <a:normAutofit fontScale="77500" lnSpcReduction="20000"/>
          </a:bodyPr>
          <a:lstStyle/>
          <a:p>
            <a:pPr>
              <a:lnSpc>
                <a:spcPct val="110000"/>
              </a:lnSpc>
              <a:spcBef>
                <a:spcPts val="600"/>
              </a:spcBef>
              <a:spcAft>
                <a:spcPts val="600"/>
              </a:spcAft>
            </a:pPr>
            <a:r>
              <a:rPr lang="en-US" dirty="0"/>
              <a:t>The League condensed the 465 page BIL Guidebook to focus on funding programs that are available to NJ municipalities. </a:t>
            </a:r>
          </a:p>
          <a:p>
            <a:pPr>
              <a:lnSpc>
                <a:spcPct val="110000"/>
              </a:lnSpc>
              <a:spcBef>
                <a:spcPts val="600"/>
              </a:spcBef>
              <a:spcAft>
                <a:spcPts val="600"/>
              </a:spcAft>
            </a:pPr>
            <a:r>
              <a:rPr lang="en-US" dirty="0"/>
              <a:t>The 105 identified municipal programs, are available at the League’s website - </a:t>
            </a:r>
            <a:r>
              <a:rPr lang="en-US" u="sng" dirty="0">
                <a:hlinkClick r:id="rId2"/>
              </a:rPr>
              <a:t>www.njlm.org/BuildingABetterAmericaNJ</a:t>
            </a:r>
            <a:endParaRPr lang="en-US" u="sng" dirty="0"/>
          </a:p>
          <a:p>
            <a:pPr>
              <a:lnSpc>
                <a:spcPct val="110000"/>
              </a:lnSpc>
              <a:spcBef>
                <a:spcPts val="600"/>
              </a:spcBef>
              <a:spcAft>
                <a:spcPts val="600"/>
              </a:spcAft>
            </a:pPr>
            <a:r>
              <a:rPr lang="en-US" dirty="0"/>
              <a:t>Available funding opportunities include roads, ports, bridges, pipes, broadband, dams, and water infrastructure to name a few and applications are on a rolling basis.</a:t>
            </a:r>
          </a:p>
          <a:p>
            <a:pPr>
              <a:lnSpc>
                <a:spcPct val="110000"/>
              </a:lnSpc>
              <a:spcBef>
                <a:spcPts val="600"/>
              </a:spcBef>
              <a:spcAft>
                <a:spcPts val="600"/>
              </a:spcAft>
            </a:pPr>
            <a:r>
              <a:rPr lang="en-US" dirty="0"/>
              <a:t>A searchable spreadsheet is available at </a:t>
            </a:r>
            <a:r>
              <a:rPr lang="en-US" u="sng" dirty="0">
                <a:hlinkClick r:id="rId3"/>
              </a:rPr>
              <a:t>www.njlm.org/BuildBackBetterGuidebook</a:t>
            </a:r>
            <a:endParaRPr lang="en-US" dirty="0"/>
          </a:p>
          <a:p>
            <a:pPr marL="0" indent="0">
              <a:buNone/>
            </a:pPr>
            <a:r>
              <a:rPr lang="en-US" dirty="0"/>
              <a:t> </a:t>
            </a:r>
          </a:p>
        </p:txBody>
      </p:sp>
      <p:sp>
        <p:nvSpPr>
          <p:cNvPr id="4" name="Date Placeholder 3"/>
          <p:cNvSpPr>
            <a:spLocks noGrp="1"/>
          </p:cNvSpPr>
          <p:nvPr>
            <p:ph type="dt" sz="half" idx="10"/>
          </p:nvPr>
        </p:nvSpPr>
        <p:spPr/>
        <p:txBody>
          <a:bodyPr/>
          <a:lstStyle/>
          <a:p>
            <a:r>
              <a:rPr lang="en-US" dirty="0"/>
              <a:t>Wednesday, May 11, 2022</a:t>
            </a:r>
          </a:p>
          <a:p>
            <a:endParaRPr lang="en-US" dirty="0"/>
          </a:p>
        </p:txBody>
      </p:sp>
      <p:sp>
        <p:nvSpPr>
          <p:cNvPr id="5" name="Footer Placeholder 4"/>
          <p:cNvSpPr>
            <a:spLocks noGrp="1"/>
          </p:cNvSpPr>
          <p:nvPr>
            <p:ph type="ftr" sz="quarter" idx="11"/>
          </p:nvPr>
        </p:nvSpPr>
        <p:spPr/>
        <p:txBody>
          <a:bodyPr/>
          <a:lstStyle/>
          <a:p>
            <a:r>
              <a:rPr lang="en-US"/>
              <a:t>New Jersey State League of Municipalities</a:t>
            </a:r>
            <a:endParaRPr lang="en-US" dirty="0"/>
          </a:p>
        </p:txBody>
      </p:sp>
    </p:spTree>
    <p:extLst>
      <p:ext uri="{BB962C8B-B14F-4D97-AF65-F5344CB8AC3E}">
        <p14:creationId xmlns:p14="http://schemas.microsoft.com/office/powerpoint/2010/main" val="1810143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BIL Rural Condensed Guidebook</a:t>
            </a:r>
          </a:p>
        </p:txBody>
      </p:sp>
      <p:sp>
        <p:nvSpPr>
          <p:cNvPr id="3" name="Content Placeholder 2"/>
          <p:cNvSpPr>
            <a:spLocks noGrp="1"/>
          </p:cNvSpPr>
          <p:nvPr>
            <p:ph idx="1"/>
          </p:nvPr>
        </p:nvSpPr>
        <p:spPr/>
        <p:txBody>
          <a:bodyPr>
            <a:normAutofit/>
          </a:bodyPr>
          <a:lstStyle/>
          <a:p>
            <a:pPr>
              <a:spcBef>
                <a:spcPts val="600"/>
              </a:spcBef>
              <a:spcAft>
                <a:spcPts val="600"/>
              </a:spcAft>
            </a:pPr>
            <a:r>
              <a:rPr lang="en-US" dirty="0"/>
              <a:t>White House released the Bipartisan </a:t>
            </a:r>
            <a:r>
              <a:rPr lang="en-US" dirty="0">
                <a:solidFill>
                  <a:schemeClr val="tx1">
                    <a:lumMod val="95000"/>
                    <a:lumOff val="5000"/>
                  </a:schemeClr>
                </a:solidFill>
              </a:rPr>
              <a:t>Infrastructure Law Rural Playbook. </a:t>
            </a:r>
          </a:p>
          <a:p>
            <a:pPr>
              <a:spcBef>
                <a:spcPts val="600"/>
              </a:spcBef>
              <a:spcAft>
                <a:spcPts val="600"/>
              </a:spcAft>
            </a:pPr>
            <a:r>
              <a:rPr lang="en-US" dirty="0"/>
              <a:t>The League has created a spreadsheet to help NJ towns navigate available funding opportunities </a:t>
            </a:r>
            <a:r>
              <a:rPr lang="en-US" u="sng" dirty="0">
                <a:hlinkClick r:id="rId2"/>
              </a:rPr>
              <a:t>www.njlm.org/RuralBILGuidebook</a:t>
            </a:r>
            <a:endParaRPr lang="en-US" u="sng" dirty="0"/>
          </a:p>
          <a:p>
            <a:pPr marL="0" indent="0">
              <a:spcBef>
                <a:spcPts val="600"/>
              </a:spcBef>
              <a:spcAft>
                <a:spcPts val="600"/>
              </a:spcAft>
              <a:buNone/>
            </a:pPr>
            <a:endParaRPr lang="en-US" dirty="0"/>
          </a:p>
        </p:txBody>
      </p:sp>
      <p:sp>
        <p:nvSpPr>
          <p:cNvPr id="4" name="Date Placeholder 3"/>
          <p:cNvSpPr>
            <a:spLocks noGrp="1"/>
          </p:cNvSpPr>
          <p:nvPr>
            <p:ph type="dt" sz="half" idx="10"/>
          </p:nvPr>
        </p:nvSpPr>
        <p:spPr/>
        <p:txBody>
          <a:bodyPr/>
          <a:lstStyle/>
          <a:p>
            <a:r>
              <a:rPr lang="en-US" dirty="0"/>
              <a:t>Wednesday, May 11, 2022</a:t>
            </a:r>
          </a:p>
          <a:p>
            <a:endParaRPr lang="en-US" dirty="0"/>
          </a:p>
        </p:txBody>
      </p:sp>
      <p:sp>
        <p:nvSpPr>
          <p:cNvPr id="5" name="Footer Placeholder 4"/>
          <p:cNvSpPr>
            <a:spLocks noGrp="1"/>
          </p:cNvSpPr>
          <p:nvPr>
            <p:ph type="ftr" sz="quarter" idx="11"/>
          </p:nvPr>
        </p:nvSpPr>
        <p:spPr/>
        <p:txBody>
          <a:bodyPr/>
          <a:lstStyle/>
          <a:p>
            <a:r>
              <a:rPr lang="en-US"/>
              <a:t>New Jersey State League of Municipalities</a:t>
            </a:r>
            <a:endParaRPr lang="en-US" dirty="0"/>
          </a:p>
        </p:txBody>
      </p:sp>
    </p:spTree>
    <p:extLst>
      <p:ext uri="{BB962C8B-B14F-4D97-AF65-F5344CB8AC3E}">
        <p14:creationId xmlns:p14="http://schemas.microsoft.com/office/powerpoint/2010/main" val="1663564584"/>
      </p:ext>
    </p:extLst>
  </p:cSld>
  <p:clrMapOvr>
    <a:masterClrMapping/>
  </p:clrMapOvr>
</p:sld>
</file>

<file path=ppt/theme/theme1.xml><?xml version="1.0" encoding="utf-8"?>
<a:theme xmlns:a="http://schemas.openxmlformats.org/drawingml/2006/main" name="PowerPointTemplate NJL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JLM">
      <a:majorFont>
        <a:latin typeface="DistrictProW01-Bold"/>
        <a:ea typeface=""/>
        <a:cs typeface=""/>
      </a:majorFont>
      <a:minorFont>
        <a:latin typeface="DistrictProW01-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PowerPointTemplate NJLM</Template>
  <TotalTime>3636</TotalTime>
  <Words>1244</Words>
  <Application>Microsoft Office PowerPoint</Application>
  <PresentationFormat>On-screen Show (4:3)</PresentationFormat>
  <Paragraphs>126</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DistrictProW01-Bold</vt:lpstr>
      <vt:lpstr>DistrictProW01-Book</vt:lpstr>
      <vt:lpstr>PowerPointTemplate NJLM</vt:lpstr>
      <vt:lpstr>NJCM Conference - ARP &amp; BIL </vt:lpstr>
      <vt:lpstr>U.S. Treasury Guidance on State and Local Funding – New Jersey Funding</vt:lpstr>
      <vt:lpstr>U.S. Treasury Guidance on State and Local Funding – Eligible Uses</vt:lpstr>
      <vt:lpstr>Notable Changes in the Final Rule </vt:lpstr>
      <vt:lpstr>ARP SLFRF Examples</vt:lpstr>
      <vt:lpstr>ARP Resources</vt:lpstr>
      <vt:lpstr>Bipartisan Infrastructure Law</vt:lpstr>
      <vt:lpstr>BIL Municipal Condensed Guidebook</vt:lpstr>
      <vt:lpstr>BIL Rural Condensed Guidebook</vt:lpstr>
      <vt:lpstr>BIL – Affordable Connectivity Program (ACP)</vt:lpstr>
      <vt:lpstr>Be Prepared</vt:lpstr>
      <vt:lpstr>Visit Us</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Taran Samhammer</dc:creator>
  <cp:lastModifiedBy>Amy Spiezio</cp:lastModifiedBy>
  <cp:revision>80</cp:revision>
  <cp:lastPrinted>2021-03-11T22:10:04Z</cp:lastPrinted>
  <dcterms:created xsi:type="dcterms:W3CDTF">2021-02-08T13:09:54Z</dcterms:created>
  <dcterms:modified xsi:type="dcterms:W3CDTF">2022-05-13T13:48:20Z</dcterms:modified>
</cp:coreProperties>
</file>