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0" r:id="rId1"/>
  </p:sldMasterIdLst>
  <p:notesMasterIdLst>
    <p:notesMasterId r:id="rId50"/>
  </p:notesMasterIdLst>
  <p:handoutMasterIdLst>
    <p:handoutMasterId r:id="rId51"/>
  </p:handoutMasterIdLst>
  <p:sldIdLst>
    <p:sldId id="269" r:id="rId2"/>
    <p:sldId id="272" r:id="rId3"/>
    <p:sldId id="325" r:id="rId4"/>
    <p:sldId id="315" r:id="rId5"/>
    <p:sldId id="317" r:id="rId6"/>
    <p:sldId id="321" r:id="rId7"/>
    <p:sldId id="322" r:id="rId8"/>
    <p:sldId id="314" r:id="rId9"/>
    <p:sldId id="361" r:id="rId10"/>
    <p:sldId id="320" r:id="rId11"/>
    <p:sldId id="316" r:id="rId12"/>
    <p:sldId id="323" r:id="rId13"/>
    <p:sldId id="324" r:id="rId14"/>
    <p:sldId id="327" r:id="rId15"/>
    <p:sldId id="328" r:id="rId16"/>
    <p:sldId id="329" r:id="rId17"/>
    <p:sldId id="330" r:id="rId18"/>
    <p:sldId id="331" r:id="rId19"/>
    <p:sldId id="332" r:id="rId20"/>
    <p:sldId id="333" r:id="rId21"/>
    <p:sldId id="334" r:id="rId22"/>
    <p:sldId id="335" r:id="rId23"/>
    <p:sldId id="336" r:id="rId24"/>
    <p:sldId id="337" r:id="rId25"/>
    <p:sldId id="352" r:id="rId26"/>
    <p:sldId id="339" r:id="rId27"/>
    <p:sldId id="340" r:id="rId28"/>
    <p:sldId id="341" r:id="rId29"/>
    <p:sldId id="342" r:id="rId30"/>
    <p:sldId id="343" r:id="rId31"/>
    <p:sldId id="344" r:id="rId32"/>
    <p:sldId id="345" r:id="rId33"/>
    <p:sldId id="346" r:id="rId34"/>
    <p:sldId id="347" r:id="rId35"/>
    <p:sldId id="348" r:id="rId36"/>
    <p:sldId id="349" r:id="rId37"/>
    <p:sldId id="350" r:id="rId38"/>
    <p:sldId id="354" r:id="rId39"/>
    <p:sldId id="355" r:id="rId40"/>
    <p:sldId id="356" r:id="rId41"/>
    <p:sldId id="360" r:id="rId42"/>
    <p:sldId id="362" r:id="rId43"/>
    <p:sldId id="351" r:id="rId44"/>
    <p:sldId id="357" r:id="rId45"/>
    <p:sldId id="363" r:id="rId46"/>
    <p:sldId id="358" r:id="rId47"/>
    <p:sldId id="279" r:id="rId48"/>
    <p:sldId id="280" r:id="rId49"/>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Georgia" pitchFamily="18" charset="0"/>
        <a:ea typeface="+mn-ea"/>
        <a:cs typeface="Arial" charset="0"/>
      </a:defRPr>
    </a:lvl1pPr>
    <a:lvl2pPr marL="457200" algn="l" rtl="0" eaLnBrk="0" fontAlgn="base" hangingPunct="0">
      <a:spcBef>
        <a:spcPct val="0"/>
      </a:spcBef>
      <a:spcAft>
        <a:spcPct val="0"/>
      </a:spcAft>
      <a:defRPr kern="1200">
        <a:solidFill>
          <a:schemeClr val="tx1"/>
        </a:solidFill>
        <a:latin typeface="Georgia" pitchFamily="18" charset="0"/>
        <a:ea typeface="+mn-ea"/>
        <a:cs typeface="Arial" charset="0"/>
      </a:defRPr>
    </a:lvl2pPr>
    <a:lvl3pPr marL="914400" algn="l" rtl="0" eaLnBrk="0" fontAlgn="base" hangingPunct="0">
      <a:spcBef>
        <a:spcPct val="0"/>
      </a:spcBef>
      <a:spcAft>
        <a:spcPct val="0"/>
      </a:spcAft>
      <a:defRPr kern="1200">
        <a:solidFill>
          <a:schemeClr val="tx1"/>
        </a:solidFill>
        <a:latin typeface="Georgia" pitchFamily="18" charset="0"/>
        <a:ea typeface="+mn-ea"/>
        <a:cs typeface="Arial" charset="0"/>
      </a:defRPr>
    </a:lvl3pPr>
    <a:lvl4pPr marL="1371600" algn="l" rtl="0" eaLnBrk="0" fontAlgn="base" hangingPunct="0">
      <a:spcBef>
        <a:spcPct val="0"/>
      </a:spcBef>
      <a:spcAft>
        <a:spcPct val="0"/>
      </a:spcAft>
      <a:defRPr kern="1200">
        <a:solidFill>
          <a:schemeClr val="tx1"/>
        </a:solidFill>
        <a:latin typeface="Georgia" pitchFamily="18" charset="0"/>
        <a:ea typeface="+mn-ea"/>
        <a:cs typeface="Arial" charset="0"/>
      </a:defRPr>
    </a:lvl4pPr>
    <a:lvl5pPr marL="1828800" algn="l" rtl="0" eaLnBrk="0" fontAlgn="base" hangingPunct="0">
      <a:spcBef>
        <a:spcPct val="0"/>
      </a:spcBef>
      <a:spcAft>
        <a:spcPct val="0"/>
      </a:spcAft>
      <a:defRPr kern="1200">
        <a:solidFill>
          <a:schemeClr val="tx1"/>
        </a:solidFill>
        <a:latin typeface="Georgia" pitchFamily="18" charset="0"/>
        <a:ea typeface="+mn-ea"/>
        <a:cs typeface="Arial" charset="0"/>
      </a:defRPr>
    </a:lvl5pPr>
    <a:lvl6pPr marL="2286000" algn="l" defTabSz="914400" rtl="0" eaLnBrk="1" latinLnBrk="0" hangingPunct="1">
      <a:defRPr kern="1200">
        <a:solidFill>
          <a:schemeClr val="tx1"/>
        </a:solidFill>
        <a:latin typeface="Georgia" pitchFamily="18" charset="0"/>
        <a:ea typeface="+mn-ea"/>
        <a:cs typeface="Arial" charset="0"/>
      </a:defRPr>
    </a:lvl6pPr>
    <a:lvl7pPr marL="2743200" algn="l" defTabSz="914400" rtl="0" eaLnBrk="1" latinLnBrk="0" hangingPunct="1">
      <a:defRPr kern="1200">
        <a:solidFill>
          <a:schemeClr val="tx1"/>
        </a:solidFill>
        <a:latin typeface="Georgia" pitchFamily="18" charset="0"/>
        <a:ea typeface="+mn-ea"/>
        <a:cs typeface="Arial" charset="0"/>
      </a:defRPr>
    </a:lvl7pPr>
    <a:lvl8pPr marL="3200400" algn="l" defTabSz="914400" rtl="0" eaLnBrk="1" latinLnBrk="0" hangingPunct="1">
      <a:defRPr kern="1200">
        <a:solidFill>
          <a:schemeClr val="tx1"/>
        </a:solidFill>
        <a:latin typeface="Georgia" pitchFamily="18" charset="0"/>
        <a:ea typeface="+mn-ea"/>
        <a:cs typeface="Arial" charset="0"/>
      </a:defRPr>
    </a:lvl8pPr>
    <a:lvl9pPr marL="3657600" algn="l" defTabSz="914400" rtl="0" eaLnBrk="1" latinLnBrk="0" hangingPunct="1">
      <a:defRPr kern="1200">
        <a:solidFill>
          <a:schemeClr val="tx1"/>
        </a:solidFill>
        <a:latin typeface="Georgia"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ori Buckelew" initials="L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FF"/>
    <a:srgbClr val="CC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014" autoAdjust="0"/>
    <p:restoredTop sz="94451" autoAdjust="0"/>
  </p:normalViewPr>
  <p:slideViewPr>
    <p:cSldViewPr>
      <p:cViewPr varScale="1">
        <p:scale>
          <a:sx n="86" d="100"/>
          <a:sy n="86" d="100"/>
        </p:scale>
        <p:origin x="1819"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4" d="100"/>
          <a:sy n="64" d="100"/>
        </p:scale>
        <p:origin x="-3082" y="-67"/>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170583" cy="482027"/>
          </a:xfrm>
          <a:prstGeom prst="rect">
            <a:avLst/>
          </a:prstGeom>
        </p:spPr>
        <p:txBody>
          <a:bodyPr vert="horz" lIns="94823" tIns="47411" rIns="94823" bIns="47411" rtlCol="0"/>
          <a:lstStyle>
            <a:lvl1pPr algn="l">
              <a:defRPr sz="1200"/>
            </a:lvl1pPr>
          </a:lstStyle>
          <a:p>
            <a:endParaRPr lang="en-US"/>
          </a:p>
        </p:txBody>
      </p:sp>
      <p:sp>
        <p:nvSpPr>
          <p:cNvPr id="3" name="Date Placeholder 2"/>
          <p:cNvSpPr>
            <a:spLocks noGrp="1"/>
          </p:cNvSpPr>
          <p:nvPr>
            <p:ph type="dt" sz="quarter" idx="1"/>
          </p:nvPr>
        </p:nvSpPr>
        <p:spPr>
          <a:xfrm>
            <a:off x="4142964" y="3"/>
            <a:ext cx="3170583" cy="482027"/>
          </a:xfrm>
          <a:prstGeom prst="rect">
            <a:avLst/>
          </a:prstGeom>
        </p:spPr>
        <p:txBody>
          <a:bodyPr vert="horz" lIns="94823" tIns="47411" rIns="94823" bIns="47411" rtlCol="0"/>
          <a:lstStyle>
            <a:lvl1pPr algn="r">
              <a:defRPr sz="1200"/>
            </a:lvl1pPr>
          </a:lstStyle>
          <a:p>
            <a:fld id="{09F4C871-B23E-410B-9BC5-60DD1ED3DDFB}" type="datetimeFigureOut">
              <a:rPr lang="en-US" smtClean="0"/>
              <a:t>3/26/2020</a:t>
            </a:fld>
            <a:endParaRPr lang="en-US"/>
          </a:p>
        </p:txBody>
      </p:sp>
      <p:sp>
        <p:nvSpPr>
          <p:cNvPr id="4" name="Footer Placeholder 3"/>
          <p:cNvSpPr>
            <a:spLocks noGrp="1"/>
          </p:cNvSpPr>
          <p:nvPr>
            <p:ph type="ftr" sz="quarter" idx="2"/>
          </p:nvPr>
        </p:nvSpPr>
        <p:spPr>
          <a:xfrm>
            <a:off x="2" y="9119175"/>
            <a:ext cx="3170583" cy="482027"/>
          </a:xfrm>
          <a:prstGeom prst="rect">
            <a:avLst/>
          </a:prstGeom>
        </p:spPr>
        <p:txBody>
          <a:bodyPr vert="horz" lIns="94823" tIns="47411" rIns="94823" bIns="47411" rtlCol="0" anchor="b"/>
          <a:lstStyle>
            <a:lvl1pPr algn="l">
              <a:defRPr sz="1200"/>
            </a:lvl1pPr>
          </a:lstStyle>
          <a:p>
            <a:r>
              <a:rPr lang="en-US"/>
              <a:t>NJLM Legislative Webinar</a:t>
            </a:r>
          </a:p>
        </p:txBody>
      </p:sp>
      <p:sp>
        <p:nvSpPr>
          <p:cNvPr id="5" name="Slide Number Placeholder 4"/>
          <p:cNvSpPr>
            <a:spLocks noGrp="1"/>
          </p:cNvSpPr>
          <p:nvPr>
            <p:ph type="sldNum" sz="quarter" idx="3"/>
          </p:nvPr>
        </p:nvSpPr>
        <p:spPr>
          <a:xfrm>
            <a:off x="4142964" y="9119175"/>
            <a:ext cx="3170583" cy="482027"/>
          </a:xfrm>
          <a:prstGeom prst="rect">
            <a:avLst/>
          </a:prstGeom>
        </p:spPr>
        <p:txBody>
          <a:bodyPr vert="horz" lIns="94823" tIns="47411" rIns="94823" bIns="47411" rtlCol="0" anchor="b"/>
          <a:lstStyle>
            <a:lvl1pPr algn="r">
              <a:defRPr sz="1200"/>
            </a:lvl1pPr>
          </a:lstStyle>
          <a:p>
            <a:fld id="{90DA3CEC-81B0-447B-8497-46A7D9A03D1A}" type="slidenum">
              <a:rPr lang="en-US" smtClean="0"/>
              <a:t>‹#›</a:t>
            </a:fld>
            <a:endParaRPr lang="en-US"/>
          </a:p>
        </p:txBody>
      </p:sp>
    </p:spTree>
    <p:extLst>
      <p:ext uri="{BB962C8B-B14F-4D97-AF65-F5344CB8AC3E}">
        <p14:creationId xmlns:p14="http://schemas.microsoft.com/office/powerpoint/2010/main" val="98039858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698" cy="480225"/>
          </a:xfrm>
          <a:prstGeom prst="rect">
            <a:avLst/>
          </a:prstGeom>
        </p:spPr>
        <p:txBody>
          <a:bodyPr vert="horz" lIns="96618" tIns="48310" rIns="96618" bIns="48310" rtlCol="0"/>
          <a:lstStyle>
            <a:lvl1pPr algn="l" eaLnBrk="1" hangingPunct="1">
              <a:defRPr sz="1200">
                <a:cs typeface="Arial" charset="0"/>
              </a:defRPr>
            </a:lvl1pPr>
          </a:lstStyle>
          <a:p>
            <a:pPr>
              <a:defRPr/>
            </a:pPr>
            <a:endParaRPr lang="en-US"/>
          </a:p>
        </p:txBody>
      </p:sp>
      <p:sp>
        <p:nvSpPr>
          <p:cNvPr id="3" name="Date Placeholder 2"/>
          <p:cNvSpPr>
            <a:spLocks noGrp="1"/>
          </p:cNvSpPr>
          <p:nvPr>
            <p:ph type="dt" idx="1"/>
          </p:nvPr>
        </p:nvSpPr>
        <p:spPr>
          <a:xfrm>
            <a:off x="4143832" y="1"/>
            <a:ext cx="3169698" cy="480225"/>
          </a:xfrm>
          <a:prstGeom prst="rect">
            <a:avLst/>
          </a:prstGeom>
        </p:spPr>
        <p:txBody>
          <a:bodyPr vert="horz" lIns="96618" tIns="48310" rIns="96618" bIns="48310" rtlCol="0"/>
          <a:lstStyle>
            <a:lvl1pPr algn="r" eaLnBrk="1" hangingPunct="1">
              <a:defRPr sz="1200">
                <a:cs typeface="Arial" charset="0"/>
              </a:defRPr>
            </a:lvl1pPr>
          </a:lstStyle>
          <a:p>
            <a:pPr>
              <a:defRPr/>
            </a:pPr>
            <a:fld id="{9E6FAE1A-781C-4A0C-8C56-3F65B5774546}" type="datetimeFigureOut">
              <a:rPr lang="en-US"/>
              <a:pPr>
                <a:defRPr/>
              </a:pPr>
              <a:t>3/26/2020</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18" tIns="48310" rIns="96618" bIns="48310" rtlCol="0" anchor="ctr"/>
          <a:lstStyle/>
          <a:p>
            <a:pPr lvl="0"/>
            <a:endParaRPr lang="en-US" noProof="0"/>
          </a:p>
        </p:txBody>
      </p:sp>
      <p:sp>
        <p:nvSpPr>
          <p:cNvPr id="5" name="Notes Placeholder 4"/>
          <p:cNvSpPr>
            <a:spLocks noGrp="1"/>
          </p:cNvSpPr>
          <p:nvPr>
            <p:ph type="body" sz="quarter" idx="3"/>
          </p:nvPr>
        </p:nvSpPr>
        <p:spPr>
          <a:xfrm>
            <a:off x="731858" y="4561315"/>
            <a:ext cx="5851491" cy="4318725"/>
          </a:xfrm>
          <a:prstGeom prst="rect">
            <a:avLst/>
          </a:prstGeom>
        </p:spPr>
        <p:txBody>
          <a:bodyPr vert="horz" lIns="96618" tIns="48310" rIns="96618" bIns="4831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978"/>
            <a:ext cx="3169698" cy="478575"/>
          </a:xfrm>
          <a:prstGeom prst="rect">
            <a:avLst/>
          </a:prstGeom>
        </p:spPr>
        <p:txBody>
          <a:bodyPr vert="horz" lIns="96618" tIns="48310" rIns="96618" bIns="48310" rtlCol="0" anchor="b"/>
          <a:lstStyle>
            <a:lvl1pPr algn="l" eaLnBrk="1" hangingPunct="1">
              <a:defRPr sz="1200">
                <a:cs typeface="Arial" charset="0"/>
              </a:defRPr>
            </a:lvl1pPr>
          </a:lstStyle>
          <a:p>
            <a:pPr>
              <a:defRPr/>
            </a:pPr>
            <a:r>
              <a:rPr lang="en-US"/>
              <a:t>NJLM Legislative Webinar</a:t>
            </a:r>
          </a:p>
        </p:txBody>
      </p:sp>
      <p:sp>
        <p:nvSpPr>
          <p:cNvPr id="7" name="Slide Number Placeholder 6"/>
          <p:cNvSpPr>
            <a:spLocks noGrp="1"/>
          </p:cNvSpPr>
          <p:nvPr>
            <p:ph type="sldNum" sz="quarter" idx="5"/>
          </p:nvPr>
        </p:nvSpPr>
        <p:spPr>
          <a:xfrm>
            <a:off x="4143832" y="9120978"/>
            <a:ext cx="3169698" cy="478575"/>
          </a:xfrm>
          <a:prstGeom prst="rect">
            <a:avLst/>
          </a:prstGeom>
        </p:spPr>
        <p:txBody>
          <a:bodyPr vert="horz" wrap="square" lIns="96618" tIns="48310" rIns="96618" bIns="48310" numCol="1" anchor="b" anchorCtr="0" compatLnSpc="1">
            <a:prstTxWarp prst="textNoShape">
              <a:avLst/>
            </a:prstTxWarp>
          </a:bodyPr>
          <a:lstStyle>
            <a:lvl1pPr algn="r" eaLnBrk="1" hangingPunct="1">
              <a:defRPr sz="1200"/>
            </a:lvl1pPr>
          </a:lstStyle>
          <a:p>
            <a:fld id="{302728D6-23BB-4F98-AC61-7819428E691D}" type="slidenum">
              <a:rPr lang="en-US" altLang="en-US"/>
              <a:pPr/>
              <a:t>‹#›</a:t>
            </a:fld>
            <a:endParaRPr lang="en-US" altLang="en-US"/>
          </a:p>
        </p:txBody>
      </p:sp>
    </p:spTree>
    <p:extLst>
      <p:ext uri="{BB962C8B-B14F-4D97-AF65-F5344CB8AC3E}">
        <p14:creationId xmlns:p14="http://schemas.microsoft.com/office/powerpoint/2010/main" val="2454454775"/>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a:t>NJLM Legislative Webinar</a:t>
            </a:r>
          </a:p>
        </p:txBody>
      </p:sp>
      <p:sp>
        <p:nvSpPr>
          <p:cNvPr id="5" name="Slide Number Placeholder 4"/>
          <p:cNvSpPr>
            <a:spLocks noGrp="1"/>
          </p:cNvSpPr>
          <p:nvPr>
            <p:ph type="sldNum" sz="quarter" idx="11"/>
          </p:nvPr>
        </p:nvSpPr>
        <p:spPr/>
        <p:txBody>
          <a:bodyPr/>
          <a:lstStyle/>
          <a:p>
            <a:fld id="{302728D6-23BB-4F98-AC61-7819428E691D}" type="slidenum">
              <a:rPr lang="en-US" altLang="en-US" smtClean="0"/>
              <a:pPr/>
              <a:t>1</a:t>
            </a:fld>
            <a:endParaRPr lang="en-US" altLang="en-US"/>
          </a:p>
        </p:txBody>
      </p:sp>
    </p:spTree>
    <p:extLst>
      <p:ext uri="{BB962C8B-B14F-4D97-AF65-F5344CB8AC3E}">
        <p14:creationId xmlns:p14="http://schemas.microsoft.com/office/powerpoint/2010/main" val="930347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pPr>
              <a:defRPr/>
            </a:pPr>
            <a:r>
              <a:rPr lang="en-US"/>
              <a:t>NJLM Legislative Webinar</a:t>
            </a:r>
          </a:p>
        </p:txBody>
      </p:sp>
      <p:sp>
        <p:nvSpPr>
          <p:cNvPr id="5" name="Slide Number Placeholder 4"/>
          <p:cNvSpPr>
            <a:spLocks noGrp="1"/>
          </p:cNvSpPr>
          <p:nvPr>
            <p:ph type="sldNum" sz="quarter" idx="11"/>
          </p:nvPr>
        </p:nvSpPr>
        <p:spPr/>
        <p:txBody>
          <a:bodyPr/>
          <a:lstStyle/>
          <a:p>
            <a:fld id="{302728D6-23BB-4F98-AC61-7819428E691D}" type="slidenum">
              <a:rPr lang="en-US" altLang="en-US" smtClean="0"/>
              <a:pPr/>
              <a:t>10</a:t>
            </a:fld>
            <a:endParaRPr lang="en-US" altLang="en-US"/>
          </a:p>
        </p:txBody>
      </p:sp>
    </p:spTree>
    <p:extLst>
      <p:ext uri="{BB962C8B-B14F-4D97-AF65-F5344CB8AC3E}">
        <p14:creationId xmlns:p14="http://schemas.microsoft.com/office/powerpoint/2010/main" val="1347769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61EDF119-2B40-4911-92C9-5CD1FF509EDD}" type="datetime1">
              <a:rPr lang="en-US" smtClean="0"/>
              <a:t>3/26/2020</a:t>
            </a:fld>
            <a:endParaRPr lang="en-US"/>
          </a:p>
        </p:txBody>
      </p:sp>
      <p:sp>
        <p:nvSpPr>
          <p:cNvPr id="5" name="Footer Placeholder 4"/>
          <p:cNvSpPr>
            <a:spLocks noGrp="1"/>
          </p:cNvSpPr>
          <p:nvPr>
            <p:ph type="ftr" sz="quarter" idx="11"/>
          </p:nvPr>
        </p:nvSpPr>
        <p:spPr/>
        <p:txBody>
          <a:bodyPr/>
          <a:lstStyle/>
          <a:p>
            <a:pPr>
              <a:defRPr/>
            </a:pPr>
            <a:r>
              <a:rPr lang="en-US"/>
              <a:t>May 10, 2019     NJLM Legislative Briefing     Webinar: Marijuana Legalization</a:t>
            </a:r>
          </a:p>
        </p:txBody>
      </p:sp>
      <p:sp>
        <p:nvSpPr>
          <p:cNvPr id="6" name="Slide Number Placeholder 5"/>
          <p:cNvSpPr>
            <a:spLocks noGrp="1"/>
          </p:cNvSpPr>
          <p:nvPr>
            <p:ph type="sldNum" sz="quarter" idx="12"/>
          </p:nvPr>
        </p:nvSpPr>
        <p:spPr/>
        <p:txBody>
          <a:bodyPr/>
          <a:lstStyle/>
          <a:p>
            <a:fld id="{3201C4C1-5518-4400-A0B9-A1380D49CF90}" type="slidenum">
              <a:rPr lang="en-US" altLang="en-US" smtClean="0"/>
              <a:pPr/>
              <a:t>‹#›</a:t>
            </a:fld>
            <a:endParaRPr lang="en-US" altLang="en-US"/>
          </a:p>
        </p:txBody>
      </p:sp>
    </p:spTree>
    <p:extLst>
      <p:ext uri="{BB962C8B-B14F-4D97-AF65-F5344CB8AC3E}">
        <p14:creationId xmlns:p14="http://schemas.microsoft.com/office/powerpoint/2010/main" val="68590087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BB41B8A-1C45-4411-A077-80DE3AEBAA17}" type="datetime1">
              <a:rPr lang="en-US" smtClean="0"/>
              <a:t>3/26/2020</a:t>
            </a:fld>
            <a:endParaRPr lang="en-US"/>
          </a:p>
        </p:txBody>
      </p:sp>
      <p:sp>
        <p:nvSpPr>
          <p:cNvPr id="6" name="Footer Placeholder 5"/>
          <p:cNvSpPr>
            <a:spLocks noGrp="1"/>
          </p:cNvSpPr>
          <p:nvPr>
            <p:ph type="ftr" sz="quarter" idx="11"/>
          </p:nvPr>
        </p:nvSpPr>
        <p:spPr/>
        <p:txBody>
          <a:bodyPr/>
          <a:lstStyle/>
          <a:p>
            <a:pPr>
              <a:defRPr/>
            </a:pPr>
            <a:r>
              <a:rPr lang="en-US"/>
              <a:t>May 10, 2019     NJLM Legislative Briefing     Webinar: Marijuana Legalization</a:t>
            </a:r>
          </a:p>
        </p:txBody>
      </p:sp>
      <p:sp>
        <p:nvSpPr>
          <p:cNvPr id="7" name="Slide Number Placeholder 6"/>
          <p:cNvSpPr>
            <a:spLocks noGrp="1"/>
          </p:cNvSpPr>
          <p:nvPr>
            <p:ph type="sldNum" sz="quarter" idx="12"/>
          </p:nvPr>
        </p:nvSpPr>
        <p:spPr/>
        <p:txBody>
          <a:bodyPr/>
          <a:lstStyle/>
          <a:p>
            <a:fld id="{C9623AC1-6FEB-421C-B211-2D999988A941}" type="slidenum">
              <a:rPr lang="en-US" altLang="en-US" smtClean="0"/>
              <a:pPr/>
              <a:t>‹#›</a:t>
            </a:fld>
            <a:endParaRPr lang="en-US" altLang="en-US"/>
          </a:p>
        </p:txBody>
      </p:sp>
    </p:spTree>
    <p:extLst>
      <p:ext uri="{BB962C8B-B14F-4D97-AF65-F5344CB8AC3E}">
        <p14:creationId xmlns:p14="http://schemas.microsoft.com/office/powerpoint/2010/main" val="2345197151"/>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463B611-FEB7-4185-B9A7-3BC43843E191}" type="datetime1">
              <a:rPr lang="en-US" smtClean="0"/>
              <a:t>3/26/2020</a:t>
            </a:fld>
            <a:endParaRPr lang="en-US"/>
          </a:p>
        </p:txBody>
      </p:sp>
      <p:sp>
        <p:nvSpPr>
          <p:cNvPr id="5" name="Footer Placeholder 4"/>
          <p:cNvSpPr>
            <a:spLocks noGrp="1"/>
          </p:cNvSpPr>
          <p:nvPr>
            <p:ph type="ftr" sz="quarter" idx="11"/>
          </p:nvPr>
        </p:nvSpPr>
        <p:spPr/>
        <p:txBody>
          <a:bodyPr/>
          <a:lstStyle/>
          <a:p>
            <a:pPr>
              <a:defRPr/>
            </a:pPr>
            <a:r>
              <a:rPr lang="en-US"/>
              <a:t>May 10, 2019     NJLM Legislative Briefing     Webinar: Marijuana Legalization</a:t>
            </a:r>
          </a:p>
        </p:txBody>
      </p:sp>
      <p:sp>
        <p:nvSpPr>
          <p:cNvPr id="6" name="Slide Number Placeholder 5"/>
          <p:cNvSpPr>
            <a:spLocks noGrp="1"/>
          </p:cNvSpPr>
          <p:nvPr>
            <p:ph type="sldNum" sz="quarter" idx="12"/>
          </p:nvPr>
        </p:nvSpPr>
        <p:spPr/>
        <p:txBody>
          <a:bodyPr/>
          <a:lstStyle/>
          <a:p>
            <a:fld id="{E059DE3D-E08E-4CF6-84BC-F6210D57DEA6}" type="slidenum">
              <a:rPr lang="en-US" altLang="en-US" smtClean="0"/>
              <a:pPr/>
              <a:t>‹#›</a:t>
            </a:fld>
            <a:endParaRPr lang="en-US" altLang="en-US"/>
          </a:p>
        </p:txBody>
      </p:sp>
    </p:spTree>
    <p:extLst>
      <p:ext uri="{BB962C8B-B14F-4D97-AF65-F5344CB8AC3E}">
        <p14:creationId xmlns:p14="http://schemas.microsoft.com/office/powerpoint/2010/main" val="3917558717"/>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F78BA59B-BE88-4B8B-9405-84EEC06DACB8}" type="datetime1">
              <a:rPr lang="en-US" smtClean="0"/>
              <a:t>3/26/2020</a:t>
            </a:fld>
            <a:endParaRPr lang="en-US"/>
          </a:p>
        </p:txBody>
      </p:sp>
      <p:sp>
        <p:nvSpPr>
          <p:cNvPr id="5" name="Footer Placeholder 4"/>
          <p:cNvSpPr>
            <a:spLocks noGrp="1"/>
          </p:cNvSpPr>
          <p:nvPr>
            <p:ph type="ftr" sz="quarter" idx="11"/>
          </p:nvPr>
        </p:nvSpPr>
        <p:spPr/>
        <p:txBody>
          <a:bodyPr/>
          <a:lstStyle/>
          <a:p>
            <a:pPr>
              <a:defRPr/>
            </a:pPr>
            <a:r>
              <a:rPr lang="en-US"/>
              <a:t>May 10, 2019     NJLM Legislative Briefing     Webinar: Marijuana Legalization</a:t>
            </a:r>
          </a:p>
        </p:txBody>
      </p:sp>
      <p:sp>
        <p:nvSpPr>
          <p:cNvPr id="6" name="Slide Number Placeholder 5"/>
          <p:cNvSpPr>
            <a:spLocks noGrp="1"/>
          </p:cNvSpPr>
          <p:nvPr>
            <p:ph type="sldNum" sz="quarter" idx="12"/>
          </p:nvPr>
        </p:nvSpPr>
        <p:spPr/>
        <p:txBody>
          <a:bodyPr/>
          <a:lstStyle/>
          <a:p>
            <a:fld id="{19A27AAB-A84A-45D1-AFA3-9FDF9764899C}" type="slidenum">
              <a:rPr lang="en-US" altLang="en-US" smtClean="0"/>
              <a:pPr/>
              <a:t>‹#›</a:t>
            </a:fld>
            <a:endParaRPr lang="en-US" altLang="en-US"/>
          </a:p>
        </p:txBody>
      </p:sp>
    </p:spTree>
    <p:extLst>
      <p:ext uri="{BB962C8B-B14F-4D97-AF65-F5344CB8AC3E}">
        <p14:creationId xmlns:p14="http://schemas.microsoft.com/office/powerpoint/2010/main" val="27810851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3CF8C3E6-EB47-4FED-B859-8180808979DD}" type="datetime1">
              <a:rPr lang="en-US" smtClean="0"/>
              <a:t>3/26/2020</a:t>
            </a:fld>
            <a:endParaRPr lang="en-US"/>
          </a:p>
        </p:txBody>
      </p:sp>
      <p:sp>
        <p:nvSpPr>
          <p:cNvPr id="5" name="Footer Placeholder 4"/>
          <p:cNvSpPr>
            <a:spLocks noGrp="1"/>
          </p:cNvSpPr>
          <p:nvPr>
            <p:ph type="ftr" sz="quarter" idx="11"/>
          </p:nvPr>
        </p:nvSpPr>
        <p:spPr/>
        <p:txBody>
          <a:bodyPr/>
          <a:lstStyle/>
          <a:p>
            <a:pPr>
              <a:defRPr/>
            </a:pPr>
            <a:r>
              <a:rPr lang="en-US"/>
              <a:t>May 10, 2019     NJLM Legislative Briefing     Webinar: Marijuana Legalization</a:t>
            </a:r>
          </a:p>
        </p:txBody>
      </p:sp>
      <p:sp>
        <p:nvSpPr>
          <p:cNvPr id="6" name="Slide Number Placeholder 5"/>
          <p:cNvSpPr>
            <a:spLocks noGrp="1"/>
          </p:cNvSpPr>
          <p:nvPr>
            <p:ph type="sldNum" sz="quarter" idx="12"/>
          </p:nvPr>
        </p:nvSpPr>
        <p:spPr/>
        <p:txBody>
          <a:bodyPr/>
          <a:lstStyle/>
          <a:p>
            <a:fld id="{5FD7B88C-6617-4F6E-80CF-70DA1D552A8C}" type="slidenum">
              <a:rPr lang="en-US" altLang="en-US" smtClean="0"/>
              <a:pPr/>
              <a:t>‹#›</a:t>
            </a:fld>
            <a:endParaRPr lang="en-US" altLang="en-US"/>
          </a:p>
        </p:txBody>
      </p:sp>
    </p:spTree>
    <p:extLst>
      <p:ext uri="{BB962C8B-B14F-4D97-AF65-F5344CB8AC3E}">
        <p14:creationId xmlns:p14="http://schemas.microsoft.com/office/powerpoint/2010/main" val="431757169"/>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fld id="{CC8BAD48-C5DB-4662-995F-F7B38B76DEEE}" type="datetime1">
              <a:rPr lang="en-US" smtClean="0"/>
              <a:t>3/26/2020</a:t>
            </a:fld>
            <a:endParaRPr lang="en-US"/>
          </a:p>
        </p:txBody>
      </p:sp>
      <p:sp>
        <p:nvSpPr>
          <p:cNvPr id="8" name="Footer Placeholder 7"/>
          <p:cNvSpPr>
            <a:spLocks noGrp="1"/>
          </p:cNvSpPr>
          <p:nvPr>
            <p:ph type="ftr" sz="quarter" idx="11"/>
          </p:nvPr>
        </p:nvSpPr>
        <p:spPr/>
        <p:txBody>
          <a:bodyPr/>
          <a:lstStyle/>
          <a:p>
            <a:pPr>
              <a:defRPr/>
            </a:pPr>
            <a:r>
              <a:rPr lang="en-US"/>
              <a:t>May 10, 2019     NJLM Legislative Briefing     Webinar: Marijuana Legalization</a:t>
            </a:r>
          </a:p>
        </p:txBody>
      </p:sp>
      <p:sp>
        <p:nvSpPr>
          <p:cNvPr id="9" name="Slide Number Placeholder 8"/>
          <p:cNvSpPr>
            <a:spLocks noGrp="1"/>
          </p:cNvSpPr>
          <p:nvPr>
            <p:ph type="sldNum" sz="quarter" idx="12"/>
          </p:nvPr>
        </p:nvSpPr>
        <p:spPr/>
        <p:txBody>
          <a:bodyPr/>
          <a:lstStyle/>
          <a:p>
            <a:fld id="{06F95AC5-257E-445C-A275-9339D0EFF7A2}" type="slidenum">
              <a:rPr lang="en-US" altLang="en-US" smtClean="0"/>
              <a:pPr/>
              <a:t>‹#›</a:t>
            </a:fld>
            <a:endParaRPr lang="en-US" altLang="en-US"/>
          </a:p>
        </p:txBody>
      </p:sp>
    </p:spTree>
    <p:extLst>
      <p:ext uri="{BB962C8B-B14F-4D97-AF65-F5344CB8AC3E}">
        <p14:creationId xmlns:p14="http://schemas.microsoft.com/office/powerpoint/2010/main" val="3332305311"/>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0" fontAlgn="base" latinLnBrk="0" hangingPunct="0">
              <a:lnSpc>
                <a:spcPct val="100000"/>
              </a:lnSpc>
              <a:spcBef>
                <a:spcPct val="0"/>
              </a:spcBef>
              <a:spcAft>
                <a:spcPct val="0"/>
              </a:spcAft>
              <a:buClrTx/>
              <a:buSzTx/>
              <a:buFontTx/>
              <a:buNone/>
              <a:tabLst/>
              <a:defRPr sz="1200" b="0">
                <a:solidFill>
                  <a:schemeClr val="bg1">
                    <a:lumMod val="50000"/>
                  </a:schemeClr>
                </a:solidFill>
                <a:latin typeface="District Pro Thin" pitchFamily="50" charset="0"/>
              </a:defRPr>
            </a:lvl1pPr>
          </a:lstStyle>
          <a:p>
            <a:pPr>
              <a:defRPr/>
            </a:pPr>
            <a:fld id="{B8B3382C-F5C3-4118-8267-9040AF1C4D9A}" type="datetime1">
              <a:rPr lang="en-US" smtClean="0"/>
              <a:t>3/26/2020</a:t>
            </a:fld>
            <a:endParaRPr lang="en-US" dirty="0"/>
          </a:p>
        </p:txBody>
      </p:sp>
      <p:sp>
        <p:nvSpPr>
          <p:cNvPr id="4" name="Footer Placeholder 3"/>
          <p:cNvSpPr>
            <a:spLocks noGrp="1"/>
          </p:cNvSpPr>
          <p:nvPr>
            <p:ph type="ftr" sz="quarter" idx="11"/>
          </p:nvPr>
        </p:nvSpPr>
        <p:spPr/>
        <p:txBody>
          <a:bodyPr/>
          <a:lstStyle>
            <a:lvl1pPr>
              <a:defRPr sz="1200" b="0">
                <a:solidFill>
                  <a:schemeClr val="bg1">
                    <a:lumMod val="50000"/>
                  </a:schemeClr>
                </a:solidFill>
                <a:latin typeface="District Pro Thin" pitchFamily="50" charset="0"/>
              </a:defRPr>
            </a:lvl1pPr>
          </a:lstStyle>
          <a:p>
            <a:pPr eaLnBrk="1" fontAlgn="auto" hangingPunct="1">
              <a:spcAft>
                <a:spcPts val="0"/>
              </a:spcAft>
              <a:buClr>
                <a:schemeClr val="tx1">
                  <a:shade val="95000"/>
                </a:schemeClr>
              </a:buClr>
              <a:buFont typeface="Wingdings 2"/>
              <a:buNone/>
              <a:defRPr/>
            </a:pPr>
            <a:r>
              <a:rPr lang="en-US"/>
              <a:t>May 10, 2019     NJLM Legislative Briefing     Webinar: Marijuana Legalization</a:t>
            </a:r>
            <a:endParaRPr lang="en-US" dirty="0"/>
          </a:p>
        </p:txBody>
      </p:sp>
      <p:sp>
        <p:nvSpPr>
          <p:cNvPr id="5" name="Slide Number Placeholder 4"/>
          <p:cNvSpPr>
            <a:spLocks noGrp="1"/>
          </p:cNvSpPr>
          <p:nvPr>
            <p:ph type="sldNum" sz="quarter" idx="12"/>
          </p:nvPr>
        </p:nvSpPr>
        <p:spPr>
          <a:xfrm>
            <a:off x="6172200" y="6356350"/>
            <a:ext cx="2514600" cy="365125"/>
          </a:xfrm>
        </p:spPr>
        <p:txBody>
          <a:bodyPr/>
          <a:lstStyle/>
          <a:p>
            <a:r>
              <a:rPr lang="en-US" dirty="0">
                <a:solidFill>
                  <a:schemeClr val="bg1">
                    <a:lumMod val="50000"/>
                  </a:schemeClr>
                </a:solidFill>
                <a:latin typeface="District Pro Thin" pitchFamily="50" charset="0"/>
              </a:rPr>
              <a:t>Webinar: Marijuana Legalization</a:t>
            </a:r>
            <a:endParaRPr lang="en-US" dirty="0"/>
          </a:p>
        </p:txBody>
      </p:sp>
    </p:spTree>
    <p:extLst>
      <p:ext uri="{BB962C8B-B14F-4D97-AF65-F5344CB8AC3E}">
        <p14:creationId xmlns:p14="http://schemas.microsoft.com/office/powerpoint/2010/main" val="1599990388"/>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72D97BDC-3CF0-4CF8-9A7C-650739E965C1}" type="datetime1">
              <a:rPr lang="en-US" smtClean="0"/>
              <a:t>3/26/2020</a:t>
            </a:fld>
            <a:endParaRPr lang="en-US"/>
          </a:p>
        </p:txBody>
      </p:sp>
      <p:sp>
        <p:nvSpPr>
          <p:cNvPr id="6" name="Footer Placeholder 5"/>
          <p:cNvSpPr>
            <a:spLocks noGrp="1"/>
          </p:cNvSpPr>
          <p:nvPr>
            <p:ph type="ftr" sz="quarter" idx="11"/>
          </p:nvPr>
        </p:nvSpPr>
        <p:spPr/>
        <p:txBody>
          <a:bodyPr/>
          <a:lstStyle/>
          <a:p>
            <a:pPr>
              <a:defRPr/>
            </a:pPr>
            <a:r>
              <a:rPr lang="en-US"/>
              <a:t>May 10, 2019     NJLM Legislative Briefing     Webinar: Marijuana Legalization</a:t>
            </a:r>
          </a:p>
        </p:txBody>
      </p:sp>
      <p:sp>
        <p:nvSpPr>
          <p:cNvPr id="7" name="Slide Number Placeholder 6"/>
          <p:cNvSpPr>
            <a:spLocks noGrp="1"/>
          </p:cNvSpPr>
          <p:nvPr>
            <p:ph type="sldNum" sz="quarter" idx="12"/>
          </p:nvPr>
        </p:nvSpPr>
        <p:spPr/>
        <p:txBody>
          <a:bodyPr/>
          <a:lstStyle/>
          <a:p>
            <a:fld id="{948064C1-6FB0-4328-BC35-9A6FEF41FF76}" type="slidenum">
              <a:rPr lang="en-US" altLang="en-US" smtClean="0"/>
              <a:pPr/>
              <a:t>‹#›</a:t>
            </a:fld>
            <a:endParaRPr lang="en-US" altLang="en-US"/>
          </a:p>
        </p:txBody>
      </p:sp>
    </p:spTree>
    <p:extLst>
      <p:ext uri="{BB962C8B-B14F-4D97-AF65-F5344CB8AC3E}">
        <p14:creationId xmlns:p14="http://schemas.microsoft.com/office/powerpoint/2010/main" val="407592012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D092475E-DCC9-49F1-A285-511D22031BE2}" type="datetime1">
              <a:rPr lang="en-US" smtClean="0"/>
              <a:t>3/26/2020</a:t>
            </a:fld>
            <a:endParaRPr lang="en-US"/>
          </a:p>
        </p:txBody>
      </p:sp>
      <p:sp>
        <p:nvSpPr>
          <p:cNvPr id="8" name="Footer Placeholder 7"/>
          <p:cNvSpPr>
            <a:spLocks noGrp="1"/>
          </p:cNvSpPr>
          <p:nvPr>
            <p:ph type="ftr" sz="quarter" idx="11"/>
          </p:nvPr>
        </p:nvSpPr>
        <p:spPr/>
        <p:txBody>
          <a:bodyPr/>
          <a:lstStyle/>
          <a:p>
            <a:pPr>
              <a:defRPr/>
            </a:pPr>
            <a:r>
              <a:rPr lang="en-US"/>
              <a:t>May 10, 2019     NJLM Legislative Briefing     Webinar: Marijuana Legalization</a:t>
            </a:r>
          </a:p>
        </p:txBody>
      </p:sp>
      <p:sp>
        <p:nvSpPr>
          <p:cNvPr id="9" name="Slide Number Placeholder 8"/>
          <p:cNvSpPr>
            <a:spLocks noGrp="1"/>
          </p:cNvSpPr>
          <p:nvPr>
            <p:ph type="sldNum" sz="quarter" idx="12"/>
          </p:nvPr>
        </p:nvSpPr>
        <p:spPr/>
        <p:txBody>
          <a:bodyPr/>
          <a:lstStyle/>
          <a:p>
            <a:fld id="{8B97D848-BFC2-4AC6-81C1-21524A8F7780}" type="slidenum">
              <a:rPr lang="en-US" altLang="en-US" smtClean="0"/>
              <a:pPr/>
              <a:t>‹#›</a:t>
            </a:fld>
            <a:endParaRPr lang="en-US" altLang="en-US"/>
          </a:p>
        </p:txBody>
      </p:sp>
    </p:spTree>
    <p:extLst>
      <p:ext uri="{BB962C8B-B14F-4D97-AF65-F5344CB8AC3E}">
        <p14:creationId xmlns:p14="http://schemas.microsoft.com/office/powerpoint/2010/main" val="3425488926"/>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B83C3E5D-6F32-47A6-8BF9-10607F9A1376}" type="datetime1">
              <a:rPr lang="en-US" smtClean="0"/>
              <a:t>3/26/2020</a:t>
            </a:fld>
            <a:endParaRPr lang="en-US"/>
          </a:p>
        </p:txBody>
      </p:sp>
      <p:sp>
        <p:nvSpPr>
          <p:cNvPr id="4" name="Footer Placeholder 3"/>
          <p:cNvSpPr>
            <a:spLocks noGrp="1"/>
          </p:cNvSpPr>
          <p:nvPr>
            <p:ph type="ftr" sz="quarter" idx="11"/>
          </p:nvPr>
        </p:nvSpPr>
        <p:spPr/>
        <p:txBody>
          <a:bodyPr/>
          <a:lstStyle/>
          <a:p>
            <a:pPr>
              <a:defRPr/>
            </a:pPr>
            <a:r>
              <a:rPr lang="en-US"/>
              <a:t>May 10, 2019     NJLM Legislative Briefing     Webinar: Marijuana Legalization</a:t>
            </a:r>
          </a:p>
        </p:txBody>
      </p:sp>
      <p:sp>
        <p:nvSpPr>
          <p:cNvPr id="5" name="Slide Number Placeholder 4"/>
          <p:cNvSpPr>
            <a:spLocks noGrp="1"/>
          </p:cNvSpPr>
          <p:nvPr>
            <p:ph type="sldNum" sz="quarter" idx="12"/>
          </p:nvPr>
        </p:nvSpPr>
        <p:spPr/>
        <p:txBody>
          <a:bodyPr/>
          <a:lstStyle/>
          <a:p>
            <a:fld id="{F38C9541-A3FF-44FF-A1AB-2091CED46B7C}" type="slidenum">
              <a:rPr lang="en-US" altLang="en-US" smtClean="0"/>
              <a:pPr/>
              <a:t>‹#›</a:t>
            </a:fld>
            <a:endParaRPr lang="en-US" altLang="en-US"/>
          </a:p>
        </p:txBody>
      </p:sp>
    </p:spTree>
    <p:extLst>
      <p:ext uri="{BB962C8B-B14F-4D97-AF65-F5344CB8AC3E}">
        <p14:creationId xmlns:p14="http://schemas.microsoft.com/office/powerpoint/2010/main" val="1017546526"/>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B417C59-5F62-4AC4-A88A-E3CECDE14284}" type="datetime1">
              <a:rPr lang="en-US" smtClean="0"/>
              <a:t>3/26/2020</a:t>
            </a:fld>
            <a:endParaRPr lang="en-US"/>
          </a:p>
        </p:txBody>
      </p:sp>
      <p:sp>
        <p:nvSpPr>
          <p:cNvPr id="3" name="Footer Placeholder 2"/>
          <p:cNvSpPr>
            <a:spLocks noGrp="1"/>
          </p:cNvSpPr>
          <p:nvPr>
            <p:ph type="ftr" sz="quarter" idx="11"/>
          </p:nvPr>
        </p:nvSpPr>
        <p:spPr/>
        <p:txBody>
          <a:bodyPr/>
          <a:lstStyle/>
          <a:p>
            <a:pPr>
              <a:defRPr/>
            </a:pPr>
            <a:r>
              <a:rPr lang="en-US"/>
              <a:t>May 10, 2019     NJLM Legislative Briefing     Webinar: Marijuana Legalization</a:t>
            </a:r>
          </a:p>
        </p:txBody>
      </p:sp>
      <p:sp>
        <p:nvSpPr>
          <p:cNvPr id="4" name="Slide Number Placeholder 3"/>
          <p:cNvSpPr>
            <a:spLocks noGrp="1"/>
          </p:cNvSpPr>
          <p:nvPr>
            <p:ph type="sldNum" sz="quarter" idx="12"/>
          </p:nvPr>
        </p:nvSpPr>
        <p:spPr/>
        <p:txBody>
          <a:bodyPr/>
          <a:lstStyle/>
          <a:p>
            <a:fld id="{A67CCC81-6DC5-488C-A79C-84A811295784}" type="slidenum">
              <a:rPr lang="en-US" altLang="en-US" smtClean="0"/>
              <a:pPr/>
              <a:t>‹#›</a:t>
            </a:fld>
            <a:endParaRPr lang="en-US" altLang="en-US"/>
          </a:p>
        </p:txBody>
      </p:sp>
    </p:spTree>
    <p:extLst>
      <p:ext uri="{BB962C8B-B14F-4D97-AF65-F5344CB8AC3E}">
        <p14:creationId xmlns:p14="http://schemas.microsoft.com/office/powerpoint/2010/main" val="1795968423"/>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8BB4747-45F3-4FCF-B7EE-8E89773A13C4}" type="datetime1">
              <a:rPr lang="en-US" smtClean="0"/>
              <a:t>3/26/2020</a:t>
            </a:fld>
            <a:endParaRPr lang="en-US"/>
          </a:p>
        </p:txBody>
      </p:sp>
      <p:sp>
        <p:nvSpPr>
          <p:cNvPr id="6" name="Footer Placeholder 5"/>
          <p:cNvSpPr>
            <a:spLocks noGrp="1"/>
          </p:cNvSpPr>
          <p:nvPr>
            <p:ph type="ftr" sz="quarter" idx="11"/>
          </p:nvPr>
        </p:nvSpPr>
        <p:spPr/>
        <p:txBody>
          <a:bodyPr/>
          <a:lstStyle/>
          <a:p>
            <a:pPr>
              <a:defRPr/>
            </a:pPr>
            <a:r>
              <a:rPr lang="en-US"/>
              <a:t>May 10, 2019     NJLM Legislative Briefing     Webinar: Marijuana Legalization</a:t>
            </a:r>
          </a:p>
        </p:txBody>
      </p:sp>
      <p:sp>
        <p:nvSpPr>
          <p:cNvPr id="7" name="Slide Number Placeholder 6"/>
          <p:cNvSpPr>
            <a:spLocks noGrp="1"/>
          </p:cNvSpPr>
          <p:nvPr>
            <p:ph type="sldNum" sz="quarter" idx="12"/>
          </p:nvPr>
        </p:nvSpPr>
        <p:spPr/>
        <p:txBody>
          <a:bodyPr/>
          <a:lstStyle/>
          <a:p>
            <a:fld id="{844BFCFE-F8D5-4D86-A0F2-03704360D399}" type="slidenum">
              <a:rPr lang="en-US" altLang="en-US" smtClean="0"/>
              <a:pPr/>
              <a:t>‹#›</a:t>
            </a:fld>
            <a:endParaRPr lang="en-US" altLang="en-US"/>
          </a:p>
        </p:txBody>
      </p:sp>
    </p:spTree>
    <p:extLst>
      <p:ext uri="{BB962C8B-B14F-4D97-AF65-F5344CB8AC3E}">
        <p14:creationId xmlns:p14="http://schemas.microsoft.com/office/powerpoint/2010/main" val="363806705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4A40B12-5E49-4C23-B02B-90A060E3512C}" type="datetime1">
              <a:rPr lang="en-US" smtClean="0"/>
              <a:t>3/26/2020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May 10, 2019     NJLM Legislative Briefing     Webinar: Marijuana Legalization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95AC5-257E-445C-A275-9339D0EFF7A2}" type="slidenum">
              <a:rPr lang="en-US" altLang="en-US" smtClean="0"/>
              <a:pPr/>
              <a:t>‹#›</a:t>
            </a:fld>
            <a:endParaRPr lang="en-US" altLang="en-US"/>
          </a:p>
        </p:txBody>
      </p:sp>
    </p:spTree>
    <p:extLst>
      <p:ext uri="{BB962C8B-B14F-4D97-AF65-F5344CB8AC3E}">
        <p14:creationId xmlns:p14="http://schemas.microsoft.com/office/powerpoint/2010/main" val="2813751849"/>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12"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Lst>
  <p:transition spd="slow">
    <p:wipe/>
  </p:transition>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nj.gov/infobank/eo/056murphy/pdf/EO-108.pdf"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nj.gov/infobank/eo/056murphy/pdf/EO-109.pdf"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nj.gov/infobank/eo/056murphy/pdf/EO-110.pdf"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njleg.state.nj.us/2020/Bills/A3500/3095_R1.PDF"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www.njleg.state.nj.us/2020/Bills/A4000/3849_I1.PDF"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www.njleg.state.nj.us/2020/Bills/A4000/3850_I1.PDF"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njleg.state.nj.us/2020/Bills/A4000/3851_I1.PDF"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nj.gov/infobank/eo/056murphy/pdf/EO-103.pdf" TargetMode="External"/><Relationship Id="rId2" Type="http://schemas.openxmlformats.org/officeDocument/2006/relationships/hyperlink" Target="https://www.njleg.state.nj.us/2020/Bills/A4000/3848_I1.PDF"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www.njleg.state.nj.us/2020/Bills/A4000/3902_I1.PDF"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www.njleg.state.nj.us/2020/Bills/A4000/3902_I1.PDF"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nj.gov/oag/dcj/agguide/directives/ag-Directive-2020-1.pdf"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hyperlink" Target="https://www.nj.gov/oag/dcj/agguide/directives/ag-Directive-2020-1.pdf"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hyperlink" Target="https://www.nj.gov/oag/dcj/agguide/directives/ag-Directive-2020-2-Deadlines.pdf" TargetMode="Externa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www.nj.gov/oag/dcj/agguide/directives/ag-Directive-2020-2-Deadlines.pdf"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https://www.nj.gov/dca/divisions/dlgs/lfns/20/2020-07.pdf" TargetMode="Externa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Source:%20%20LFN%202020-07" TargetMode="External"/><Relationship Id="rId2" Type="http://schemas.openxmlformats.org/officeDocument/2006/relationships/hyperlink" Target="mailto:dlgs@dca.nj.gov" TargetMode="Externa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Source:%20%20LFN%202020-07" TargetMode="Externa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Source:%20%20LFN%202020-07"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hyperlink" Target="Source:%20%20LFN%202020-07" TargetMode="Externa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s://www.nj.gov/dca/divisions/dlgs/lfns/20/2020-06.pdf" TargetMode="Externa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hyperlink" Target="https://www.nj.gov/dca/divisions/dlgs/lfns/20/2020-06.pdf" TargetMode="Externa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hyperlink" Target="https://www.nj.gov/dca/divisions/dlgs/lfns/20/2020-06.pdf" TargetMode="Externa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s://www.nj.gov/dca/divisions/codes/alerts/pdfs/COVID_memo.pdf" TargetMode="External"/><Relationship Id="rId2" Type="http://schemas.openxmlformats.org/officeDocument/2006/relationships/hyperlink" Target="https://www.nj.gov/dca/divisions/codes/alerts/pdfs/COVID_RelaxMod.pdf" TargetMode="Externa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nj.gov/infobank/eo/056murphy/pdf/EO-103.pdf" TargetMode="Externa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https://emma.msrb.org/ER1318670-ER1027550-ER1434215.pdf" TargetMode="Externa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8" Type="http://schemas.openxmlformats.org/officeDocument/2006/relationships/hyperlink" Target="http://www.linkedin.com/company/new-jersey-league-of-municipalities" TargetMode="External"/><Relationship Id="rId3" Type="http://schemas.openxmlformats.org/officeDocument/2006/relationships/hyperlink" Target="https://www.cdc.gov/" TargetMode="External"/><Relationship Id="rId7" Type="http://schemas.openxmlformats.org/officeDocument/2006/relationships/hyperlink" Target="http://www.twitter.com/nj_league" TargetMode="External"/><Relationship Id="rId2" Type="http://schemas.openxmlformats.org/officeDocument/2006/relationships/hyperlink" Target="http://www.njlm.org/" TargetMode="External"/><Relationship Id="rId1" Type="http://schemas.openxmlformats.org/officeDocument/2006/relationships/slideLayout" Target="../slideLayouts/slideLayout3.xml"/><Relationship Id="rId6" Type="http://schemas.openxmlformats.org/officeDocument/2006/relationships/hyperlink" Target="http://www.facebook.com/njleague" TargetMode="External"/><Relationship Id="rId5" Type="http://schemas.openxmlformats.org/officeDocument/2006/relationships/hyperlink" Target="https://www.njlm.org/njlmblog" TargetMode="External"/><Relationship Id="rId4" Type="http://schemas.openxmlformats.org/officeDocument/2006/relationships/hyperlink" Target="https://www.njlm.org/1085/Coronavirus-COVID-19"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mcerra@njslom.org" TargetMode="Externa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hyperlink" Target="https://nj.gov/infobank/eo/056murphy/pdf/EO-104.pdf"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nj.gov/infobank/eo/056murphy/pdf/EO-105.pdf"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njleg.state.nj.us/2020/Bills/A4000/3859_I1.PDF" TargetMode="External"/><Relationship Id="rId2" Type="http://schemas.openxmlformats.org/officeDocument/2006/relationships/hyperlink" Target="https://nj.gov/infobank/eo/056murphy/pdf/EO-106.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nj.gov/infobank/eo/056murphy/pdf/EO-107.pdf"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76287" y="2286000"/>
            <a:ext cx="7467599" cy="4038600"/>
          </a:xfrm>
        </p:spPr>
        <p:txBody>
          <a:bodyPr>
            <a:normAutofit/>
          </a:bodyPr>
          <a:lstStyle/>
          <a:p>
            <a:pPr algn="ctr" eaLnBrk="1" fontAlgn="auto" hangingPunct="1">
              <a:spcAft>
                <a:spcPts val="0"/>
              </a:spcAft>
              <a:buClr>
                <a:schemeClr val="tx1">
                  <a:shade val="95000"/>
                </a:schemeClr>
              </a:buClr>
              <a:buFont typeface="Wingdings 2"/>
              <a:buNone/>
              <a:defRPr/>
            </a:pPr>
            <a:r>
              <a:rPr lang="en-US" sz="4400" b="1" dirty="0">
                <a:solidFill>
                  <a:schemeClr val="tx1"/>
                </a:solidFill>
                <a:latin typeface="DistrictProW01-Book" panose="02000506040000020004" pitchFamily="2" charset="0"/>
              </a:rPr>
              <a:t>Update on COVID-19 State and Local Issues and Responses</a:t>
            </a:r>
            <a:endParaRPr lang="en-US" sz="4000" b="1" dirty="0">
              <a:solidFill>
                <a:schemeClr val="tx1"/>
              </a:solidFill>
              <a:latin typeface="DistrictProW01-Book" panose="02000506040000020004" pitchFamily="2" charset="0"/>
            </a:endParaRPr>
          </a:p>
          <a:p>
            <a:pPr algn="ctr">
              <a:defRPr/>
            </a:pPr>
            <a:endParaRPr lang="en-US" sz="1600" dirty="0">
              <a:solidFill>
                <a:schemeClr val="tx1"/>
              </a:solidFill>
              <a:latin typeface="DistrictProW01-Book" panose="02000506040000020004" pitchFamily="2" charset="0"/>
            </a:endParaRPr>
          </a:p>
          <a:p>
            <a:pPr algn="ctr" eaLnBrk="1" fontAlgn="auto" hangingPunct="1">
              <a:spcAft>
                <a:spcPts val="0"/>
              </a:spcAft>
              <a:buClr>
                <a:schemeClr val="tx1">
                  <a:shade val="95000"/>
                </a:schemeClr>
              </a:buClr>
              <a:buFont typeface="Wingdings 2"/>
              <a:buNone/>
              <a:defRPr/>
            </a:pPr>
            <a:r>
              <a:rPr lang="en-US" sz="1700" dirty="0">
                <a:solidFill>
                  <a:schemeClr val="tx1"/>
                </a:solidFill>
                <a:latin typeface="DistrictProW01-Book" panose="02000506040000020004" pitchFamily="2" charset="0"/>
              </a:rPr>
              <a:t>Thursday, March 26, 2020,   3:00 PM</a:t>
            </a:r>
          </a:p>
          <a:p>
            <a:pPr algn="ctr" eaLnBrk="1" fontAlgn="auto" hangingPunct="1">
              <a:spcAft>
                <a:spcPts val="0"/>
              </a:spcAft>
              <a:buClr>
                <a:schemeClr val="tx1">
                  <a:shade val="95000"/>
                </a:schemeClr>
              </a:buClr>
              <a:buFont typeface="Wingdings 2"/>
              <a:buNone/>
              <a:defRPr/>
            </a:pPr>
            <a:r>
              <a:rPr lang="en-US" sz="1700" dirty="0">
                <a:solidFill>
                  <a:schemeClr val="tx1"/>
                </a:solidFill>
                <a:latin typeface="DistrictProW01-Book" panose="02000506040000020004" pitchFamily="2" charset="0"/>
              </a:rPr>
              <a:t>Michael Cerra, Assistant Executive Director &amp; Director Government Affairs</a:t>
            </a:r>
            <a:endParaRPr lang="en-US" sz="1200" dirty="0">
              <a:solidFill>
                <a:schemeClr val="tx1"/>
              </a:solidFill>
              <a:latin typeface="DistrictProW01-Book" panose="02000506040000020004" pitchFamily="2" charset="0"/>
            </a:endParaRPr>
          </a:p>
          <a:p>
            <a:pPr eaLnBrk="1" fontAlgn="auto" hangingPunct="1">
              <a:spcAft>
                <a:spcPts val="0"/>
              </a:spcAft>
              <a:buClr>
                <a:schemeClr val="tx1">
                  <a:shade val="95000"/>
                </a:schemeClr>
              </a:buClr>
              <a:buFont typeface="Wingdings 2"/>
              <a:buNone/>
              <a:defRPr/>
            </a:pPr>
            <a:br>
              <a:rPr lang="en-US" dirty="0">
                <a:solidFill>
                  <a:schemeClr val="tx1"/>
                </a:solidFill>
                <a:latin typeface="DistrictProW01-Book" panose="02000506040000020004" pitchFamily="2" charset="0"/>
              </a:rPr>
            </a:br>
            <a:endParaRPr lang="en-US" dirty="0">
              <a:solidFill>
                <a:schemeClr val="tx1"/>
              </a:solidFill>
              <a:latin typeface="DistrictProW01-Book" panose="02000506040000020004" pitchFamily="2"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0" y="533400"/>
            <a:ext cx="6782688" cy="1676654"/>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39000" y="-1447800"/>
            <a:ext cx="2946759" cy="9943555"/>
          </a:xfrm>
          <a:prstGeom prst="rect">
            <a:avLst/>
          </a:prstGeom>
        </p:spPr>
      </p:pic>
      <p:sp>
        <p:nvSpPr>
          <p:cNvPr id="6" name="Slide Number Placeholder 5"/>
          <p:cNvSpPr>
            <a:spLocks noGrp="1"/>
          </p:cNvSpPr>
          <p:nvPr>
            <p:ph type="sldNum" sz="quarter" idx="12"/>
          </p:nvPr>
        </p:nvSpPr>
        <p:spPr/>
        <p:txBody>
          <a:bodyPr/>
          <a:lstStyle/>
          <a:p>
            <a:fld id="{06F95AC5-257E-445C-A275-9339D0EFF7A2}" type="slidenum">
              <a:rPr lang="en-US" altLang="en-US" smtClean="0"/>
              <a:pPr/>
              <a:t>1</a:t>
            </a:fld>
            <a:endParaRPr lang="en-US" altLang="en-US"/>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Executive order 107</a:t>
            </a: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14400"/>
            <a:ext cx="8153400" cy="5334000"/>
          </a:xfrm>
        </p:spPr>
        <p:txBody>
          <a:bodyPr anchor="t">
            <a:normAutofit/>
          </a:bodyPr>
          <a:lstStyle/>
          <a:p>
            <a:pPr marL="73152">
              <a:buClr>
                <a:schemeClr val="tx1">
                  <a:shade val="95000"/>
                </a:schemeClr>
              </a:buClr>
              <a:defRPr/>
            </a:pPr>
            <a:r>
              <a:rPr lang="en-US" sz="1700" b="1" dirty="0">
                <a:solidFill>
                  <a:schemeClr val="tx1"/>
                </a:solidFill>
              </a:rPr>
              <a:t>Added on March 24:</a:t>
            </a:r>
          </a:p>
          <a:p>
            <a:pPr marL="73152">
              <a:buClr>
                <a:schemeClr val="tx1">
                  <a:shade val="95000"/>
                </a:schemeClr>
              </a:buClr>
              <a:defRPr/>
            </a:pPr>
            <a:endParaRPr lang="en-US" sz="1700" b="1" dirty="0">
              <a:solidFill>
                <a:schemeClr val="tx1"/>
              </a:solidFill>
            </a:endParaRPr>
          </a:p>
          <a:p>
            <a:pPr marL="342900" lvl="0" indent="-342900">
              <a:spcAft>
                <a:spcPts val="1200"/>
              </a:spcAft>
              <a:buFont typeface="Wingdings" panose="05000000000000000000" pitchFamily="2" charset="2"/>
              <a:buChar char="Ø"/>
            </a:pPr>
            <a:r>
              <a:rPr lang="en-US" sz="1800" dirty="0">
                <a:solidFill>
                  <a:schemeClr val="tx1"/>
                </a:solidFill>
              </a:rPr>
              <a:t>Mobile phone retail and repair shops;</a:t>
            </a:r>
          </a:p>
          <a:p>
            <a:pPr marL="342900" lvl="0" indent="-342900">
              <a:spcAft>
                <a:spcPts val="1200"/>
              </a:spcAft>
              <a:buFont typeface="Wingdings" panose="05000000000000000000" pitchFamily="2" charset="2"/>
              <a:buChar char="Ø"/>
            </a:pPr>
            <a:r>
              <a:rPr lang="en-US" sz="1800" dirty="0">
                <a:solidFill>
                  <a:schemeClr val="tx1"/>
                </a:solidFill>
              </a:rPr>
              <a:t>Bicycle shops, but only to provide service and repair;</a:t>
            </a:r>
          </a:p>
          <a:p>
            <a:pPr marL="342900" lvl="0" indent="-342900">
              <a:spcAft>
                <a:spcPts val="1200"/>
              </a:spcAft>
              <a:buFont typeface="Wingdings" panose="05000000000000000000" pitchFamily="2" charset="2"/>
              <a:buChar char="Ø"/>
            </a:pPr>
            <a:r>
              <a:rPr lang="en-US" sz="1800" dirty="0">
                <a:solidFill>
                  <a:schemeClr val="tx1"/>
                </a:solidFill>
              </a:rPr>
              <a:t>Livestock feed stores;</a:t>
            </a:r>
          </a:p>
          <a:p>
            <a:pPr marL="342900" lvl="0" indent="-342900">
              <a:spcAft>
                <a:spcPts val="1200"/>
              </a:spcAft>
              <a:buFont typeface="Wingdings" panose="05000000000000000000" pitchFamily="2" charset="2"/>
              <a:buChar char="Ø"/>
            </a:pPr>
            <a:r>
              <a:rPr lang="en-US" sz="1800" dirty="0">
                <a:solidFill>
                  <a:schemeClr val="tx1"/>
                </a:solidFill>
              </a:rPr>
              <a:t>Nurseries and garden centers;</a:t>
            </a:r>
          </a:p>
          <a:p>
            <a:pPr marL="342900" lvl="0" indent="-342900">
              <a:spcAft>
                <a:spcPts val="1200"/>
              </a:spcAft>
              <a:buFont typeface="Wingdings" panose="05000000000000000000" pitchFamily="2" charset="2"/>
              <a:buChar char="Ø"/>
            </a:pPr>
            <a:r>
              <a:rPr lang="en-US" sz="1800" dirty="0">
                <a:solidFill>
                  <a:schemeClr val="tx1"/>
                </a:solidFill>
              </a:rPr>
              <a:t>Farming equipment stores.</a:t>
            </a:r>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10</a:t>
            </a:fld>
            <a:endParaRPr lang="en-US" altLang="en-US" dirty="0"/>
          </a:p>
        </p:txBody>
      </p:sp>
    </p:spTree>
    <p:extLst>
      <p:ext uri="{BB962C8B-B14F-4D97-AF65-F5344CB8AC3E}">
        <p14:creationId xmlns:p14="http://schemas.microsoft.com/office/powerpoint/2010/main" val="3863153237"/>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108</a:t>
            </a:r>
            <a:br>
              <a:rPr lang="en-US" altLang="en-US" sz="3600" dirty="0">
                <a:hlinkClick r:id="rId2"/>
              </a:rPr>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chor="t">
            <a:normAutofit fontScale="92500" lnSpcReduction="20000"/>
          </a:bodyPr>
          <a:lstStyle/>
          <a:p>
            <a:pPr marL="73152">
              <a:buClr>
                <a:schemeClr val="tx1">
                  <a:shade val="95000"/>
                </a:schemeClr>
              </a:buClr>
              <a:defRPr/>
            </a:pPr>
            <a:r>
              <a:rPr lang="en-US" dirty="0">
                <a:solidFill>
                  <a:schemeClr val="tx1"/>
                </a:solidFill>
              </a:rPr>
              <a:t>March 21, 2020</a:t>
            </a:r>
          </a:p>
          <a:p>
            <a:pPr marL="73152">
              <a:buClr>
                <a:schemeClr val="tx1">
                  <a:shade val="95000"/>
                </a:schemeClr>
              </a:buClr>
              <a:defRPr/>
            </a:pPr>
            <a:endParaRPr lang="en-US" sz="1100" b="1" dirty="0">
              <a:solidFill>
                <a:schemeClr val="tx1"/>
              </a:solidFill>
            </a:endParaRPr>
          </a:p>
          <a:p>
            <a:pPr algn="ctr"/>
            <a:r>
              <a:rPr lang="en-US" b="1" dirty="0">
                <a:solidFill>
                  <a:schemeClr val="tx1"/>
                </a:solidFill>
              </a:rPr>
              <a:t>Invalidates any county or municipal restriction that in any way will or might conflict with any of the provisions of Executive Order No. 107.  </a:t>
            </a:r>
          </a:p>
          <a:p>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Municipalities or counties </a:t>
            </a:r>
            <a:r>
              <a:rPr lang="en-US" u="sng" dirty="0">
                <a:solidFill>
                  <a:schemeClr val="tx1"/>
                </a:solidFill>
              </a:rPr>
              <a:t>cannot</a:t>
            </a:r>
            <a:r>
              <a:rPr lang="en-US" dirty="0">
                <a:solidFill>
                  <a:schemeClr val="tx1"/>
                </a:solidFill>
              </a:rPr>
              <a:t> </a:t>
            </a:r>
          </a:p>
          <a:p>
            <a:pPr lvl="2">
              <a:spcAft>
                <a:spcPts val="600"/>
              </a:spcAft>
            </a:pPr>
            <a:r>
              <a:rPr lang="en-US" dirty="0">
                <a:solidFill>
                  <a:schemeClr val="tx1"/>
                </a:solidFill>
              </a:rPr>
              <a:t>1) make any additions to or deletions from the list of essential retail businesses; </a:t>
            </a:r>
          </a:p>
          <a:p>
            <a:pPr lvl="2">
              <a:spcAft>
                <a:spcPts val="600"/>
              </a:spcAft>
            </a:pPr>
            <a:r>
              <a:rPr lang="en-US" dirty="0">
                <a:solidFill>
                  <a:schemeClr val="tx1"/>
                </a:solidFill>
              </a:rPr>
              <a:t>2) impose any additional limitations on businesses beyond the Governor's Order; </a:t>
            </a:r>
          </a:p>
          <a:p>
            <a:pPr lvl="2">
              <a:spcAft>
                <a:spcPts val="600"/>
              </a:spcAft>
            </a:pPr>
            <a:r>
              <a:rPr lang="en-US" dirty="0">
                <a:solidFill>
                  <a:schemeClr val="tx1"/>
                </a:solidFill>
              </a:rPr>
              <a:t>3) impose any additional density or social distancing requirements; or </a:t>
            </a:r>
          </a:p>
          <a:p>
            <a:pPr lvl="2">
              <a:spcAft>
                <a:spcPts val="600"/>
              </a:spcAft>
            </a:pPr>
            <a:r>
              <a:rPr lang="en-US" dirty="0">
                <a:solidFill>
                  <a:schemeClr val="tx1"/>
                </a:solidFill>
              </a:rPr>
              <a:t>4) impose any additional restrictions on freedom of movement.  </a:t>
            </a:r>
          </a:p>
          <a:p>
            <a:pPr lvl="2">
              <a:spcAft>
                <a:spcPts val="600"/>
              </a:spcAft>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Exceptions</a:t>
            </a:r>
          </a:p>
          <a:p>
            <a:pPr lvl="2">
              <a:spcAft>
                <a:spcPts val="600"/>
              </a:spcAft>
            </a:pPr>
            <a:r>
              <a:rPr lang="en-US" dirty="0">
                <a:solidFill>
                  <a:schemeClr val="tx1"/>
                </a:solidFill>
              </a:rPr>
              <a:t>1) online marketplaces for arranging or offering lodging </a:t>
            </a:r>
          </a:p>
          <a:p>
            <a:pPr lvl="2">
              <a:spcAft>
                <a:spcPts val="600"/>
              </a:spcAft>
            </a:pPr>
            <a:r>
              <a:rPr lang="en-US" dirty="0">
                <a:solidFill>
                  <a:schemeClr val="tx1"/>
                </a:solidFill>
              </a:rPr>
              <a:t>2) municipal or county parks. </a:t>
            </a:r>
          </a:p>
          <a:p>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Prohibits municipalities and counties from enacting or enforcing any rule or ordinance which will or might conflict with any of the provisions of Executive Order No. 107. </a:t>
            </a:r>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11</a:t>
            </a:fld>
            <a:endParaRPr lang="en-US" altLang="en-US" dirty="0"/>
          </a:p>
        </p:txBody>
      </p:sp>
    </p:spTree>
    <p:extLst>
      <p:ext uri="{BB962C8B-B14F-4D97-AF65-F5344CB8AC3E}">
        <p14:creationId xmlns:p14="http://schemas.microsoft.com/office/powerpoint/2010/main" val="3639618033"/>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109</a:t>
            </a: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838200"/>
            <a:ext cx="8153400" cy="5410200"/>
          </a:xfrm>
        </p:spPr>
        <p:txBody>
          <a:bodyPr anchor="t">
            <a:normAutofit fontScale="85000" lnSpcReduction="10000"/>
          </a:bodyPr>
          <a:lstStyle/>
          <a:p>
            <a:pPr marL="73152">
              <a:buClr>
                <a:schemeClr val="tx1">
                  <a:shade val="95000"/>
                </a:schemeClr>
              </a:buClr>
              <a:defRPr/>
            </a:pPr>
            <a:r>
              <a:rPr lang="en-US" dirty="0">
                <a:solidFill>
                  <a:schemeClr val="tx1"/>
                </a:solidFill>
              </a:rPr>
              <a:t>March 23, 2020</a:t>
            </a:r>
          </a:p>
          <a:p>
            <a:pPr marL="73152">
              <a:buClr>
                <a:schemeClr val="tx1">
                  <a:shade val="95000"/>
                </a:schemeClr>
              </a:buClr>
              <a:defRPr/>
            </a:pPr>
            <a:endParaRPr lang="en-US" b="1" dirty="0">
              <a:solidFill>
                <a:schemeClr val="tx1"/>
              </a:solidFill>
            </a:endParaRPr>
          </a:p>
          <a:p>
            <a:pPr marL="73152" algn="ctr">
              <a:buClr>
                <a:schemeClr val="tx1">
                  <a:shade val="95000"/>
                </a:schemeClr>
              </a:buClr>
              <a:defRPr/>
            </a:pPr>
            <a:r>
              <a:rPr lang="en-US" b="1" dirty="0">
                <a:solidFill>
                  <a:schemeClr val="tx1"/>
                </a:solidFill>
              </a:rPr>
              <a:t>Suspends All Elective Surgeries, Invasive Procedures to Preserve Essential Equipment and Hospital Capacity</a:t>
            </a:r>
          </a:p>
          <a:p>
            <a:pPr marL="73152">
              <a:buClr>
                <a:schemeClr val="tx1">
                  <a:shade val="95000"/>
                </a:schemeClr>
              </a:buClr>
              <a:defRPr/>
            </a:pPr>
            <a:endParaRPr lang="en-US" b="1" dirty="0">
              <a:solidFill>
                <a:schemeClr val="tx1"/>
              </a:solidFill>
            </a:endParaRPr>
          </a:p>
          <a:p>
            <a:pPr marL="342900" lvl="0" indent="-342900">
              <a:buFont typeface="Wingdings" panose="05000000000000000000" pitchFamily="2" charset="2"/>
              <a:buChar char="Ø"/>
            </a:pPr>
            <a:r>
              <a:rPr lang="en-US" b="1" dirty="0">
                <a:solidFill>
                  <a:schemeClr val="tx1"/>
                </a:solidFill>
              </a:rPr>
              <a:t>Protecting the capacity of hospitals</a:t>
            </a:r>
            <a:r>
              <a:rPr lang="en-US" dirty="0">
                <a:solidFill>
                  <a:schemeClr val="tx1"/>
                </a:solidFill>
              </a:rPr>
              <a:t>: Physicians and dentists, who are planning to perform surgery or invasive procedures in their offices, must consider the potential burden of post-surgery complications on local hospitals prior to performing any operation.   </a:t>
            </a:r>
          </a:p>
          <a:p>
            <a:pPr marL="342900" lvl="0" indent="-342900">
              <a:buFont typeface="Wingdings" panose="05000000000000000000" pitchFamily="2" charset="2"/>
              <a:buChar char="Ø"/>
            </a:pPr>
            <a:endParaRPr lang="en-US" dirty="0">
              <a:solidFill>
                <a:schemeClr val="tx1"/>
              </a:solidFill>
            </a:endParaRPr>
          </a:p>
          <a:p>
            <a:pPr marL="342900" lvl="0" indent="-342900">
              <a:buFont typeface="Wingdings" panose="05000000000000000000" pitchFamily="2" charset="2"/>
              <a:buChar char="Ø"/>
            </a:pPr>
            <a:r>
              <a:rPr lang="en-US" b="1" dirty="0">
                <a:solidFill>
                  <a:schemeClr val="tx1"/>
                </a:solidFill>
              </a:rPr>
              <a:t>Explicit exemption for family planning and termination of pregnancies</a:t>
            </a:r>
            <a:r>
              <a:rPr lang="en-US" dirty="0">
                <a:solidFill>
                  <a:schemeClr val="tx1"/>
                </a:solidFill>
              </a:rPr>
              <a:t>: The order provides that it shall not be interpreted in any way to limit access to family planning services, including termination of pregnancies. </a:t>
            </a:r>
          </a:p>
          <a:p>
            <a:pPr marL="342900" lvl="0" indent="-342900">
              <a:buFont typeface="Wingdings" panose="05000000000000000000" pitchFamily="2" charset="2"/>
              <a:buChar char="Ø"/>
            </a:pPr>
            <a:endParaRPr lang="en-US" dirty="0">
              <a:solidFill>
                <a:schemeClr val="tx1"/>
              </a:solidFill>
            </a:endParaRPr>
          </a:p>
          <a:p>
            <a:pPr marL="342900" lvl="0" indent="-342900">
              <a:buFont typeface="Wingdings" panose="05000000000000000000" pitchFamily="2" charset="2"/>
              <a:buChar char="Ø"/>
            </a:pPr>
            <a:r>
              <a:rPr lang="en-US" b="1" dirty="0">
                <a:solidFill>
                  <a:schemeClr val="tx1"/>
                </a:solidFill>
              </a:rPr>
              <a:t>Inventory of personal protective equipment to be taken: </a:t>
            </a:r>
            <a:r>
              <a:rPr lang="en-US" dirty="0">
                <a:solidFill>
                  <a:schemeClr val="tx1"/>
                </a:solidFill>
              </a:rPr>
              <a:t>Any business, non-hospital health care facility, or institution of higher learning in possession of PPE, ventilators, respirators, or anesthesia machines not required for the provision of critical health care services shall undertake an inventory of these supplies and send that information to the State by 5:00 pm on Friday, March 27. The Office of Emergency Management shall establish a process for affected entities to submit this information.</a:t>
            </a:r>
          </a:p>
          <a:p>
            <a:pPr marL="73152">
              <a:buClr>
                <a:schemeClr val="tx1">
                  <a:shade val="95000"/>
                </a:schemeClr>
              </a:buClr>
              <a:defRPr/>
            </a:pPr>
            <a:endParaRPr lang="en-US" b="1" dirty="0"/>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12</a:t>
            </a:fld>
            <a:endParaRPr lang="en-US" altLang="en-US" dirty="0"/>
          </a:p>
        </p:txBody>
      </p:sp>
    </p:spTree>
    <p:extLst>
      <p:ext uri="{BB962C8B-B14F-4D97-AF65-F5344CB8AC3E}">
        <p14:creationId xmlns:p14="http://schemas.microsoft.com/office/powerpoint/2010/main" val="185407571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110</a:t>
            </a:r>
            <a:br>
              <a:rPr lang="en-US" altLang="en-US" sz="3600" dirty="0">
                <a:hlinkClick r:id="rId2"/>
              </a:rPr>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14400"/>
            <a:ext cx="8153400" cy="5441950"/>
          </a:xfrm>
        </p:spPr>
        <p:txBody>
          <a:bodyPr anchor="t">
            <a:normAutofit/>
          </a:bodyPr>
          <a:lstStyle/>
          <a:p>
            <a:pPr marL="73152">
              <a:buClr>
                <a:schemeClr val="tx1">
                  <a:shade val="95000"/>
                </a:schemeClr>
              </a:buClr>
              <a:defRPr/>
            </a:pPr>
            <a:r>
              <a:rPr lang="en-US" dirty="0">
                <a:solidFill>
                  <a:schemeClr val="tx1"/>
                </a:solidFill>
              </a:rPr>
              <a:t>March 25, 2020</a:t>
            </a:r>
          </a:p>
          <a:p>
            <a:pPr marL="73152" algn="ctr">
              <a:buClr>
                <a:schemeClr val="tx1">
                  <a:shade val="95000"/>
                </a:schemeClr>
              </a:buClr>
              <a:defRPr/>
            </a:pPr>
            <a:endParaRPr lang="en-US" b="1" dirty="0">
              <a:solidFill>
                <a:schemeClr val="tx1"/>
              </a:solidFill>
            </a:endParaRPr>
          </a:p>
          <a:p>
            <a:pPr marL="73152" algn="ctr">
              <a:buClr>
                <a:schemeClr val="tx1">
                  <a:shade val="95000"/>
                </a:schemeClr>
              </a:buClr>
              <a:defRPr/>
            </a:pPr>
            <a:r>
              <a:rPr lang="en-US" b="1" dirty="0">
                <a:solidFill>
                  <a:schemeClr val="tx1"/>
                </a:solidFill>
              </a:rPr>
              <a:t>Child Care Centers for Essential Workers Only</a:t>
            </a:r>
          </a:p>
          <a:p>
            <a:pPr marL="73152">
              <a:buClr>
                <a:schemeClr val="tx1">
                  <a:shade val="95000"/>
                </a:schemeClr>
              </a:buClr>
              <a:defRPr/>
            </a:pPr>
            <a:endParaRPr lang="en-US" b="1" dirty="0">
              <a:solidFill>
                <a:schemeClr val="tx1"/>
              </a:solidFill>
            </a:endParaRPr>
          </a:p>
          <a:p>
            <a:pPr marL="416052" indent="-342900">
              <a:buClr>
                <a:schemeClr val="tx1">
                  <a:shade val="95000"/>
                </a:schemeClr>
              </a:buClr>
              <a:buFont typeface="Wingdings" panose="05000000000000000000" pitchFamily="2" charset="2"/>
              <a:buChar char="Ø"/>
              <a:defRPr/>
            </a:pPr>
            <a:r>
              <a:rPr lang="en-US" dirty="0">
                <a:solidFill>
                  <a:schemeClr val="tx1"/>
                </a:solidFill>
              </a:rPr>
              <a:t>Directs all child care centers in New Jersey to certify by Friday, March 27, that they will solely serve as emergency child care centers for the children of essential workers. </a:t>
            </a:r>
          </a:p>
          <a:p>
            <a:pPr marL="73152">
              <a:buClr>
                <a:schemeClr val="tx1">
                  <a:shade val="95000"/>
                </a:schemeClr>
              </a:buClr>
              <a:defRPr/>
            </a:pPr>
            <a:endParaRPr lang="en-US" dirty="0">
              <a:solidFill>
                <a:schemeClr val="tx1"/>
              </a:solidFill>
            </a:endParaRPr>
          </a:p>
          <a:p>
            <a:pPr marL="416052" indent="-342900">
              <a:buClr>
                <a:schemeClr val="tx1">
                  <a:shade val="95000"/>
                </a:schemeClr>
              </a:buClr>
              <a:buFont typeface="Wingdings" panose="05000000000000000000" pitchFamily="2" charset="2"/>
              <a:buChar char="Ø"/>
              <a:defRPr/>
            </a:pPr>
            <a:r>
              <a:rPr lang="en-US" dirty="0">
                <a:solidFill>
                  <a:schemeClr val="tx1"/>
                </a:solidFill>
              </a:rPr>
              <a:t>Child care centers that do not certify that they can and will exclusively care for these children of essential workers must close by Wednesday, April 1.   </a:t>
            </a:r>
            <a:endParaRPr lang="en-US" b="1" dirty="0">
              <a:solidFill>
                <a:schemeClr val="tx1"/>
              </a:solidFill>
            </a:endParaRPr>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13</a:t>
            </a:fld>
            <a:endParaRPr lang="en-US" altLang="en-US" dirty="0"/>
          </a:p>
        </p:txBody>
      </p:sp>
    </p:spTree>
    <p:extLst>
      <p:ext uri="{BB962C8B-B14F-4D97-AF65-F5344CB8AC3E}">
        <p14:creationId xmlns:p14="http://schemas.microsoft.com/office/powerpoint/2010/main" val="1196807202"/>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New law: </a:t>
            </a:r>
            <a:r>
              <a:rPr lang="en-US" sz="3200" dirty="0">
                <a:hlinkClick r:id="rId2"/>
              </a:rPr>
              <a:t>P.L. 2020, c. 5 </a:t>
            </a:r>
            <a:br>
              <a:rPr lang="en-US" sz="32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457200" y="914400"/>
            <a:ext cx="8229600" cy="5334000"/>
          </a:xfrm>
        </p:spPr>
        <p:txBody>
          <a:bodyPr anchor="t">
            <a:normAutofit/>
          </a:bodyPr>
          <a:lstStyle/>
          <a:p>
            <a:pPr marL="73152" algn="ctr">
              <a:buClr>
                <a:schemeClr val="tx1">
                  <a:shade val="95000"/>
                </a:schemeClr>
              </a:buClr>
              <a:defRPr/>
            </a:pPr>
            <a:r>
              <a:rPr lang="en-US" b="1" dirty="0">
                <a:solidFill>
                  <a:schemeClr val="tx1"/>
                </a:solidFill>
              </a:rPr>
              <a:t>Additional week to mail ballots for 2020 primary elections.</a:t>
            </a:r>
          </a:p>
          <a:p>
            <a:pPr marL="73152">
              <a:buClr>
                <a:schemeClr val="tx1">
                  <a:shade val="95000"/>
                </a:schemeClr>
              </a:buClr>
              <a:defRPr/>
            </a:pPr>
            <a:endParaRPr lang="en-US" b="1" dirty="0">
              <a:solidFill>
                <a:schemeClr val="tx1"/>
              </a:solidFill>
            </a:endParaRPr>
          </a:p>
          <a:p>
            <a:pPr marL="416052" indent="-342900">
              <a:buClr>
                <a:schemeClr val="tx1">
                  <a:shade val="95000"/>
                </a:schemeClr>
              </a:buClr>
              <a:buFont typeface="Wingdings" panose="05000000000000000000" pitchFamily="2" charset="2"/>
              <a:buChar char="Ø"/>
              <a:defRPr/>
            </a:pPr>
            <a:r>
              <a:rPr lang="en-US" dirty="0">
                <a:solidFill>
                  <a:schemeClr val="tx1"/>
                </a:solidFill>
              </a:rPr>
              <a:t>County Clerks are given an extra week to proof, print, prepare, and mail vote-by-mail ballots.</a:t>
            </a:r>
          </a:p>
          <a:p>
            <a:pPr marL="416052" indent="-342900">
              <a:buClr>
                <a:schemeClr val="tx1">
                  <a:shade val="95000"/>
                </a:schemeClr>
              </a:buClr>
              <a:buFont typeface="Wingdings" panose="05000000000000000000" pitchFamily="2" charset="2"/>
              <a:buChar char="Ø"/>
              <a:defRPr/>
            </a:pPr>
            <a:endParaRPr lang="en-US" dirty="0">
              <a:solidFill>
                <a:schemeClr val="tx1"/>
              </a:solidFill>
            </a:endParaRPr>
          </a:p>
          <a:p>
            <a:pPr marL="416052" indent="-342900">
              <a:buClr>
                <a:schemeClr val="tx1">
                  <a:shade val="95000"/>
                </a:schemeClr>
              </a:buClr>
              <a:buFont typeface="Wingdings" panose="05000000000000000000" pitchFamily="2" charset="2"/>
              <a:buChar char="Ø"/>
              <a:defRPr/>
            </a:pPr>
            <a:r>
              <a:rPr lang="en-US" dirty="0">
                <a:solidFill>
                  <a:schemeClr val="tx1"/>
                </a:solidFill>
              </a:rPr>
              <a:t>Military and overseas ballots must still be mailed by April 18, 2020.</a:t>
            </a:r>
          </a:p>
          <a:p>
            <a:pPr marL="416052" indent="-342900">
              <a:buClr>
                <a:schemeClr val="tx1">
                  <a:shade val="95000"/>
                </a:schemeClr>
              </a:buClr>
              <a:buFont typeface="Wingdings" panose="05000000000000000000" pitchFamily="2" charset="2"/>
              <a:buChar char="Ø"/>
              <a:defRPr/>
            </a:pPr>
            <a:endParaRPr lang="en-US" dirty="0">
              <a:solidFill>
                <a:schemeClr val="tx1"/>
              </a:solidFill>
            </a:endParaRPr>
          </a:p>
          <a:p>
            <a:pPr marL="416052" indent="-342900">
              <a:buClr>
                <a:schemeClr val="tx1">
                  <a:shade val="95000"/>
                </a:schemeClr>
              </a:buClr>
              <a:buFont typeface="Wingdings" panose="05000000000000000000" pitchFamily="2" charset="2"/>
              <a:buChar char="Ø"/>
              <a:defRPr/>
            </a:pPr>
            <a:r>
              <a:rPr lang="en-US" dirty="0">
                <a:solidFill>
                  <a:schemeClr val="tx1"/>
                </a:solidFill>
              </a:rPr>
              <a:t>The additional week only applies to the 2020 primary elections.</a:t>
            </a:r>
          </a:p>
          <a:p>
            <a:pPr marL="416052" indent="-342900">
              <a:buClr>
                <a:schemeClr val="tx1">
                  <a:shade val="95000"/>
                </a:schemeClr>
              </a:buClr>
              <a:buFont typeface="Wingdings" panose="05000000000000000000" pitchFamily="2" charset="2"/>
              <a:buChar char="Ø"/>
              <a:defRPr/>
            </a:pPr>
            <a:endParaRPr lang="en-US" dirty="0">
              <a:solidFill>
                <a:schemeClr val="tx1"/>
              </a:solidFill>
            </a:endParaRPr>
          </a:p>
          <a:p>
            <a:pPr marL="416052" indent="-342900">
              <a:buClr>
                <a:schemeClr val="tx1">
                  <a:shade val="95000"/>
                </a:schemeClr>
              </a:buClr>
              <a:buFont typeface="Wingdings" panose="05000000000000000000" pitchFamily="2" charset="2"/>
              <a:buChar char="Ø"/>
              <a:defRPr/>
            </a:pPr>
            <a:r>
              <a:rPr lang="en-US" dirty="0">
                <a:solidFill>
                  <a:schemeClr val="tx1"/>
                </a:solidFill>
              </a:rPr>
              <a:t>Took effect on March 20, 2020 and expires on the date of the 2020 primary election.</a:t>
            </a:r>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24,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14</a:t>
            </a:fld>
            <a:endParaRPr lang="en-US" altLang="en-US" dirty="0"/>
          </a:p>
        </p:txBody>
      </p:sp>
    </p:spTree>
    <p:extLst>
      <p:ext uri="{BB962C8B-B14F-4D97-AF65-F5344CB8AC3E}">
        <p14:creationId xmlns:p14="http://schemas.microsoft.com/office/powerpoint/2010/main" val="3746639659"/>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New law: </a:t>
            </a:r>
            <a:r>
              <a:rPr lang="en-US" altLang="en-US" sz="3600" dirty="0">
                <a:hlinkClick r:id="rId2"/>
              </a:rPr>
              <a:t>P.L. 2020, c.10</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066800"/>
            <a:ext cx="8153400" cy="5334000"/>
          </a:xfrm>
        </p:spPr>
        <p:txBody>
          <a:bodyPr anchor="t">
            <a:normAutofit/>
          </a:bodyPr>
          <a:lstStyle/>
          <a:p>
            <a:pPr marL="73152" algn="ctr" eaLnBrk="1" fontAlgn="auto" hangingPunct="1">
              <a:spcAft>
                <a:spcPts val="0"/>
              </a:spcAft>
              <a:buClr>
                <a:schemeClr val="tx1">
                  <a:shade val="95000"/>
                </a:schemeClr>
              </a:buClr>
              <a:defRPr/>
            </a:pPr>
            <a:r>
              <a:rPr lang="en-US" sz="1800" b="1" dirty="0">
                <a:solidFill>
                  <a:schemeClr val="tx1"/>
                </a:solidFill>
              </a:rPr>
              <a:t>Modifies the deadline by which a public agency is required to respond to request for government record during a period of emergency.</a:t>
            </a:r>
          </a:p>
          <a:p>
            <a:pPr marL="73152" algn="ctr" eaLnBrk="1" fontAlgn="auto" hangingPunct="1">
              <a:spcAft>
                <a:spcPts val="0"/>
              </a:spcAft>
              <a:buClr>
                <a:schemeClr val="tx1">
                  <a:shade val="95000"/>
                </a:schemeClr>
              </a:buClr>
              <a:defRPr/>
            </a:pPr>
            <a:endParaRPr lang="en-US" sz="1800" b="1"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sz="1800" dirty="0">
                <a:solidFill>
                  <a:schemeClr val="tx1"/>
                </a:solidFill>
              </a:rPr>
              <a:t>Under OPRA records custodians must respond to requests for records as soon as possible but not later than 7 business days after receiving a request, provided that the record is currently available. </a:t>
            </a:r>
          </a:p>
          <a:p>
            <a:pPr marL="358902" indent="-285750" eaLnBrk="1" fontAlgn="auto" hangingPunct="1">
              <a:spcAft>
                <a:spcPts val="0"/>
              </a:spcAft>
              <a:buClr>
                <a:schemeClr val="tx1">
                  <a:shade val="95000"/>
                </a:schemeClr>
              </a:buClr>
              <a:buFont typeface="Wingdings" panose="05000000000000000000" pitchFamily="2" charset="2"/>
              <a:buChar char="Ø"/>
              <a:defRPr/>
            </a:pPr>
            <a:endParaRPr lang="en-US" sz="1800"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sz="1800" dirty="0">
                <a:solidFill>
                  <a:schemeClr val="tx1"/>
                </a:solidFill>
              </a:rPr>
              <a:t>The new law essentially deems these deadlines inapplicable during a period of state of emergency, public health emergency, or state or local disaster emergency.</a:t>
            </a:r>
          </a:p>
          <a:p>
            <a:pPr marL="358902" indent="-285750" eaLnBrk="1" fontAlgn="auto" hangingPunct="1">
              <a:spcAft>
                <a:spcPts val="0"/>
              </a:spcAft>
              <a:buClr>
                <a:schemeClr val="tx1">
                  <a:shade val="95000"/>
                </a:schemeClr>
              </a:buClr>
              <a:buFont typeface="Wingdings" panose="05000000000000000000" pitchFamily="2" charset="2"/>
              <a:buChar char="Ø"/>
              <a:defRPr/>
            </a:pPr>
            <a:endParaRPr lang="en-US" sz="1800"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sz="1800" dirty="0">
                <a:solidFill>
                  <a:schemeClr val="tx1"/>
                </a:solidFill>
              </a:rPr>
              <a:t>However, record custodians must, “</a:t>
            </a:r>
            <a:r>
              <a:rPr lang="en-US" sz="1800" u="sng" dirty="0">
                <a:solidFill>
                  <a:schemeClr val="tx1"/>
                </a:solidFill>
              </a:rPr>
              <a:t>make a reasonable effort, as the circumstances permit</a:t>
            </a:r>
            <a:r>
              <a:rPr lang="en-US" sz="1800" dirty="0">
                <a:solidFill>
                  <a:schemeClr val="tx1"/>
                </a:solidFill>
              </a:rPr>
              <a:t>, to respond to a request for access to a government record within 7 business days or as soon as possible thereafter.</a:t>
            </a:r>
          </a:p>
          <a:p>
            <a:pPr marL="358902" indent="-285750" eaLnBrk="1" fontAlgn="auto" hangingPunct="1">
              <a:spcAft>
                <a:spcPts val="0"/>
              </a:spcAft>
              <a:buClr>
                <a:schemeClr val="tx1">
                  <a:shade val="95000"/>
                </a:schemeClr>
              </a:buClr>
              <a:buFont typeface="Wingdings" panose="05000000000000000000" pitchFamily="2" charset="2"/>
              <a:buChar char="Ø"/>
              <a:defRPr/>
            </a:pPr>
            <a:endParaRPr lang="en-US" sz="1800"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sz="1800" dirty="0">
                <a:solidFill>
                  <a:schemeClr val="tx1"/>
                </a:solidFill>
              </a:rPr>
              <a:t>Took effect March 20, 2020.</a:t>
            </a:r>
          </a:p>
          <a:p>
            <a:pPr marL="416052" indent="-342900" eaLnBrk="1" fontAlgn="auto" hangingPunct="1">
              <a:spcAft>
                <a:spcPts val="0"/>
              </a:spcAft>
              <a:buClr>
                <a:schemeClr val="tx1">
                  <a:shade val="95000"/>
                </a:schemeClr>
              </a:buClr>
              <a:buFont typeface="Arial" panose="020B0604020202020204" pitchFamily="34" charset="0"/>
              <a:buChar cha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15</a:t>
            </a:fld>
            <a:endParaRPr lang="en-US" altLang="en-US" dirty="0"/>
          </a:p>
        </p:txBody>
      </p:sp>
    </p:spTree>
    <p:extLst>
      <p:ext uri="{BB962C8B-B14F-4D97-AF65-F5344CB8AC3E}">
        <p14:creationId xmlns:p14="http://schemas.microsoft.com/office/powerpoint/2010/main" val="164315334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New law: </a:t>
            </a:r>
            <a:r>
              <a:rPr lang="en-US" altLang="en-US" sz="3600" dirty="0">
                <a:hlinkClick r:id="rId2"/>
              </a:rPr>
              <a:t>P.L. 2020 c. 11</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90600"/>
            <a:ext cx="8153400" cy="5257800"/>
          </a:xfrm>
        </p:spPr>
        <p:txBody>
          <a:bodyPr anchor="t">
            <a:normAutofit fontScale="77500" lnSpcReduction="20000"/>
          </a:bodyPr>
          <a:lstStyle/>
          <a:p>
            <a:pPr marL="73152" algn="ctr" eaLnBrk="1" fontAlgn="auto" hangingPunct="1">
              <a:spcAft>
                <a:spcPts val="0"/>
              </a:spcAft>
              <a:buClr>
                <a:schemeClr val="tx1">
                  <a:shade val="95000"/>
                </a:schemeClr>
              </a:buClr>
              <a:defRPr/>
            </a:pPr>
            <a:r>
              <a:rPr lang="en-US" sz="2100" b="1" dirty="0">
                <a:solidFill>
                  <a:schemeClr val="tx1"/>
                </a:solidFill>
              </a:rPr>
              <a:t>Allows public bodies to conduct meetings by electronic means during periods of emergency and provide notice of meeting through electronic means.</a:t>
            </a:r>
          </a:p>
          <a:p>
            <a:pPr marL="73152" algn="ctr" eaLnBrk="1" fontAlgn="auto" hangingPunct="1">
              <a:spcAft>
                <a:spcPts val="0"/>
              </a:spcAft>
              <a:buClr>
                <a:schemeClr val="tx1">
                  <a:shade val="95000"/>
                </a:schemeClr>
              </a:buClr>
              <a:defRPr/>
            </a:pPr>
            <a:endParaRPr lang="en-US" b="1"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Permissible only during a declared state of emergency, public health emergency, or state of local disaster emergency.</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Permits public bodies to perform the following through electronic means:</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Conduct a meeting and any public business,</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Cause a meeting to be open to the public,</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Vote, or</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Receive public comment.</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Electronic notice of the meeting will be considered adequate notice, however, when using this option, to the extend practicable, the public business should be limited to matters necessary for the continuing operation of government related to the emergency.</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DCA and State Board of Education have rulemaking authority.</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Took effect March 20, 2020.</a:t>
            </a: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16</a:t>
            </a:fld>
            <a:endParaRPr lang="en-US" altLang="en-US" dirty="0"/>
          </a:p>
        </p:txBody>
      </p:sp>
    </p:spTree>
    <p:extLst>
      <p:ext uri="{BB962C8B-B14F-4D97-AF65-F5344CB8AC3E}">
        <p14:creationId xmlns:p14="http://schemas.microsoft.com/office/powerpoint/2010/main" val="2009236556"/>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New law: </a:t>
            </a:r>
            <a:r>
              <a:rPr lang="en-US" altLang="en-US" sz="3600" dirty="0">
                <a:hlinkClick r:id="rId2"/>
              </a:rPr>
              <a:t>P.L. 2020, c.12</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chor="t">
            <a:normAutofit/>
          </a:bodyPr>
          <a:lstStyle/>
          <a:p>
            <a:pPr marL="73152" algn="ctr" eaLnBrk="1" fontAlgn="auto" hangingPunct="1">
              <a:spcAft>
                <a:spcPts val="0"/>
              </a:spcAft>
              <a:buClr>
                <a:schemeClr val="tx1">
                  <a:shade val="95000"/>
                </a:schemeClr>
              </a:buClr>
              <a:defRPr/>
            </a:pPr>
            <a:r>
              <a:rPr lang="en-US" b="1" dirty="0">
                <a:solidFill>
                  <a:schemeClr val="tx1"/>
                </a:solidFill>
              </a:rPr>
              <a:t>Extends deadlines for adoption of county and municipal budgets under certain circumstances.</a:t>
            </a:r>
          </a:p>
          <a:p>
            <a:pPr marL="73152" algn="ctr" eaLnBrk="1" fontAlgn="auto" hangingPunct="1">
              <a:spcAft>
                <a:spcPts val="0"/>
              </a:spcAft>
              <a:buClr>
                <a:schemeClr val="tx1">
                  <a:shade val="95000"/>
                </a:schemeClr>
              </a:buClr>
              <a:defRPr/>
            </a:pPr>
            <a:endParaRPr lang="en-US" b="1" dirty="0">
              <a:solidFill>
                <a:schemeClr val="tx1"/>
              </a:solidFill>
            </a:endParaRPr>
          </a:p>
          <a:p>
            <a:pPr marL="342900" lvl="0" indent="-342900" fontAlgn="base">
              <a:buFont typeface="Wingdings" panose="05000000000000000000" pitchFamily="2" charset="2"/>
              <a:buChar char="Ø"/>
            </a:pPr>
            <a:r>
              <a:rPr lang="en-US" dirty="0">
                <a:solidFill>
                  <a:schemeClr val="tx1"/>
                </a:solidFill>
              </a:rPr>
              <a:t>Prior to this law, the Director of Local Government Services was authorized to extend the deadlines for approval and adoption of county and municipal budgets, only with approval of the Local Finance Board.</a:t>
            </a:r>
          </a:p>
          <a:p>
            <a:pPr marL="342900" lvl="0" indent="-342900" fontAlgn="base">
              <a:buFont typeface="Wingdings" panose="05000000000000000000" pitchFamily="2" charset="2"/>
              <a:buChar char="Ø"/>
            </a:pPr>
            <a:endParaRPr lang="en-US" dirty="0">
              <a:solidFill>
                <a:schemeClr val="tx1"/>
              </a:solidFill>
            </a:endParaRPr>
          </a:p>
          <a:p>
            <a:pPr marL="342900" lvl="0" indent="-342900" fontAlgn="base">
              <a:buFont typeface="Wingdings" panose="05000000000000000000" pitchFamily="2" charset="2"/>
              <a:buChar char="Ø"/>
            </a:pPr>
            <a:r>
              <a:rPr lang="en-US" dirty="0">
                <a:solidFill>
                  <a:schemeClr val="tx1"/>
                </a:solidFill>
              </a:rPr>
              <a:t>This new law permits, during a declared State of Emergency or Public Health Emergency, the Director of the Division of Local Government Services to unilaterally extend the statutory dates for introduction and approval of county and municipal budget without needing approval by Local Finance Board.</a:t>
            </a:r>
          </a:p>
          <a:p>
            <a:pPr marL="342900" lvl="0" indent="-342900" fontAlgn="base">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Took effect March 20, 2020.</a:t>
            </a:r>
            <a:endParaRPr lang="en-US" b="1" dirty="0">
              <a:solidFill>
                <a:schemeClr val="tx1"/>
              </a:solidFill>
            </a:endParaRP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17</a:t>
            </a:fld>
            <a:endParaRPr lang="en-US" altLang="en-US" dirty="0"/>
          </a:p>
        </p:txBody>
      </p:sp>
    </p:spTree>
    <p:extLst>
      <p:ext uri="{BB962C8B-B14F-4D97-AF65-F5344CB8AC3E}">
        <p14:creationId xmlns:p14="http://schemas.microsoft.com/office/powerpoint/2010/main" val="928694107"/>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New law: </a:t>
            </a:r>
            <a:r>
              <a:rPr lang="en-US" altLang="en-US" sz="3600" dirty="0">
                <a:hlinkClick r:id="rId2"/>
              </a:rPr>
              <a:t>P.L. 2020, c.9</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chor="t">
            <a:normAutofit fontScale="92500" lnSpcReduction="10000"/>
          </a:bodyPr>
          <a:lstStyle/>
          <a:p>
            <a:pPr marL="73152" algn="ctr" eaLnBrk="1" fontAlgn="auto" hangingPunct="1">
              <a:spcAft>
                <a:spcPts val="0"/>
              </a:spcAft>
              <a:buClr>
                <a:schemeClr val="tx1">
                  <a:shade val="95000"/>
                </a:schemeClr>
              </a:buClr>
              <a:defRPr/>
            </a:pPr>
            <a:r>
              <a:rPr lang="en-US" b="1" dirty="0">
                <a:solidFill>
                  <a:schemeClr val="tx1"/>
                </a:solidFill>
              </a:rPr>
              <a:t>Concerns time off from work in connection with infectious disease.</a:t>
            </a:r>
          </a:p>
          <a:p>
            <a:pPr marL="73152" algn="ctr" eaLnBrk="1" fontAlgn="auto" hangingPunct="1">
              <a:spcAft>
                <a:spcPts val="0"/>
              </a:spcAft>
              <a:buClr>
                <a:schemeClr val="tx1">
                  <a:shade val="95000"/>
                </a:schemeClr>
              </a:buClr>
              <a:defRPr/>
            </a:pPr>
            <a:endParaRPr lang="en-US" b="1" dirty="0">
              <a:solidFill>
                <a:schemeClr val="tx1"/>
              </a:solidFill>
            </a:endParaRPr>
          </a:p>
          <a:p>
            <a:pPr marL="342900" lvl="0" indent="-342900" fontAlgn="base">
              <a:buFont typeface="Wingdings" panose="05000000000000000000" pitchFamily="2" charset="2"/>
              <a:buChar char="Ø"/>
            </a:pPr>
            <a:r>
              <a:rPr lang="en-US" dirty="0">
                <a:solidFill>
                  <a:schemeClr val="tx1"/>
                </a:solidFill>
              </a:rPr>
              <a:t>Prohibits an employer, during the Public Health Emergency and State of Emergency declared by the Governor in </a:t>
            </a:r>
            <a:r>
              <a:rPr lang="en-US" u="sng" dirty="0">
                <a:solidFill>
                  <a:schemeClr val="tx1"/>
                </a:solidFill>
                <a:hlinkClick r:id="rId3"/>
              </a:rPr>
              <a:t>Executive Order 103</a:t>
            </a:r>
            <a:r>
              <a:rPr lang="en-US" dirty="0">
                <a:solidFill>
                  <a:schemeClr val="tx1"/>
                </a:solidFill>
              </a:rPr>
              <a:t> of 2020, from terminating or refusing to reinstate an employee if the employee requests or takes time off from work based on a recommendation from a licensed medical professional to do so as a result of COVID-19.</a:t>
            </a:r>
          </a:p>
          <a:p>
            <a:pPr marL="342900" lvl="0" indent="-342900" fontAlgn="base">
              <a:buFont typeface="Wingdings" panose="05000000000000000000" pitchFamily="2" charset="2"/>
              <a:buChar char="Ø"/>
            </a:pPr>
            <a:endParaRPr lang="en-US" dirty="0">
              <a:solidFill>
                <a:schemeClr val="tx1"/>
              </a:solidFill>
            </a:endParaRPr>
          </a:p>
          <a:p>
            <a:pPr marL="342900" lvl="0" indent="-342900" fontAlgn="base">
              <a:buFont typeface="Wingdings" panose="05000000000000000000" pitchFamily="2" charset="2"/>
              <a:buChar char="Ø"/>
            </a:pPr>
            <a:r>
              <a:rPr lang="en-US" dirty="0">
                <a:solidFill>
                  <a:schemeClr val="tx1"/>
                </a:solidFill>
              </a:rPr>
              <a:t>This would seemingly apply to all employers, including municipal employers.</a:t>
            </a:r>
          </a:p>
          <a:p>
            <a:pPr marL="342900" lvl="0" indent="-342900" fontAlgn="base">
              <a:buFont typeface="Wingdings" panose="05000000000000000000" pitchFamily="2" charset="2"/>
              <a:buChar char="Ø"/>
            </a:pPr>
            <a:endParaRPr lang="en-US" dirty="0">
              <a:solidFill>
                <a:schemeClr val="tx1"/>
              </a:solidFill>
            </a:endParaRPr>
          </a:p>
          <a:p>
            <a:pPr marL="342900" lvl="0" indent="-342900" fontAlgn="base">
              <a:buFont typeface="Wingdings" panose="05000000000000000000" pitchFamily="2" charset="2"/>
              <a:buChar char="Ø"/>
            </a:pPr>
            <a:r>
              <a:rPr lang="en-US" dirty="0">
                <a:solidFill>
                  <a:schemeClr val="tx1"/>
                </a:solidFill>
              </a:rPr>
              <a:t>There is a $2,500 penalty for an employer that violates the provisions of this bill.</a:t>
            </a:r>
          </a:p>
          <a:p>
            <a:pPr marL="342900" lvl="0" indent="-342900" fontAlgn="base">
              <a:buFont typeface="Wingdings" panose="05000000000000000000" pitchFamily="2" charset="2"/>
              <a:buChar char="Ø"/>
            </a:pPr>
            <a:endParaRPr lang="en-US" dirty="0">
              <a:solidFill>
                <a:schemeClr val="tx1"/>
              </a:solidFill>
            </a:endParaRPr>
          </a:p>
          <a:p>
            <a:pPr marL="342900" lvl="0" indent="-342900" fontAlgn="base">
              <a:buFont typeface="Wingdings" panose="05000000000000000000" pitchFamily="2" charset="2"/>
              <a:buChar char="Ø"/>
            </a:pPr>
            <a:r>
              <a:rPr lang="en-US" dirty="0">
                <a:solidFill>
                  <a:schemeClr val="tx1"/>
                </a:solidFill>
              </a:rPr>
              <a:t>Took effect March 20, 2020.</a:t>
            </a:r>
          </a:p>
          <a:p>
            <a:pPr marL="73152" algn="ctr"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18</a:t>
            </a:fld>
            <a:endParaRPr lang="en-US" altLang="en-US" dirty="0"/>
          </a:p>
        </p:txBody>
      </p:sp>
    </p:spTree>
    <p:extLst>
      <p:ext uri="{BB962C8B-B14F-4D97-AF65-F5344CB8AC3E}">
        <p14:creationId xmlns:p14="http://schemas.microsoft.com/office/powerpoint/2010/main" val="4151086092"/>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Pending Legislation: </a:t>
            </a:r>
            <a:r>
              <a:rPr lang="en-US" altLang="en-US" sz="3600" dirty="0">
                <a:hlinkClick r:id="rId2"/>
              </a:rPr>
              <a:t>A-3902</a:t>
            </a:r>
            <a:r>
              <a:rPr lang="en-US" altLang="en-US" sz="3600" dirty="0"/>
              <a:t>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90600"/>
            <a:ext cx="8153400" cy="5257800"/>
          </a:xfrm>
        </p:spPr>
        <p:txBody>
          <a:bodyPr anchor="t">
            <a:normAutofit/>
          </a:bodyPr>
          <a:lstStyle/>
          <a:p>
            <a:pPr marL="73152" algn="ctr" eaLnBrk="1" fontAlgn="auto" hangingPunct="1">
              <a:spcAft>
                <a:spcPts val="0"/>
              </a:spcAft>
              <a:buClr>
                <a:schemeClr val="tx1">
                  <a:shade val="95000"/>
                </a:schemeClr>
              </a:buClr>
              <a:defRPr/>
            </a:pPr>
            <a:r>
              <a:rPr lang="en-US" b="1" dirty="0">
                <a:solidFill>
                  <a:schemeClr val="tx1"/>
                </a:solidFill>
              </a:rPr>
              <a:t>Permits extension of certain deadlines applicable to local government units under emergency circumstances.</a:t>
            </a:r>
          </a:p>
          <a:p>
            <a:pPr marL="73152" algn="ctr" eaLnBrk="1" fontAlgn="auto" hangingPunct="1">
              <a:spcAft>
                <a:spcPts val="0"/>
              </a:spcAft>
              <a:buClr>
                <a:schemeClr val="tx1">
                  <a:shade val="95000"/>
                </a:schemeClr>
              </a:buClr>
              <a:defRPr/>
            </a:pPr>
            <a:endParaRPr lang="en-US" b="1"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Gives expansive authority to the Director of DLGS to extend certain deadlines applicable to local governments during periods of a public health emergency, state of emergency, or both.</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The Director of DLGS would be given the authority to extend any deadline under:</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The Local Budget Law</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The Local Fiscal Affairs Law</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The Local Authorities Fiscal Control Law</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The Municipal Land Use Law</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Chapter 4 of Title 54 with respect to the issuance of any tax bill, and</a:t>
            </a:r>
          </a:p>
          <a:p>
            <a:pPr marL="1330452" lvl="2" indent="-342900">
              <a:spcAft>
                <a:spcPts val="600"/>
              </a:spcAft>
              <a:buClr>
                <a:schemeClr val="tx1">
                  <a:shade val="95000"/>
                </a:schemeClr>
              </a:buClr>
              <a:buFont typeface="Wingdings" panose="05000000000000000000" pitchFamily="2" charset="2"/>
              <a:buChar char="Ø"/>
              <a:defRPr/>
            </a:pPr>
            <a:r>
              <a:rPr lang="en-US" dirty="0">
                <a:solidFill>
                  <a:schemeClr val="tx1"/>
                </a:solidFill>
              </a:rPr>
              <a:t>Chapter 5 of Title 54 with respect to a municipal tax sale.</a:t>
            </a: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19</a:t>
            </a:fld>
            <a:endParaRPr lang="en-US" altLang="en-US" dirty="0"/>
          </a:p>
        </p:txBody>
      </p:sp>
    </p:spTree>
    <p:extLst>
      <p:ext uri="{BB962C8B-B14F-4D97-AF65-F5344CB8AC3E}">
        <p14:creationId xmlns:p14="http://schemas.microsoft.com/office/powerpoint/2010/main" val="281753100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AGENDA</a:t>
            </a: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ormAutofit/>
          </a:bodyPr>
          <a:lstStyle/>
          <a:p>
            <a:pPr marL="530352" indent="-4572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Objective:  Overview of State Actions in Response to COVID-19 Pandemic of Particular Interest to Municipal Governments</a:t>
            </a:r>
          </a:p>
          <a:p>
            <a:pPr marL="73152" eaLnBrk="1" fontAlgn="auto" hangingPunct="1">
              <a:spcAft>
                <a:spcPts val="0"/>
              </a:spcAft>
              <a:buClr>
                <a:schemeClr val="tx1">
                  <a:shade val="95000"/>
                </a:schemeClr>
              </a:buClr>
              <a:defRPr/>
            </a:pPr>
            <a:endParaRPr lang="en-US" dirty="0">
              <a:solidFill>
                <a:schemeClr val="tx1"/>
              </a:solidFill>
            </a:endParaRPr>
          </a:p>
          <a:p>
            <a:pPr marL="1044702" lvl="1" indent="-514350">
              <a:buClr>
                <a:schemeClr val="tx1">
                  <a:shade val="95000"/>
                </a:schemeClr>
              </a:buClr>
              <a:buAutoNum type="romanUcPeriod"/>
              <a:defRPr/>
            </a:pPr>
            <a:r>
              <a:rPr lang="en-US" dirty="0">
                <a:solidFill>
                  <a:schemeClr val="tx1"/>
                </a:solidFill>
              </a:rPr>
              <a:t>Summary of Executive Orders 103 to110</a:t>
            </a:r>
          </a:p>
          <a:p>
            <a:pPr marL="1044702" lvl="1" indent="-514350">
              <a:buClr>
                <a:schemeClr val="tx1">
                  <a:shade val="95000"/>
                </a:schemeClr>
              </a:buClr>
              <a:buAutoNum type="romanUcPeriod"/>
              <a:defRPr/>
            </a:pPr>
            <a:r>
              <a:rPr lang="en-US" dirty="0">
                <a:solidFill>
                  <a:schemeClr val="tx1"/>
                </a:solidFill>
              </a:rPr>
              <a:t>New State Laws</a:t>
            </a:r>
          </a:p>
          <a:p>
            <a:pPr marL="1044702" lvl="1" indent="-514350">
              <a:buClr>
                <a:schemeClr val="tx1">
                  <a:shade val="95000"/>
                </a:schemeClr>
              </a:buClr>
              <a:buAutoNum type="romanUcPeriod"/>
              <a:defRPr/>
            </a:pPr>
            <a:r>
              <a:rPr lang="en-US" dirty="0">
                <a:solidFill>
                  <a:schemeClr val="tx1"/>
                </a:solidFill>
              </a:rPr>
              <a:t>Attorney General Directives</a:t>
            </a:r>
          </a:p>
          <a:p>
            <a:pPr marL="1044702" lvl="1" indent="-514350">
              <a:buClr>
                <a:schemeClr val="tx1">
                  <a:shade val="95000"/>
                </a:schemeClr>
              </a:buClr>
              <a:buAutoNum type="romanUcPeriod"/>
              <a:defRPr/>
            </a:pPr>
            <a:r>
              <a:rPr lang="en-US" dirty="0">
                <a:solidFill>
                  <a:schemeClr val="tx1"/>
                </a:solidFill>
              </a:rPr>
              <a:t>Particular Issues of Interest to Local Governments</a:t>
            </a:r>
          </a:p>
          <a:p>
            <a:pPr marL="1044702" lvl="1" indent="-514350">
              <a:buClr>
                <a:schemeClr val="tx1">
                  <a:shade val="95000"/>
                </a:schemeClr>
              </a:buClr>
              <a:buAutoNum type="romanUcPeriod"/>
              <a:defRPr/>
            </a:pPr>
            <a:r>
              <a:rPr lang="en-US" dirty="0">
                <a:solidFill>
                  <a:schemeClr val="tx1"/>
                </a:solidFill>
              </a:rPr>
              <a:t>Federal Legislation:  CARES Act--pending</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a:t>
            </a:fld>
            <a:endParaRPr lang="en-US" altLang="en-US" dirty="0"/>
          </a:p>
        </p:txBody>
      </p:sp>
    </p:spTree>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Pending Legislation: </a:t>
            </a:r>
            <a:r>
              <a:rPr lang="en-US" altLang="en-US" sz="3600" dirty="0">
                <a:hlinkClick r:id="rId2"/>
              </a:rPr>
              <a:t>A-3902 </a:t>
            </a:r>
            <a:r>
              <a:rPr lang="en-US" altLang="en-US" sz="3600" dirty="0"/>
              <a:t>Continued</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4876800"/>
          </a:xfrm>
        </p:spPr>
        <p:txBody>
          <a:bodyPr>
            <a:normAutofit/>
          </a:bodyPr>
          <a:lstStyle/>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The Director would have the authority to permit municipalities to institute an extended grace period for quarterly property tax payments and other municipal charges.</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The Director would also have the authority to extend the dates for the payment of taxes by a municipality due to a county, a school district, or any other taxing authority. </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Voted on and approved by the Assembly on March 25, 2020.  </a:t>
            </a:r>
          </a:p>
          <a:p>
            <a:pPr marL="73152" eaLnBrk="1" fontAlgn="auto" hangingPunct="1">
              <a:spcAft>
                <a:spcPts val="0"/>
              </a:spcAft>
              <a:buClr>
                <a:schemeClr val="tx1">
                  <a:shade val="95000"/>
                </a:schemeClr>
              </a:buClr>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No Senate companion at this time.</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Arial" panose="020B0604020202020204" pitchFamily="34" charset="0"/>
              <a:buChar cha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20</a:t>
            </a:fld>
            <a:endParaRPr lang="en-US" altLang="en-US" dirty="0"/>
          </a:p>
        </p:txBody>
      </p:sp>
    </p:spTree>
    <p:extLst>
      <p:ext uri="{BB962C8B-B14F-4D97-AF65-F5344CB8AC3E}">
        <p14:creationId xmlns:p14="http://schemas.microsoft.com/office/powerpoint/2010/main" val="2331259289"/>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Attorney General directives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90600"/>
            <a:ext cx="8153400" cy="5257800"/>
          </a:xfrm>
        </p:spPr>
        <p:txBody>
          <a:bodyPr anchor="t">
            <a:normAutofit/>
          </a:bodyPr>
          <a:lstStyle/>
          <a:p>
            <a:pPr marL="73152" algn="ctr" eaLnBrk="1" fontAlgn="auto" hangingPunct="1">
              <a:spcAft>
                <a:spcPts val="0"/>
              </a:spcAft>
              <a:buClr>
                <a:schemeClr val="tx1">
                  <a:shade val="95000"/>
                </a:schemeClr>
              </a:buClr>
              <a:defRPr/>
            </a:pPr>
            <a:r>
              <a:rPr lang="en-US" b="1" dirty="0">
                <a:solidFill>
                  <a:schemeClr val="tx1"/>
                </a:solidFill>
                <a:hlinkClick r:id="rId2"/>
              </a:rPr>
              <a:t>Directive No. 2020-1</a:t>
            </a:r>
            <a:r>
              <a:rPr lang="en-US" b="1" dirty="0">
                <a:solidFill>
                  <a:schemeClr val="tx1"/>
                </a:solidFill>
              </a:rPr>
              <a:t> </a:t>
            </a:r>
          </a:p>
          <a:p>
            <a:pPr marL="73152" algn="ctr" eaLnBrk="1" fontAlgn="auto" hangingPunct="1">
              <a:spcAft>
                <a:spcPts val="0"/>
              </a:spcAft>
              <a:buClr>
                <a:schemeClr val="tx1">
                  <a:shade val="95000"/>
                </a:schemeClr>
              </a:buClr>
              <a:defRPr/>
            </a:pPr>
            <a:r>
              <a:rPr lang="en-US" b="1" dirty="0">
                <a:solidFill>
                  <a:schemeClr val="tx1"/>
                </a:solidFill>
              </a:rPr>
              <a:t>“Directive instructing all law enforcement agencies and officers on the appropriate use of COVID-19 information from public health officers.”</a:t>
            </a:r>
          </a:p>
          <a:p>
            <a:pPr marL="73152" algn="ctr" eaLnBrk="1" fontAlgn="auto" hangingPunct="1">
              <a:spcAft>
                <a:spcPts val="0"/>
              </a:spcAft>
              <a:buClr>
                <a:schemeClr val="tx1">
                  <a:shade val="95000"/>
                </a:schemeClr>
              </a:buClr>
              <a:defRPr/>
            </a:pPr>
            <a:endParaRPr lang="en-US" sz="1800" b="1" dirty="0">
              <a:solidFill>
                <a:schemeClr val="tx1"/>
              </a:solidFill>
            </a:endParaRPr>
          </a:p>
          <a:p>
            <a:pPr marL="530352" indent="-457200">
              <a:spcBef>
                <a:spcPts val="0"/>
              </a:spcBef>
              <a:spcAft>
                <a:spcPts val="600"/>
              </a:spcAft>
              <a:buClr>
                <a:schemeClr val="tx1">
                  <a:shade val="95000"/>
                </a:schemeClr>
              </a:buClr>
              <a:buFont typeface="Wingdings" panose="05000000000000000000" pitchFamily="2" charset="2"/>
              <a:buChar char="Ø"/>
              <a:defRPr/>
            </a:pPr>
            <a:r>
              <a:rPr lang="en-US" sz="1800" dirty="0">
                <a:solidFill>
                  <a:schemeClr val="tx1"/>
                </a:solidFill>
              </a:rPr>
              <a:t>Applies to all state, county, and municipal law enforcement agencies (LEA) responsible for enforcing criminal laws in New Jersey.</a:t>
            </a:r>
          </a:p>
          <a:p>
            <a:pPr marL="530352" indent="-457200">
              <a:spcBef>
                <a:spcPts val="0"/>
              </a:spcBef>
              <a:spcAft>
                <a:spcPts val="600"/>
              </a:spcAft>
              <a:buClr>
                <a:schemeClr val="tx1">
                  <a:shade val="95000"/>
                </a:schemeClr>
              </a:buClr>
              <a:buFont typeface="Wingdings" panose="05000000000000000000" pitchFamily="2" charset="2"/>
              <a:buChar char="Ø"/>
              <a:defRPr/>
            </a:pPr>
            <a:r>
              <a:rPr lang="en-US" sz="1800" dirty="0">
                <a:solidFill>
                  <a:schemeClr val="tx1"/>
                </a:solidFill>
              </a:rPr>
              <a:t>All LEA must immediately inform the appropriate Public Health Officer of a single point of contact (either individual or position within an agency) who will accept receipt of COVID-19 information from that Public Health Officer and who will directly input that information into the Computer Aided Dispatch (CAD) system. </a:t>
            </a:r>
          </a:p>
          <a:p>
            <a:pPr marL="530352" indent="-457200">
              <a:spcBef>
                <a:spcPts val="0"/>
              </a:spcBef>
              <a:spcAft>
                <a:spcPts val="600"/>
              </a:spcAft>
              <a:buClr>
                <a:schemeClr val="tx1">
                  <a:shade val="95000"/>
                </a:schemeClr>
              </a:buClr>
              <a:buFont typeface="Wingdings" panose="05000000000000000000" pitchFamily="2" charset="2"/>
              <a:buChar char="Ø"/>
              <a:defRPr/>
            </a:pPr>
            <a:r>
              <a:rPr lang="en-US" sz="1800" dirty="0">
                <a:solidFill>
                  <a:schemeClr val="tx1"/>
                </a:solidFill>
              </a:rPr>
              <a:t>Law enforcement officers may only informed of positive COVID-19 laboratory test at particular address through the CAD system, and only when they are responding to a call for service at that address.</a:t>
            </a:r>
          </a:p>
          <a:p>
            <a:pPr marL="530352" indent="-457200">
              <a:spcBef>
                <a:spcPts val="0"/>
              </a:spcBef>
              <a:spcAft>
                <a:spcPts val="600"/>
              </a:spcAft>
              <a:buClr>
                <a:schemeClr val="tx1">
                  <a:shade val="95000"/>
                </a:schemeClr>
              </a:buClr>
              <a:buFont typeface="Wingdings" panose="05000000000000000000" pitchFamily="2" charset="2"/>
              <a:buChar char="Ø"/>
              <a:defRPr/>
            </a:pPr>
            <a:r>
              <a:rPr lang="en-US" sz="1800" dirty="0">
                <a:solidFill>
                  <a:schemeClr val="tx1"/>
                </a:solidFill>
              </a:rPr>
              <a:t>This information may not be disseminated further. </a:t>
            </a:r>
            <a:endParaRPr lang="en-US" sz="1800" b="1" dirty="0">
              <a:solidFill>
                <a:schemeClr val="tx1"/>
              </a:solidFill>
            </a:endParaRP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21</a:t>
            </a:fld>
            <a:endParaRPr lang="en-US" altLang="en-US" dirty="0"/>
          </a:p>
        </p:txBody>
      </p:sp>
    </p:spTree>
    <p:extLst>
      <p:ext uri="{BB962C8B-B14F-4D97-AF65-F5344CB8AC3E}">
        <p14:creationId xmlns:p14="http://schemas.microsoft.com/office/powerpoint/2010/main" val="3594993508"/>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Attorney General directives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90600"/>
            <a:ext cx="8153400" cy="5257800"/>
          </a:xfrm>
        </p:spPr>
        <p:txBody>
          <a:bodyPr anchor="t">
            <a:normAutofit lnSpcReduction="10000"/>
          </a:bodyPr>
          <a:lstStyle/>
          <a:p>
            <a:pPr marL="73152" algn="ctr" eaLnBrk="1" fontAlgn="auto" hangingPunct="1">
              <a:spcAft>
                <a:spcPts val="0"/>
              </a:spcAft>
              <a:buClr>
                <a:schemeClr val="tx1">
                  <a:shade val="95000"/>
                </a:schemeClr>
              </a:buClr>
              <a:defRPr/>
            </a:pPr>
            <a:r>
              <a:rPr lang="en-US" b="1" dirty="0">
                <a:solidFill>
                  <a:schemeClr val="tx1"/>
                </a:solidFill>
                <a:hlinkClick r:id="rId2"/>
              </a:rPr>
              <a:t>Directive No. 2020-1</a:t>
            </a:r>
            <a:r>
              <a:rPr lang="en-US" b="1" dirty="0">
                <a:solidFill>
                  <a:schemeClr val="tx1"/>
                </a:solidFill>
              </a:rPr>
              <a:t> Cont.</a:t>
            </a:r>
          </a:p>
          <a:p>
            <a:pPr marL="73152" algn="ctr" eaLnBrk="1" fontAlgn="auto" hangingPunct="1">
              <a:spcAft>
                <a:spcPts val="0"/>
              </a:spcAft>
              <a:buClr>
                <a:schemeClr val="tx1">
                  <a:shade val="95000"/>
                </a:schemeClr>
              </a:buClr>
              <a:defRPr/>
            </a:pPr>
            <a:endParaRPr lang="en-US" b="1" dirty="0">
              <a:solidFill>
                <a:schemeClr val="tx1"/>
              </a:solidFill>
            </a:endParaRPr>
          </a:p>
          <a:p>
            <a:pPr marL="73152" algn="ctr" eaLnBrk="1" fontAlgn="auto" hangingPunct="1">
              <a:spcAft>
                <a:spcPts val="0"/>
              </a:spcAft>
              <a:buClr>
                <a:schemeClr val="tx1">
                  <a:shade val="95000"/>
                </a:schemeClr>
              </a:buClr>
              <a:defRPr/>
            </a:pPr>
            <a:r>
              <a:rPr lang="en-US" b="1" dirty="0">
                <a:solidFill>
                  <a:schemeClr val="tx1"/>
                </a:solidFill>
              </a:rPr>
              <a:t>“Directive instructing all law enforcement agencies and officers on the appropriate use of COVID-19 information from public health officers.”</a:t>
            </a:r>
          </a:p>
          <a:p>
            <a:pPr marL="73152" eaLnBrk="1" fontAlgn="auto" hangingPunct="1">
              <a:spcAft>
                <a:spcPts val="0"/>
              </a:spcAft>
              <a:buClr>
                <a:schemeClr val="tx1">
                  <a:shade val="95000"/>
                </a:schemeClr>
              </a:buClr>
              <a:defRPr/>
            </a:pPr>
            <a:endParaRPr lang="en-US" b="1" dirty="0">
              <a:solidFill>
                <a:schemeClr val="tx1"/>
              </a:solidFill>
            </a:endParaRPr>
          </a:p>
          <a:p>
            <a:pPr marL="530352" indent="-457200">
              <a:buClr>
                <a:schemeClr val="tx1">
                  <a:shade val="95000"/>
                </a:schemeClr>
              </a:buClr>
              <a:buFont typeface="Wingdings" panose="05000000000000000000" pitchFamily="2" charset="2"/>
              <a:buChar char="Ø"/>
              <a:defRPr/>
            </a:pPr>
            <a:r>
              <a:rPr lang="en-US" dirty="0">
                <a:solidFill>
                  <a:schemeClr val="tx1"/>
                </a:solidFill>
              </a:rPr>
              <a:t>Information may only be use for the limited purpose of protecting their health and safety, and the health and safety of other officers responding to that call for service. </a:t>
            </a:r>
          </a:p>
          <a:p>
            <a:pPr marL="530352" indent="-457200">
              <a:buClr>
                <a:schemeClr val="tx1">
                  <a:shade val="95000"/>
                </a:schemeClr>
              </a:buClr>
              <a:buFont typeface="Wingdings" panose="05000000000000000000" pitchFamily="2" charset="2"/>
              <a:buChar char="Ø"/>
              <a:defRPr/>
            </a:pPr>
            <a:endParaRPr lang="en-US" dirty="0">
              <a:solidFill>
                <a:schemeClr val="tx1"/>
              </a:solidFill>
            </a:endParaRPr>
          </a:p>
          <a:p>
            <a:pPr marL="530352" indent="-457200">
              <a:buClr>
                <a:schemeClr val="tx1">
                  <a:shade val="95000"/>
                </a:schemeClr>
              </a:buClr>
              <a:buFont typeface="Wingdings" panose="05000000000000000000" pitchFamily="2" charset="2"/>
              <a:buChar char="Ø"/>
              <a:defRPr/>
            </a:pPr>
            <a:r>
              <a:rPr lang="en-US" dirty="0">
                <a:solidFill>
                  <a:schemeClr val="tx1"/>
                </a:solidFill>
              </a:rPr>
              <a:t>No state, county, or municipal law enforcement officer may use this information as a basis to refuse a call for service. </a:t>
            </a:r>
          </a:p>
          <a:p>
            <a:pPr marL="530352" indent="-457200">
              <a:buClr>
                <a:schemeClr val="tx1">
                  <a:shade val="95000"/>
                </a:schemeClr>
              </a:buClr>
              <a:buFont typeface="Wingdings" panose="05000000000000000000" pitchFamily="2" charset="2"/>
              <a:buChar char="Ø"/>
              <a:defRPr/>
            </a:pPr>
            <a:endParaRPr lang="en-US" dirty="0">
              <a:solidFill>
                <a:schemeClr val="tx1"/>
              </a:solidFill>
            </a:endParaRPr>
          </a:p>
          <a:p>
            <a:pPr marL="530352" indent="-457200">
              <a:buClr>
                <a:schemeClr val="tx1">
                  <a:shade val="95000"/>
                </a:schemeClr>
              </a:buClr>
              <a:buFont typeface="Wingdings" panose="05000000000000000000" pitchFamily="2" charset="2"/>
              <a:buChar char="Ø"/>
              <a:defRPr/>
            </a:pPr>
            <a:r>
              <a:rPr lang="en-US" dirty="0">
                <a:solidFill>
                  <a:schemeClr val="tx1"/>
                </a:solidFill>
              </a:rPr>
              <a:t>Nothing in this Directive restricts a law enforcement officer or agency from handling a call for service in accordance with the agency’s general procedures, such as phone, electronic, or any other applicable reporting</a:t>
            </a:r>
            <a:endParaRPr lang="en-US" b="1" dirty="0">
              <a:solidFill>
                <a:schemeClr val="tx1"/>
              </a:solidFill>
            </a:endParaRP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22</a:t>
            </a:fld>
            <a:endParaRPr lang="en-US" altLang="en-US" dirty="0"/>
          </a:p>
        </p:txBody>
      </p:sp>
    </p:spTree>
    <p:extLst>
      <p:ext uri="{BB962C8B-B14F-4D97-AF65-F5344CB8AC3E}">
        <p14:creationId xmlns:p14="http://schemas.microsoft.com/office/powerpoint/2010/main" val="1833386160"/>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Attorney General directives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14400"/>
            <a:ext cx="8153400" cy="5334000"/>
          </a:xfrm>
        </p:spPr>
        <p:txBody>
          <a:bodyPr anchor="t">
            <a:normAutofit fontScale="85000" lnSpcReduction="20000"/>
          </a:bodyPr>
          <a:lstStyle/>
          <a:p>
            <a:pPr marL="73152" algn="ctr" eaLnBrk="1" fontAlgn="auto" hangingPunct="1">
              <a:spcAft>
                <a:spcPts val="0"/>
              </a:spcAft>
              <a:buClr>
                <a:schemeClr val="tx1">
                  <a:shade val="95000"/>
                </a:schemeClr>
              </a:buClr>
              <a:defRPr/>
            </a:pPr>
            <a:r>
              <a:rPr lang="en-US" b="1" dirty="0">
                <a:solidFill>
                  <a:schemeClr val="tx1"/>
                </a:solidFill>
                <a:hlinkClick r:id="rId2"/>
              </a:rPr>
              <a:t>Directive No. 2020-2</a:t>
            </a:r>
            <a:endParaRPr lang="en-US" b="1" dirty="0">
              <a:solidFill>
                <a:schemeClr val="tx1"/>
              </a:solidFill>
            </a:endParaRPr>
          </a:p>
          <a:p>
            <a:pPr marL="73152" algn="ctr" eaLnBrk="1" fontAlgn="auto" hangingPunct="1">
              <a:spcAft>
                <a:spcPts val="0"/>
              </a:spcAft>
              <a:buClr>
                <a:schemeClr val="tx1">
                  <a:shade val="95000"/>
                </a:schemeClr>
              </a:buClr>
              <a:defRPr/>
            </a:pPr>
            <a:endParaRPr lang="en-US" b="1" dirty="0">
              <a:solidFill>
                <a:schemeClr val="tx1"/>
              </a:solidFill>
            </a:endParaRPr>
          </a:p>
          <a:p>
            <a:pPr marL="73152" algn="ctr" eaLnBrk="1" fontAlgn="auto" hangingPunct="1">
              <a:spcAft>
                <a:spcPts val="0"/>
              </a:spcAft>
              <a:buClr>
                <a:schemeClr val="tx1">
                  <a:shade val="95000"/>
                </a:schemeClr>
              </a:buClr>
              <a:defRPr/>
            </a:pPr>
            <a:r>
              <a:rPr lang="en-US" sz="2400" b="1" dirty="0">
                <a:solidFill>
                  <a:schemeClr val="tx1"/>
                </a:solidFill>
              </a:rPr>
              <a:t>“Directive updating certain reporting, training, and certification deadlines.”</a:t>
            </a:r>
          </a:p>
          <a:p>
            <a:pPr marL="73152" eaLnBrk="1" fontAlgn="auto" hangingPunct="1">
              <a:spcAft>
                <a:spcPts val="0"/>
              </a:spcAft>
              <a:buClr>
                <a:schemeClr val="tx1">
                  <a:shade val="95000"/>
                </a:schemeClr>
              </a:buClr>
              <a:defRPr/>
            </a:pPr>
            <a:endParaRPr lang="en-US" b="1" dirty="0">
              <a:solidFill>
                <a:schemeClr val="tx1"/>
              </a:solidFill>
            </a:endParaRPr>
          </a:p>
          <a:p>
            <a:pPr marL="416052" indent="-342900" eaLnBrk="1" fontAlgn="auto" hangingPunct="1">
              <a:spcBef>
                <a:spcPts val="300"/>
              </a:spcBef>
              <a:spcAft>
                <a:spcPts val="600"/>
              </a:spcAft>
              <a:buClr>
                <a:schemeClr val="tx1">
                  <a:shade val="95000"/>
                </a:schemeClr>
              </a:buClr>
              <a:buFont typeface="Wingdings" panose="05000000000000000000" pitchFamily="2" charset="2"/>
              <a:buChar char="Ø"/>
              <a:defRPr/>
            </a:pPr>
            <a:r>
              <a:rPr lang="en-US" dirty="0">
                <a:solidFill>
                  <a:schemeClr val="tx1"/>
                </a:solidFill>
              </a:rPr>
              <a:t>Extends a series of non-statutory deadlines for law enforcement personnel regarding general reporting, training, and certification deadlines, that are due in the next three months imposed by prior law enforcement directives issued by the Attorney General.</a:t>
            </a:r>
          </a:p>
          <a:p>
            <a:pPr marL="416052" indent="-342900">
              <a:spcBef>
                <a:spcPts val="300"/>
              </a:spcBef>
              <a:spcAft>
                <a:spcPts val="600"/>
              </a:spcAft>
              <a:buClr>
                <a:schemeClr val="tx1">
                  <a:shade val="95000"/>
                </a:schemeClr>
              </a:buClr>
              <a:buFont typeface="Wingdings" panose="05000000000000000000" pitchFamily="2" charset="2"/>
              <a:buChar char="Ø"/>
              <a:defRPr/>
            </a:pPr>
            <a:r>
              <a:rPr lang="en-US" dirty="0">
                <a:solidFill>
                  <a:schemeClr val="tx1"/>
                </a:solidFill>
              </a:rPr>
              <a:t>Does not apply to any deadline requirements imposed by statute. </a:t>
            </a:r>
          </a:p>
          <a:p>
            <a:pPr marL="416052" indent="-342900" eaLnBrk="1" fontAlgn="auto" hangingPunct="1">
              <a:spcBef>
                <a:spcPts val="300"/>
              </a:spcBef>
              <a:spcAft>
                <a:spcPts val="600"/>
              </a:spcAft>
              <a:buClr>
                <a:schemeClr val="tx1">
                  <a:shade val="95000"/>
                </a:schemeClr>
              </a:buClr>
              <a:buFont typeface="Wingdings" panose="05000000000000000000" pitchFamily="2" charset="2"/>
              <a:buChar char="Ø"/>
              <a:defRPr/>
            </a:pPr>
            <a:r>
              <a:rPr lang="en-US" dirty="0">
                <a:solidFill>
                  <a:schemeClr val="tx1"/>
                </a:solidFill>
              </a:rPr>
              <a:t>All quarterly, semi-annual, and annual reporting requirements with deadlines from March 20, 2020, through June 30, 2020, are suspended until further notice. </a:t>
            </a:r>
          </a:p>
          <a:p>
            <a:pPr marL="416052" indent="-342900" eaLnBrk="1" fontAlgn="auto" hangingPunct="1">
              <a:spcBef>
                <a:spcPts val="300"/>
              </a:spcBef>
              <a:spcAft>
                <a:spcPts val="600"/>
              </a:spcAft>
              <a:buClr>
                <a:schemeClr val="tx1">
                  <a:shade val="95000"/>
                </a:schemeClr>
              </a:buClr>
              <a:buFont typeface="Wingdings" panose="05000000000000000000" pitchFamily="2" charset="2"/>
              <a:buChar char="Ø"/>
              <a:defRPr/>
            </a:pPr>
            <a:r>
              <a:rPr lang="en-US" dirty="0">
                <a:solidFill>
                  <a:schemeClr val="tx1"/>
                </a:solidFill>
              </a:rPr>
              <a:t>The deadlines imposed for registration of municipal prosecutors and the development and implementation of certain policies, manuals, trainings as part of the Excellence in Policing Initiative, to the extent they are due from March 20, 2020, through June 30, 2020, are postponed until August 31, 2020. </a:t>
            </a:r>
          </a:p>
          <a:p>
            <a:pPr marL="416052" indent="-342900" eaLnBrk="1" fontAlgn="auto" hangingPunct="1">
              <a:spcBef>
                <a:spcPts val="300"/>
              </a:spcBef>
              <a:spcAft>
                <a:spcPts val="600"/>
              </a:spcAft>
              <a:buClr>
                <a:schemeClr val="tx1">
                  <a:shade val="95000"/>
                </a:schemeClr>
              </a:buClr>
              <a:buFont typeface="Wingdings" panose="05000000000000000000" pitchFamily="2" charset="2"/>
              <a:buChar char="Ø"/>
              <a:defRPr/>
            </a:pPr>
            <a:r>
              <a:rPr lang="en-US" dirty="0">
                <a:solidFill>
                  <a:schemeClr val="tx1"/>
                </a:solidFill>
              </a:rPr>
              <a:t>Include, but are not limited to, deadlines imposed as part of Law Enforcement Directive Nos. 2019-5 (Internal Affairs Directive) and 2019-7 (Municipal Prosecutor Directive), as well as my December 4, 2019 Letter to the Police Training Commission. </a:t>
            </a: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23</a:t>
            </a:fld>
            <a:endParaRPr lang="en-US" altLang="en-US" dirty="0"/>
          </a:p>
        </p:txBody>
      </p:sp>
    </p:spTree>
    <p:extLst>
      <p:ext uri="{BB962C8B-B14F-4D97-AF65-F5344CB8AC3E}">
        <p14:creationId xmlns:p14="http://schemas.microsoft.com/office/powerpoint/2010/main" val="3863959312"/>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Attorney General directives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90600"/>
            <a:ext cx="8153400" cy="5257800"/>
          </a:xfrm>
        </p:spPr>
        <p:txBody>
          <a:bodyPr anchor="t">
            <a:normAutofit fontScale="92500" lnSpcReduction="20000"/>
          </a:bodyPr>
          <a:lstStyle/>
          <a:p>
            <a:pPr marL="73152" algn="ctr">
              <a:buClr>
                <a:schemeClr val="tx1">
                  <a:shade val="95000"/>
                </a:schemeClr>
              </a:buClr>
              <a:defRPr/>
            </a:pPr>
            <a:r>
              <a:rPr lang="en-US" b="1" dirty="0">
                <a:hlinkClick r:id="rId2"/>
              </a:rPr>
              <a:t>Directive No. 2020-2</a:t>
            </a:r>
            <a:r>
              <a:rPr lang="en-US" b="1" dirty="0"/>
              <a:t> </a:t>
            </a:r>
            <a:r>
              <a:rPr lang="en-US" b="1" dirty="0">
                <a:solidFill>
                  <a:schemeClr val="tx1"/>
                </a:solidFill>
              </a:rPr>
              <a:t>Cont.</a:t>
            </a:r>
          </a:p>
          <a:p>
            <a:pPr marL="416052" indent="-342900">
              <a:buClr>
                <a:schemeClr val="tx1">
                  <a:shade val="95000"/>
                </a:schemeClr>
              </a:buClr>
              <a:buFont typeface="Arial" panose="020B0604020202020204" pitchFamily="34" charset="0"/>
              <a:buChar char="•"/>
              <a:defRPr/>
            </a:pPr>
            <a:endParaRPr lang="en-US" dirty="0"/>
          </a:p>
          <a:p>
            <a:pPr marL="530352" indent="-457200">
              <a:buClr>
                <a:schemeClr val="tx1">
                  <a:shade val="95000"/>
                </a:schemeClr>
              </a:buClr>
              <a:buFont typeface="Wingdings" panose="05000000000000000000" pitchFamily="2" charset="2"/>
              <a:buChar char="Ø"/>
              <a:defRPr/>
            </a:pPr>
            <a:r>
              <a:rPr lang="en-US" dirty="0">
                <a:solidFill>
                  <a:schemeClr val="tx1"/>
                </a:solidFill>
              </a:rPr>
              <a:t>In light of the likely disruptions in available courses necessary for law enforcement to fulfill their numerous training obligations, the date of completion for trainings and the expiration date of certifications governed by prior directives due or set to expire between March 20, 2020, through June 30, 2020, are extended until August 31, 2020. These include, but are not limited to, deadlines under Directive No. 2019-3 (LGBTQ+ Equality Directive), certifications to become Radar Operators or Instructors, and use-of-force training. </a:t>
            </a:r>
          </a:p>
          <a:p>
            <a:pPr marL="530352" indent="-457200">
              <a:buClr>
                <a:schemeClr val="tx1">
                  <a:shade val="95000"/>
                </a:schemeClr>
              </a:buClr>
              <a:buFont typeface="Wingdings" panose="05000000000000000000" pitchFamily="2" charset="2"/>
              <a:buChar char="Ø"/>
              <a:defRPr/>
            </a:pPr>
            <a:endParaRPr lang="en-US" dirty="0">
              <a:solidFill>
                <a:schemeClr val="tx1"/>
              </a:solidFill>
            </a:endParaRPr>
          </a:p>
          <a:p>
            <a:pPr marL="530352" indent="-457200">
              <a:buClr>
                <a:schemeClr val="tx1">
                  <a:shade val="95000"/>
                </a:schemeClr>
              </a:buClr>
              <a:buFont typeface="Wingdings" panose="05000000000000000000" pitchFamily="2" charset="2"/>
              <a:buChar char="Ø"/>
              <a:defRPr/>
            </a:pPr>
            <a:r>
              <a:rPr lang="en-US" dirty="0">
                <a:solidFill>
                  <a:schemeClr val="tx1"/>
                </a:solidFill>
              </a:rPr>
              <a:t>This Directive is issued pursuant to the Attorney General’s authority to ensure the uniform and efficient enforcement of the laws and administration of criminal justice throughout the state. This Directive imposes limitations on law enforcement agencies and officials that may be more restrictive than the limitations imposed under the United States and New Jersey Constitutions, and federal and state statutes and regulations. Nothing in this Directive shall be construed in any way to create any substantive right that may be enforced by any third party</a:t>
            </a:r>
            <a:endParaRPr lang="en-US" b="1" dirty="0">
              <a:solidFill>
                <a:schemeClr val="tx1"/>
              </a:solidFill>
            </a:endParaRPr>
          </a:p>
          <a:p>
            <a:pPr marL="73152" algn="ctr"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24</a:t>
            </a:fld>
            <a:endParaRPr lang="en-US" altLang="en-US" dirty="0"/>
          </a:p>
        </p:txBody>
      </p:sp>
    </p:spTree>
    <p:extLst>
      <p:ext uri="{BB962C8B-B14F-4D97-AF65-F5344CB8AC3E}">
        <p14:creationId xmlns:p14="http://schemas.microsoft.com/office/powerpoint/2010/main" val="1345063003"/>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Particular Issues of interest to Municipal government</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914400" y="1600200"/>
            <a:ext cx="7772400" cy="4648200"/>
          </a:xfrm>
        </p:spPr>
        <p:txBody>
          <a:bodyPr numCol="1" anchor="t">
            <a:normAutofit fontScale="32500" lnSpcReduction="20000"/>
          </a:bodyPr>
          <a:lstStyle/>
          <a:p>
            <a:pPr marL="73152" algn="ctr" eaLnBrk="1" fontAlgn="auto" hangingPunct="1">
              <a:spcAft>
                <a:spcPts val="600"/>
              </a:spcAft>
              <a:buClr>
                <a:schemeClr val="tx1">
                  <a:shade val="95000"/>
                </a:schemeClr>
              </a:buClr>
              <a:defRPr/>
            </a:pPr>
            <a:r>
              <a:rPr lang="en-US" sz="4300" dirty="0">
                <a:solidFill>
                  <a:schemeClr val="tx1"/>
                </a:solidFill>
              </a:rPr>
              <a:t>Municipal Budget Deadlines</a:t>
            </a:r>
          </a:p>
          <a:p>
            <a:pPr marL="73152" algn="ctr" eaLnBrk="1" fontAlgn="auto" hangingPunct="1">
              <a:spcAft>
                <a:spcPts val="600"/>
              </a:spcAft>
              <a:buClr>
                <a:schemeClr val="tx1">
                  <a:shade val="95000"/>
                </a:schemeClr>
              </a:buClr>
              <a:defRPr/>
            </a:pPr>
            <a:r>
              <a:rPr lang="en-US" sz="4300" dirty="0">
                <a:solidFill>
                  <a:schemeClr val="tx1"/>
                </a:solidFill>
              </a:rPr>
              <a:t>Municipal Budget Public Access</a:t>
            </a:r>
          </a:p>
          <a:p>
            <a:pPr marL="73152" algn="ctr" eaLnBrk="1" fontAlgn="auto" hangingPunct="1">
              <a:spcAft>
                <a:spcPts val="600"/>
              </a:spcAft>
              <a:buClr>
                <a:schemeClr val="tx1">
                  <a:shade val="95000"/>
                </a:schemeClr>
              </a:buClr>
              <a:defRPr/>
            </a:pPr>
            <a:r>
              <a:rPr lang="en-US" sz="4300" dirty="0">
                <a:solidFill>
                  <a:schemeClr val="tx1"/>
                </a:solidFill>
              </a:rPr>
              <a:t>Municipal Budget Public Hearing</a:t>
            </a:r>
          </a:p>
          <a:p>
            <a:pPr marL="73152" algn="ctr" eaLnBrk="1" fontAlgn="auto" hangingPunct="1">
              <a:spcAft>
                <a:spcPts val="600"/>
              </a:spcAft>
              <a:buClr>
                <a:schemeClr val="tx1">
                  <a:shade val="95000"/>
                </a:schemeClr>
              </a:buClr>
              <a:defRPr/>
            </a:pPr>
            <a:r>
              <a:rPr lang="en-US" sz="4300" dirty="0">
                <a:solidFill>
                  <a:schemeClr val="tx1"/>
                </a:solidFill>
              </a:rPr>
              <a:t>Municipal Budget Caps</a:t>
            </a:r>
          </a:p>
          <a:p>
            <a:pPr marL="73152" algn="ctr" eaLnBrk="1" fontAlgn="auto" hangingPunct="1">
              <a:spcAft>
                <a:spcPts val="600"/>
              </a:spcAft>
              <a:buClr>
                <a:schemeClr val="tx1">
                  <a:shade val="95000"/>
                </a:schemeClr>
              </a:buClr>
              <a:defRPr/>
            </a:pPr>
            <a:r>
              <a:rPr lang="en-US" sz="4300" dirty="0">
                <a:solidFill>
                  <a:schemeClr val="tx1"/>
                </a:solidFill>
              </a:rPr>
              <a:t>Estimated Tax Bills</a:t>
            </a:r>
          </a:p>
          <a:p>
            <a:pPr marL="73152" algn="ctr" eaLnBrk="1" fontAlgn="auto" hangingPunct="1">
              <a:spcAft>
                <a:spcPts val="600"/>
              </a:spcAft>
              <a:buClr>
                <a:schemeClr val="tx1">
                  <a:shade val="95000"/>
                </a:schemeClr>
              </a:buClr>
              <a:defRPr/>
            </a:pPr>
            <a:r>
              <a:rPr lang="en-US" sz="4300" dirty="0">
                <a:solidFill>
                  <a:schemeClr val="tx1"/>
                </a:solidFill>
              </a:rPr>
              <a:t>Debt Service Payments</a:t>
            </a:r>
          </a:p>
          <a:p>
            <a:pPr marL="73152" algn="ctr" eaLnBrk="1" fontAlgn="auto" hangingPunct="1">
              <a:spcAft>
                <a:spcPts val="600"/>
              </a:spcAft>
              <a:buClr>
                <a:schemeClr val="tx1">
                  <a:shade val="95000"/>
                </a:schemeClr>
              </a:buClr>
              <a:defRPr/>
            </a:pPr>
            <a:r>
              <a:rPr lang="en-US" sz="4300" dirty="0">
                <a:solidFill>
                  <a:schemeClr val="tx1"/>
                </a:solidFill>
              </a:rPr>
              <a:t>Emergency Procurement</a:t>
            </a:r>
          </a:p>
          <a:p>
            <a:pPr marL="73152" algn="ctr" eaLnBrk="1" fontAlgn="auto" hangingPunct="1">
              <a:spcAft>
                <a:spcPts val="600"/>
              </a:spcAft>
              <a:buClr>
                <a:schemeClr val="tx1">
                  <a:shade val="95000"/>
                </a:schemeClr>
              </a:buClr>
              <a:defRPr/>
            </a:pPr>
            <a:r>
              <a:rPr lang="en-US" sz="4300" dirty="0">
                <a:solidFill>
                  <a:schemeClr val="tx1"/>
                </a:solidFill>
              </a:rPr>
              <a:t>Bid Openings</a:t>
            </a:r>
          </a:p>
          <a:p>
            <a:pPr marL="73152" algn="ctr" eaLnBrk="1" fontAlgn="auto" hangingPunct="1">
              <a:spcAft>
                <a:spcPts val="600"/>
              </a:spcAft>
              <a:buClr>
                <a:schemeClr val="tx1">
                  <a:shade val="95000"/>
                </a:schemeClr>
              </a:buClr>
              <a:defRPr/>
            </a:pPr>
            <a:r>
              <a:rPr lang="en-US" sz="4300" dirty="0">
                <a:solidFill>
                  <a:schemeClr val="tx1"/>
                </a:solidFill>
              </a:rPr>
              <a:t>Storm Recovery Reserves</a:t>
            </a:r>
          </a:p>
          <a:p>
            <a:pPr marL="73152" algn="ctr" eaLnBrk="1" fontAlgn="auto" hangingPunct="1">
              <a:spcAft>
                <a:spcPts val="600"/>
              </a:spcAft>
              <a:buClr>
                <a:schemeClr val="tx1">
                  <a:shade val="95000"/>
                </a:schemeClr>
              </a:buClr>
              <a:defRPr/>
            </a:pPr>
            <a:r>
              <a:rPr lang="en-US" sz="4300" dirty="0">
                <a:solidFill>
                  <a:schemeClr val="tx1"/>
                </a:solidFill>
              </a:rPr>
              <a:t>Homestead Credits</a:t>
            </a:r>
          </a:p>
          <a:p>
            <a:pPr marL="73152" algn="ctr" eaLnBrk="1" fontAlgn="auto" hangingPunct="1">
              <a:spcAft>
                <a:spcPts val="600"/>
              </a:spcAft>
              <a:buClr>
                <a:schemeClr val="tx1">
                  <a:shade val="95000"/>
                </a:schemeClr>
              </a:buClr>
              <a:defRPr/>
            </a:pPr>
            <a:r>
              <a:rPr lang="en-US" sz="4300" dirty="0">
                <a:solidFill>
                  <a:schemeClr val="tx1"/>
                </a:solidFill>
              </a:rPr>
              <a:t>Civil Service Guidance</a:t>
            </a:r>
          </a:p>
          <a:p>
            <a:pPr marL="73152" algn="ctr" eaLnBrk="1" fontAlgn="auto" hangingPunct="1">
              <a:spcAft>
                <a:spcPts val="600"/>
              </a:spcAft>
              <a:buClr>
                <a:schemeClr val="tx1">
                  <a:shade val="95000"/>
                </a:schemeClr>
              </a:buClr>
              <a:defRPr/>
            </a:pPr>
            <a:r>
              <a:rPr lang="en-US" sz="4300" dirty="0">
                <a:solidFill>
                  <a:schemeClr val="tx1"/>
                </a:solidFill>
              </a:rPr>
              <a:t>Property Tax Appeals</a:t>
            </a:r>
          </a:p>
          <a:p>
            <a:pPr marL="73152" algn="ctr" eaLnBrk="1" fontAlgn="auto" hangingPunct="1">
              <a:spcAft>
                <a:spcPts val="600"/>
              </a:spcAft>
              <a:buClr>
                <a:schemeClr val="tx1">
                  <a:shade val="95000"/>
                </a:schemeClr>
              </a:buClr>
              <a:defRPr/>
            </a:pPr>
            <a:r>
              <a:rPr lang="en-US" sz="4300" dirty="0">
                <a:solidFill>
                  <a:schemeClr val="tx1"/>
                </a:solidFill>
              </a:rPr>
              <a:t>DCA Guidance on UCC</a:t>
            </a:r>
          </a:p>
          <a:p>
            <a:pPr marL="73152" algn="ctr" eaLnBrk="1" fontAlgn="auto" hangingPunct="1">
              <a:spcAft>
                <a:spcPts val="600"/>
              </a:spcAft>
              <a:buClr>
                <a:schemeClr val="tx1">
                  <a:shade val="95000"/>
                </a:schemeClr>
              </a:buClr>
              <a:defRPr/>
            </a:pPr>
            <a:r>
              <a:rPr lang="en-US" sz="4300" dirty="0">
                <a:solidFill>
                  <a:schemeClr val="tx1"/>
                </a:solidFill>
              </a:rPr>
              <a:t>Census 2020</a:t>
            </a:r>
          </a:p>
          <a:p>
            <a:pPr marL="73152" algn="ctr" eaLnBrk="1" fontAlgn="auto" hangingPunct="1">
              <a:spcAft>
                <a:spcPts val="0"/>
              </a:spcAft>
              <a:buClr>
                <a:schemeClr val="tx1">
                  <a:shade val="95000"/>
                </a:schemeClr>
              </a:buClr>
              <a:defRPr/>
            </a:pPr>
            <a:endParaRPr lang="en-US" b="1" dirty="0"/>
          </a:p>
          <a:p>
            <a:pPr marL="73152" algn="ctr"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25</a:t>
            </a:fld>
            <a:endParaRPr lang="en-US" altLang="en-US" dirty="0"/>
          </a:p>
        </p:txBody>
      </p:sp>
    </p:spTree>
    <p:extLst>
      <p:ext uri="{BB962C8B-B14F-4D97-AF65-F5344CB8AC3E}">
        <p14:creationId xmlns:p14="http://schemas.microsoft.com/office/powerpoint/2010/main" val="2101640139"/>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Municipal budget deadline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90600"/>
            <a:ext cx="8153400" cy="4724400"/>
          </a:xfrm>
        </p:spPr>
        <p:txBody>
          <a:bodyPr>
            <a:normAutofit fontScale="55000" lnSpcReduction="20000"/>
          </a:bodyPr>
          <a:lstStyle/>
          <a:p>
            <a:pPr marL="342900" indent="-342900">
              <a:spcAft>
                <a:spcPts val="600"/>
              </a:spcAft>
              <a:buFont typeface="Wingdings" panose="05000000000000000000" pitchFamily="2" charset="2"/>
              <a:buChar char="Ø"/>
            </a:pPr>
            <a:r>
              <a:rPr lang="en-US" sz="3300" dirty="0">
                <a:solidFill>
                  <a:schemeClr val="tx1"/>
                </a:solidFill>
              </a:rPr>
              <a:t>Calendar Year Budgets</a:t>
            </a:r>
          </a:p>
          <a:p>
            <a:pPr marL="342900" indent="-342900">
              <a:spcAft>
                <a:spcPts val="600"/>
              </a:spcAft>
              <a:buFont typeface="Wingdings" panose="05000000000000000000" pitchFamily="2" charset="2"/>
              <a:buChar char="Ø"/>
            </a:pPr>
            <a:r>
              <a:rPr lang="en-US" sz="3300" dirty="0">
                <a:solidFill>
                  <a:schemeClr val="tx1"/>
                </a:solidFill>
              </a:rPr>
              <a:t>Municipal Budget Deadlines extended </a:t>
            </a:r>
          </a:p>
          <a:p>
            <a:pPr marL="342900" indent="-342900">
              <a:spcAft>
                <a:spcPts val="600"/>
              </a:spcAft>
              <a:buFont typeface="Wingdings" panose="05000000000000000000" pitchFamily="2" charset="2"/>
              <a:buChar char="Ø"/>
            </a:pPr>
            <a:r>
              <a:rPr lang="en-US" sz="3300" dirty="0">
                <a:solidFill>
                  <a:schemeClr val="tx1"/>
                </a:solidFill>
              </a:rPr>
              <a:t>Introduction</a:t>
            </a:r>
          </a:p>
          <a:p>
            <a:pPr marL="1428750" lvl="2" indent="-514350">
              <a:spcAft>
                <a:spcPts val="600"/>
              </a:spcAft>
              <a:buFont typeface="+mj-lt"/>
              <a:buAutoNum type="arabicPeriod"/>
            </a:pPr>
            <a:r>
              <a:rPr lang="en-US" sz="3100" dirty="0">
                <a:solidFill>
                  <a:schemeClr val="tx1"/>
                </a:solidFill>
              </a:rPr>
              <a:t>From March 29, 2020</a:t>
            </a:r>
          </a:p>
          <a:p>
            <a:pPr marL="1428750" lvl="2" indent="-514350">
              <a:spcAft>
                <a:spcPts val="600"/>
              </a:spcAft>
              <a:buFont typeface="+mj-lt"/>
              <a:buAutoNum type="arabicPeriod"/>
            </a:pPr>
            <a:r>
              <a:rPr lang="en-US" sz="3100" dirty="0">
                <a:solidFill>
                  <a:schemeClr val="tx1"/>
                </a:solidFill>
              </a:rPr>
              <a:t>to April 28, 2020</a:t>
            </a:r>
          </a:p>
          <a:p>
            <a:pPr marL="1885950" lvl="3" indent="-514350">
              <a:spcAft>
                <a:spcPts val="600"/>
              </a:spcAft>
              <a:buFont typeface="+mj-lt"/>
              <a:buAutoNum type="alphaLcPeriod"/>
            </a:pPr>
            <a:r>
              <a:rPr lang="en-US" sz="3100" dirty="0">
                <a:solidFill>
                  <a:schemeClr val="tx1"/>
                </a:solidFill>
              </a:rPr>
              <a:t> or the next regularly scheduled meeting after April 28, 2020.</a:t>
            </a:r>
          </a:p>
          <a:p>
            <a:pPr marL="342900" indent="-342900">
              <a:spcAft>
                <a:spcPts val="600"/>
              </a:spcAft>
              <a:buFont typeface="Wingdings" panose="05000000000000000000" pitchFamily="2" charset="2"/>
              <a:buChar char="Ø"/>
            </a:pPr>
            <a:endParaRPr lang="en-US" sz="3300" dirty="0">
              <a:solidFill>
                <a:schemeClr val="tx1"/>
              </a:solidFill>
            </a:endParaRPr>
          </a:p>
          <a:p>
            <a:pPr marL="342900" indent="-342900">
              <a:spcAft>
                <a:spcPts val="600"/>
              </a:spcAft>
              <a:buFont typeface="Wingdings" panose="05000000000000000000" pitchFamily="2" charset="2"/>
              <a:buChar char="Ø"/>
            </a:pPr>
            <a:r>
              <a:rPr lang="en-US" sz="3300" dirty="0">
                <a:solidFill>
                  <a:schemeClr val="tx1"/>
                </a:solidFill>
              </a:rPr>
              <a:t>Adoption</a:t>
            </a:r>
          </a:p>
          <a:p>
            <a:pPr marL="1428750" lvl="2" indent="-514350">
              <a:spcAft>
                <a:spcPts val="600"/>
              </a:spcAft>
              <a:buFont typeface="+mj-lt"/>
              <a:buAutoNum type="arabicPeriod"/>
            </a:pPr>
            <a:r>
              <a:rPr lang="en-US" sz="3100" dirty="0">
                <a:solidFill>
                  <a:schemeClr val="tx1"/>
                </a:solidFill>
              </a:rPr>
              <a:t> From April 30, 2020</a:t>
            </a:r>
          </a:p>
          <a:p>
            <a:pPr marL="1428750" lvl="2" indent="-514350">
              <a:spcAft>
                <a:spcPts val="600"/>
              </a:spcAft>
              <a:buFont typeface="+mj-lt"/>
              <a:buAutoNum type="arabicPeriod"/>
            </a:pPr>
            <a:r>
              <a:rPr lang="en-US" sz="3100" dirty="0">
                <a:solidFill>
                  <a:schemeClr val="tx1"/>
                </a:solidFill>
              </a:rPr>
              <a:t>to May, 30, 2020</a:t>
            </a:r>
          </a:p>
          <a:p>
            <a:pPr marL="1885950" lvl="3" indent="-514350">
              <a:spcAft>
                <a:spcPts val="600"/>
              </a:spcAft>
              <a:buFont typeface="+mj-lt"/>
              <a:buAutoNum type="alphaLcPeriod"/>
            </a:pPr>
            <a:r>
              <a:rPr lang="en-US" sz="3100" dirty="0">
                <a:solidFill>
                  <a:schemeClr val="tx1"/>
                </a:solidFill>
              </a:rPr>
              <a:t>or the next regularly scheduled meeting after May 30, 2020.</a:t>
            </a:r>
          </a:p>
          <a:p>
            <a:pPr marL="1257300" lvl="2" indent="-342900">
              <a:spcAft>
                <a:spcPts val="600"/>
              </a:spcAft>
              <a:buFont typeface="Wingdings" panose="05000000000000000000" pitchFamily="2" charset="2"/>
              <a:buChar char="Ø"/>
            </a:pPr>
            <a:endParaRPr lang="en-US" sz="2600" dirty="0">
              <a:solidFill>
                <a:schemeClr val="tx1"/>
              </a:solidFill>
            </a:endParaRPr>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342900" indent="-342900">
              <a:buFont typeface="Arial" panose="020B0604020202020204" pitchFamily="34" charset="0"/>
              <a:buChar char="•"/>
            </a:pPr>
            <a:r>
              <a:rPr lang="en-US" sz="1200" b="1" dirty="0"/>
              <a:t>Source: </a:t>
            </a:r>
            <a:r>
              <a:rPr lang="en-US" sz="1200" dirty="0">
                <a:solidFill>
                  <a:schemeClr val="tx1"/>
                </a:solidFill>
              </a:rPr>
              <a:t> </a:t>
            </a:r>
            <a:r>
              <a:rPr lang="en-US" sz="1200" b="1" dirty="0">
                <a:hlinkClick r:id="rId2"/>
              </a:rPr>
              <a:t>LFN 2020-07</a:t>
            </a:r>
            <a:endParaRPr lang="en-US" sz="1200"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26</a:t>
            </a:fld>
            <a:endParaRPr lang="en-US" altLang="en-US" dirty="0"/>
          </a:p>
        </p:txBody>
      </p:sp>
    </p:spTree>
    <p:extLst>
      <p:ext uri="{BB962C8B-B14F-4D97-AF65-F5344CB8AC3E}">
        <p14:creationId xmlns:p14="http://schemas.microsoft.com/office/powerpoint/2010/main" val="2919180639"/>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685800" y="228600"/>
            <a:ext cx="8001000" cy="609600"/>
          </a:xfrm>
        </p:spPr>
        <p:txBody>
          <a:bodyPr>
            <a:normAutofit fontScale="90000"/>
          </a:bodyPr>
          <a:lstStyle/>
          <a:p>
            <a:pPr algn="ctr">
              <a:defRPr/>
            </a:pPr>
            <a:r>
              <a:rPr lang="en-US" altLang="en-US" sz="3600" dirty="0"/>
              <a:t>Municipal Budget Public Access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a:bodyPr>
          <a:lstStyle/>
          <a:p>
            <a:pPr marL="342900" indent="-342900">
              <a:buFont typeface="Wingdings" panose="05000000000000000000" pitchFamily="2" charset="2"/>
              <a:buChar char="Ø"/>
            </a:pPr>
            <a:r>
              <a:rPr lang="en-US" dirty="0">
                <a:solidFill>
                  <a:schemeClr val="tx1"/>
                </a:solidFill>
              </a:rPr>
              <a:t>Statutory requirement for public inspections of budgets prior to the public hearing</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Meet Statutory Requirement:</a:t>
            </a:r>
          </a:p>
          <a:p>
            <a:pPr marL="914400" lvl="1" indent="-457200">
              <a:buFont typeface="+mj-lt"/>
              <a:buAutoNum type="arabicPeriod"/>
            </a:pPr>
            <a:r>
              <a:rPr lang="en-US" sz="2000" dirty="0">
                <a:solidFill>
                  <a:schemeClr val="tx1"/>
                </a:solidFill>
              </a:rPr>
              <a:t>post introduced budget on your website </a:t>
            </a:r>
          </a:p>
          <a:p>
            <a:pPr marL="1371600" lvl="2" indent="-457200">
              <a:buFont typeface="+mj-lt"/>
              <a:buAutoNum type="alphaLcPeriod"/>
            </a:pPr>
            <a:r>
              <a:rPr lang="en-US" sz="2000" dirty="0">
                <a:solidFill>
                  <a:schemeClr val="tx1"/>
                </a:solidFill>
              </a:rPr>
              <a:t>no later than the date of the public notice</a:t>
            </a:r>
          </a:p>
          <a:p>
            <a:pPr marL="1371600" lvl="2" indent="-457200">
              <a:buFont typeface="+mj-lt"/>
              <a:buAutoNum type="alphaLcPeriod"/>
            </a:pPr>
            <a:endParaRPr lang="en-US" sz="2000" dirty="0">
              <a:solidFill>
                <a:schemeClr val="tx1"/>
              </a:solidFill>
            </a:endParaRPr>
          </a:p>
          <a:p>
            <a:pPr marL="914400" lvl="1" indent="-457200">
              <a:buFont typeface="+mj-lt"/>
              <a:buAutoNum type="arabicPeriod"/>
            </a:pPr>
            <a:r>
              <a:rPr lang="en-US" sz="2000" dirty="0">
                <a:solidFill>
                  <a:schemeClr val="tx1"/>
                </a:solidFill>
              </a:rPr>
              <a:t>Include web address in budget advertisement</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Municipalities without websites can email their introduced budgets to the Division at </a:t>
            </a:r>
            <a:r>
              <a:rPr lang="en-US" u="sng" dirty="0">
                <a:solidFill>
                  <a:schemeClr val="tx1"/>
                </a:solidFill>
                <a:hlinkClick r:id="rId2"/>
              </a:rPr>
              <a:t>dlgs@dca.nj.gov</a:t>
            </a:r>
            <a:r>
              <a:rPr lang="en-US" dirty="0">
                <a:solidFill>
                  <a:schemeClr val="tx1"/>
                </a:solidFill>
              </a:rPr>
              <a:t> for posting on the Division’s website </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sz="1200" b="1" dirty="0"/>
              <a:t>Source:  </a:t>
            </a:r>
            <a:r>
              <a:rPr lang="en-US" sz="1200" b="1" dirty="0">
                <a:hlinkClick r:id="rId3"/>
              </a:rPr>
              <a:t>LFN 2020-07</a:t>
            </a:r>
            <a:endParaRPr lang="en-US" sz="1200" b="1" dirty="0"/>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p:txBody>
      </p:sp>
      <p:sp>
        <p:nvSpPr>
          <p:cNvPr id="3" name="Footer Placeholder 2"/>
          <p:cNvSpPr>
            <a:spLocks noGrp="1"/>
          </p:cNvSpPr>
          <p:nvPr>
            <p:ph type="ftr" sz="quarter" idx="11"/>
          </p:nvPr>
        </p:nvSpPr>
        <p:spPr>
          <a:xfrm>
            <a:off x="2286000" y="642620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27</a:t>
            </a:fld>
            <a:endParaRPr lang="en-US" altLang="en-US" dirty="0"/>
          </a:p>
        </p:txBody>
      </p:sp>
    </p:spTree>
    <p:extLst>
      <p:ext uri="{BB962C8B-B14F-4D97-AF65-F5344CB8AC3E}">
        <p14:creationId xmlns:p14="http://schemas.microsoft.com/office/powerpoint/2010/main" val="3942812160"/>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381000" y="228600"/>
            <a:ext cx="8229600" cy="609600"/>
          </a:xfrm>
        </p:spPr>
        <p:txBody>
          <a:bodyPr>
            <a:normAutofit fontScale="90000"/>
          </a:bodyPr>
          <a:lstStyle/>
          <a:p>
            <a:pPr algn="ctr">
              <a:defRPr/>
            </a:pPr>
            <a:r>
              <a:rPr lang="en-US" altLang="en-US" sz="3600" dirty="0"/>
              <a:t>Municipal Budget Public Hearing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fontScale="92500" lnSpcReduction="20000"/>
          </a:bodyPr>
          <a:lstStyle/>
          <a:p>
            <a:pPr marL="73152" eaLnBrk="1" fontAlgn="auto" hangingPunct="1">
              <a:spcAft>
                <a:spcPts val="0"/>
              </a:spcAft>
              <a:buClr>
                <a:schemeClr val="tx1">
                  <a:shade val="95000"/>
                </a:schemeClr>
              </a:buClr>
              <a:defRPr/>
            </a:pPr>
            <a:r>
              <a:rPr lang="en-US" b="1" dirty="0"/>
              <a:t>		</a:t>
            </a:r>
          </a:p>
          <a:p>
            <a:pPr marL="342900" indent="-342900">
              <a:buFont typeface="Wingdings" panose="05000000000000000000" pitchFamily="2" charset="2"/>
              <a:buChar char="Ø"/>
            </a:pPr>
            <a:r>
              <a:rPr lang="en-US" sz="2200" dirty="0">
                <a:solidFill>
                  <a:schemeClr val="tx1"/>
                </a:solidFill>
              </a:rPr>
              <a:t>Hearings held by electronic meeting:</a:t>
            </a:r>
          </a:p>
          <a:p>
            <a:pPr marL="1371600" lvl="2" indent="-457200">
              <a:buFont typeface="+mj-lt"/>
              <a:buAutoNum type="arabicPeriod"/>
            </a:pPr>
            <a:r>
              <a:rPr lang="en-US" sz="2000" dirty="0">
                <a:solidFill>
                  <a:schemeClr val="tx1"/>
                </a:solidFill>
              </a:rPr>
              <a:t>must facilitate public comment during the public hearing.</a:t>
            </a:r>
          </a:p>
          <a:p>
            <a:pPr marL="1371600" lvl="2" indent="-457200">
              <a:buFont typeface="+mj-lt"/>
              <a:buAutoNum type="arabicPeriod"/>
            </a:pPr>
            <a:r>
              <a:rPr lang="en-US" sz="2000" dirty="0">
                <a:solidFill>
                  <a:schemeClr val="tx1"/>
                </a:solidFill>
              </a:rPr>
              <a:t>budget advertisement must include:</a:t>
            </a:r>
          </a:p>
          <a:p>
            <a:pPr marL="1828800" lvl="3" indent="-457200">
              <a:buFont typeface="+mj-lt"/>
              <a:buAutoNum type="alphaLcPeriod"/>
            </a:pPr>
            <a:r>
              <a:rPr lang="en-US" sz="2000" dirty="0">
                <a:solidFill>
                  <a:schemeClr val="tx1"/>
                </a:solidFill>
              </a:rPr>
              <a:t>information on how the public can remotely access</a:t>
            </a:r>
          </a:p>
          <a:p>
            <a:pPr marL="1828800" lvl="3" indent="-457200">
              <a:buFont typeface="+mj-lt"/>
              <a:buAutoNum type="alphaLcPeriod"/>
            </a:pPr>
            <a:r>
              <a:rPr lang="en-US" sz="2000" dirty="0">
                <a:solidFill>
                  <a:schemeClr val="tx1"/>
                </a:solidFill>
              </a:rPr>
              <a:t>How to provide comment during the meeting.</a:t>
            </a:r>
          </a:p>
          <a:p>
            <a:pPr marL="342900" indent="-342900">
              <a:buFont typeface="Wingdings" panose="05000000000000000000" pitchFamily="2" charset="2"/>
              <a:buChar char="Ø"/>
            </a:pPr>
            <a:endParaRPr lang="en-US" sz="2200" dirty="0">
              <a:solidFill>
                <a:schemeClr val="tx1"/>
              </a:solidFill>
            </a:endParaRPr>
          </a:p>
          <a:p>
            <a:pPr marL="342900" indent="-342900">
              <a:buFont typeface="Wingdings" panose="05000000000000000000" pitchFamily="2" charset="2"/>
              <a:buChar char="Ø"/>
            </a:pPr>
            <a:r>
              <a:rPr lang="en-US" sz="2200" dirty="0">
                <a:solidFill>
                  <a:schemeClr val="tx1"/>
                </a:solidFill>
              </a:rPr>
              <a:t>Division is strongly recommending:</a:t>
            </a:r>
          </a:p>
          <a:p>
            <a:pPr marL="1371600" lvl="2" indent="-457200">
              <a:buFont typeface="+mj-lt"/>
              <a:buAutoNum type="arabicPeriod"/>
            </a:pPr>
            <a:r>
              <a:rPr lang="en-US" sz="2000" dirty="0">
                <a:solidFill>
                  <a:schemeClr val="tx1"/>
                </a:solidFill>
              </a:rPr>
              <a:t>Budget advertisement posted on website </a:t>
            </a:r>
          </a:p>
          <a:p>
            <a:pPr marL="1371600" lvl="2" indent="-457200">
              <a:buFont typeface="+mj-lt"/>
              <a:buAutoNum type="arabicPeriod"/>
            </a:pPr>
            <a:r>
              <a:rPr lang="en-US" sz="2000" dirty="0">
                <a:solidFill>
                  <a:schemeClr val="tx1"/>
                </a:solidFill>
              </a:rPr>
              <a:t>Notify residents of the public hearing through other electronic means</a:t>
            </a:r>
          </a:p>
          <a:p>
            <a:pPr marL="1828800" lvl="3" indent="-457200">
              <a:buFont typeface="+mj-lt"/>
              <a:buAutoNum type="alphaLcPeriod"/>
            </a:pPr>
            <a:r>
              <a:rPr lang="en-US" sz="2000" dirty="0">
                <a:solidFill>
                  <a:schemeClr val="tx1"/>
                </a:solidFill>
              </a:rPr>
              <a:t>i.e. email distribution list or automated phone or text message.  </a:t>
            </a:r>
          </a:p>
          <a:p>
            <a:pPr marL="1371600" lvl="2" indent="-457200">
              <a:buFont typeface="+mj-lt"/>
              <a:buAutoNum type="arabicPeriod"/>
            </a:pPr>
            <a:r>
              <a:rPr lang="en-US" sz="2000" dirty="0">
                <a:solidFill>
                  <a:schemeClr val="tx1"/>
                </a:solidFill>
              </a:rPr>
              <a:t>Read budget in full, rather than by title, at the hearing if public restrictions have made physical inspection and mailing of the budget impracticable</a:t>
            </a:r>
          </a:p>
          <a:p>
            <a:pPr lvl="1"/>
            <a:endParaRPr lang="en-US" dirty="0"/>
          </a:p>
          <a:p>
            <a:r>
              <a:rPr lang="en-US" sz="1300" b="1" dirty="0"/>
              <a:t>Source</a:t>
            </a:r>
            <a:r>
              <a:rPr lang="en-US" sz="1300" b="1" dirty="0">
                <a:hlinkClick r:id="rId2"/>
              </a:rPr>
              <a:t>:  LFN 2020-07</a:t>
            </a:r>
            <a:endParaRPr lang="en-US" sz="1300" b="1" dirty="0"/>
          </a:p>
          <a:p>
            <a:endParaRPr lang="en-US"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28</a:t>
            </a:fld>
            <a:endParaRPr lang="en-US" altLang="en-US" dirty="0"/>
          </a:p>
        </p:txBody>
      </p:sp>
    </p:spTree>
    <p:extLst>
      <p:ext uri="{BB962C8B-B14F-4D97-AF65-F5344CB8AC3E}">
        <p14:creationId xmlns:p14="http://schemas.microsoft.com/office/powerpoint/2010/main" val="2460362976"/>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Municipal Budget Caps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066800"/>
            <a:ext cx="8153400" cy="5181600"/>
          </a:xfrm>
        </p:spPr>
        <p:txBody>
          <a:bodyPr anchor="t">
            <a:normAutofit fontScale="92500" lnSpcReduction="10000"/>
          </a:bodyPr>
          <a:lstStyle/>
          <a:p>
            <a:pPr marL="342900" indent="-342900">
              <a:buFont typeface="Wingdings" panose="05000000000000000000" pitchFamily="2" charset="2"/>
              <a:buChar char="Ø"/>
            </a:pPr>
            <a:r>
              <a:rPr lang="en-US" sz="2200" dirty="0">
                <a:solidFill>
                  <a:schemeClr val="tx1"/>
                </a:solidFill>
              </a:rPr>
              <a:t>State of emergency are treated as exception to</a:t>
            </a:r>
          </a:p>
          <a:p>
            <a:pPr marL="1371600" lvl="2" indent="-457200">
              <a:buFont typeface="+mj-lt"/>
              <a:buAutoNum type="arabicPeriod"/>
            </a:pPr>
            <a:r>
              <a:rPr lang="en-US" sz="2000" dirty="0">
                <a:solidFill>
                  <a:schemeClr val="tx1"/>
                </a:solidFill>
              </a:rPr>
              <a:t>Appropriations cap,</a:t>
            </a:r>
          </a:p>
          <a:p>
            <a:pPr marL="1371600" lvl="2" indent="-457200">
              <a:buFont typeface="+mj-lt"/>
              <a:buAutoNum type="arabicPeriod"/>
            </a:pPr>
            <a:r>
              <a:rPr lang="en-US" sz="2000" dirty="0">
                <a:solidFill>
                  <a:schemeClr val="tx1"/>
                </a:solidFill>
              </a:rPr>
              <a:t>1977 county levy cap, and </a:t>
            </a:r>
          </a:p>
          <a:p>
            <a:pPr marL="1371600" lvl="2" indent="-457200">
              <a:buFont typeface="+mj-lt"/>
              <a:buAutoNum type="arabicPeriod"/>
            </a:pPr>
            <a:r>
              <a:rPr lang="en-US" sz="2000" dirty="0">
                <a:solidFill>
                  <a:schemeClr val="tx1"/>
                </a:solidFill>
              </a:rPr>
              <a:t>2010 levy cap (2% cap) law</a:t>
            </a:r>
          </a:p>
          <a:p>
            <a:pPr marL="800100" lvl="1" indent="-342900">
              <a:buFont typeface="Wingdings" panose="05000000000000000000" pitchFamily="2" charset="2"/>
              <a:buChar char="Ø"/>
            </a:pPr>
            <a:endParaRPr lang="en-US" sz="2200" dirty="0">
              <a:solidFill>
                <a:schemeClr val="tx1"/>
              </a:solidFill>
            </a:endParaRPr>
          </a:p>
          <a:p>
            <a:pPr marL="342900" indent="-342900">
              <a:buFont typeface="Wingdings" panose="05000000000000000000" pitchFamily="2" charset="2"/>
              <a:buChar char="Ø"/>
            </a:pPr>
            <a:r>
              <a:rPr lang="en-US" sz="2200" dirty="0">
                <a:solidFill>
                  <a:schemeClr val="tx1"/>
                </a:solidFill>
              </a:rPr>
              <a:t>2% Levy Cap “extraordinary cost” </a:t>
            </a:r>
          </a:p>
          <a:p>
            <a:pPr marL="1371600" lvl="2" indent="-457200">
              <a:buFont typeface="+mj-lt"/>
              <a:buAutoNum type="arabicPeriod"/>
            </a:pPr>
            <a:r>
              <a:rPr lang="en-US" sz="2000" dirty="0">
                <a:solidFill>
                  <a:schemeClr val="tx1"/>
                </a:solidFill>
              </a:rPr>
              <a:t>By regulation</a:t>
            </a:r>
          </a:p>
          <a:p>
            <a:pPr marL="1371600" lvl="2" indent="-457200">
              <a:buFont typeface="+mj-lt"/>
              <a:buAutoNum type="arabicPeriod"/>
            </a:pPr>
            <a:r>
              <a:rPr lang="en-US" sz="2000" dirty="0">
                <a:solidFill>
                  <a:schemeClr val="tx1"/>
                </a:solidFill>
              </a:rPr>
              <a:t>“Extraordinary cost” is cost incurred for </a:t>
            </a:r>
          </a:p>
          <a:p>
            <a:pPr marL="1828800" lvl="3" indent="-457200">
              <a:buFont typeface="+mj-lt"/>
              <a:buAutoNum type="alphaLcPeriod"/>
            </a:pPr>
            <a:r>
              <a:rPr lang="en-US" sz="2000" dirty="0">
                <a:solidFill>
                  <a:schemeClr val="tx1"/>
                </a:solidFill>
              </a:rPr>
              <a:t>the immediate preparation</a:t>
            </a:r>
          </a:p>
          <a:p>
            <a:pPr marL="1828800" lvl="3" indent="-457200">
              <a:buFont typeface="+mj-lt"/>
              <a:buAutoNum type="alphaLcPeriod"/>
            </a:pPr>
            <a:r>
              <a:rPr lang="en-US" sz="2000" dirty="0">
                <a:solidFill>
                  <a:schemeClr val="tx1"/>
                </a:solidFill>
              </a:rPr>
              <a:t>response</a:t>
            </a:r>
          </a:p>
          <a:p>
            <a:pPr marL="1828800" lvl="3" indent="-457200">
              <a:buFont typeface="+mj-lt"/>
              <a:buAutoNum type="alphaLcPeriod"/>
            </a:pPr>
            <a:r>
              <a:rPr lang="en-US" sz="2000" dirty="0">
                <a:solidFill>
                  <a:schemeClr val="tx1"/>
                </a:solidFill>
              </a:rPr>
              <a:t>recovery </a:t>
            </a:r>
          </a:p>
          <a:p>
            <a:pPr marL="1828800" lvl="3" indent="-457200">
              <a:buFont typeface="+mj-lt"/>
              <a:buAutoNum type="alphaLcPeriod"/>
            </a:pPr>
            <a:r>
              <a:rPr lang="en-US" sz="2000" dirty="0">
                <a:solidFill>
                  <a:schemeClr val="tx1"/>
                </a:solidFill>
              </a:rPr>
              <a:t>restoration of public service. </a:t>
            </a:r>
          </a:p>
          <a:p>
            <a:pPr marL="1371600" lvl="2" indent="-457200">
              <a:buFont typeface="+mj-lt"/>
              <a:buAutoNum type="arabicPeriod"/>
            </a:pPr>
            <a:r>
              <a:rPr lang="en-US" sz="2000" dirty="0">
                <a:solidFill>
                  <a:schemeClr val="tx1"/>
                </a:solidFill>
              </a:rPr>
              <a:t>only the portion of costs exceeding the cost of providing services under non-emergency conditions </a:t>
            </a:r>
          </a:p>
          <a:p>
            <a:pPr lvl="1"/>
            <a:endParaRPr lang="en-US" sz="900" b="1" dirty="0">
              <a:solidFill>
                <a:schemeClr val="tx1"/>
              </a:solidFill>
            </a:endParaRPr>
          </a:p>
          <a:p>
            <a:pPr lvl="1"/>
            <a:endParaRPr lang="en-US" sz="900" b="1" dirty="0">
              <a:solidFill>
                <a:schemeClr val="tx1"/>
              </a:solidFill>
            </a:endParaRPr>
          </a:p>
          <a:p>
            <a:pPr lvl="1"/>
            <a:r>
              <a:rPr lang="en-US" sz="1300" b="1" dirty="0"/>
              <a:t>Source:  </a:t>
            </a:r>
            <a:r>
              <a:rPr lang="en-US" sz="1300" b="1" dirty="0">
                <a:hlinkClick r:id="rId2"/>
              </a:rPr>
              <a:t>LFN 2020-07</a:t>
            </a:r>
            <a:endParaRPr lang="en-US" sz="1300" b="1" dirty="0"/>
          </a:p>
          <a:p>
            <a:endParaRPr lang="en-US"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29</a:t>
            </a:fld>
            <a:endParaRPr lang="en-US" altLang="en-US" dirty="0"/>
          </a:p>
        </p:txBody>
      </p:sp>
    </p:spTree>
    <p:extLst>
      <p:ext uri="{BB962C8B-B14F-4D97-AF65-F5344CB8AC3E}">
        <p14:creationId xmlns:p14="http://schemas.microsoft.com/office/powerpoint/2010/main" val="260043276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Current status</a:t>
            </a: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838200"/>
            <a:ext cx="8153400" cy="5410200"/>
          </a:xfrm>
        </p:spPr>
        <p:txBody>
          <a:bodyPr anchor="t">
            <a:normAutofit/>
          </a:bodyPr>
          <a:lstStyle/>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r>
              <a:rPr lang="en-US" dirty="0">
                <a:solidFill>
                  <a:schemeClr val="tx1"/>
                </a:solidFill>
              </a:rPr>
              <a:t>As of March 25, 2020:</a:t>
            </a:r>
          </a:p>
          <a:p>
            <a:pPr marL="873252" lvl="1" indent="-342900">
              <a:buClr>
                <a:schemeClr val="tx1">
                  <a:shade val="95000"/>
                </a:schemeClr>
              </a:buClr>
              <a:buFont typeface="Wingdings" panose="05000000000000000000" pitchFamily="2" charset="2"/>
              <a:buChar char="Ø"/>
              <a:defRPr/>
            </a:pPr>
            <a:r>
              <a:rPr lang="en-US" dirty="0">
                <a:solidFill>
                  <a:schemeClr val="tx1"/>
                </a:solidFill>
              </a:rPr>
              <a:t>6,876 positive test results statewide.    </a:t>
            </a:r>
          </a:p>
          <a:p>
            <a:pPr marL="1330452" lvl="2" indent="-342900">
              <a:buClr>
                <a:schemeClr val="tx1">
                  <a:shade val="95000"/>
                </a:schemeClr>
              </a:buClr>
              <a:buFont typeface="Wingdings" panose="05000000000000000000" pitchFamily="2" charset="2"/>
              <a:buChar char="Ø"/>
              <a:defRPr/>
            </a:pPr>
            <a:r>
              <a:rPr lang="en-US" dirty="0">
                <a:solidFill>
                  <a:schemeClr val="tx1"/>
                </a:solidFill>
              </a:rPr>
              <a:t>Anticipate number to increase significantly in upcoming days and weeks as more people are tested.   </a:t>
            </a:r>
          </a:p>
          <a:p>
            <a:pPr marL="873252" lvl="1" indent="-342900">
              <a:buClr>
                <a:schemeClr val="tx1">
                  <a:shade val="95000"/>
                </a:schemeClr>
              </a:buClr>
              <a:buFont typeface="Wingdings" panose="05000000000000000000" pitchFamily="2" charset="2"/>
              <a:buChar char="Ø"/>
              <a:defRPr/>
            </a:pPr>
            <a:r>
              <a:rPr lang="en-US" dirty="0">
                <a:solidFill>
                  <a:schemeClr val="tx1"/>
                </a:solidFill>
              </a:rPr>
              <a:t>81 reported deaths associated with COVID-19.   </a:t>
            </a:r>
          </a:p>
          <a:p>
            <a:pPr marL="1330452" lvl="2" indent="-342900">
              <a:buClr>
                <a:schemeClr val="tx1">
                  <a:shade val="95000"/>
                </a:schemeClr>
              </a:buClr>
              <a:buFont typeface="Wingdings" panose="05000000000000000000" pitchFamily="2" charset="2"/>
              <a:buChar char="Ø"/>
              <a:defRPr/>
            </a:pPr>
            <a:r>
              <a:rPr lang="en-US" dirty="0">
                <a:solidFill>
                  <a:schemeClr val="tx1"/>
                </a:solidFill>
              </a:rPr>
              <a:t>Almost all cases involve an underlying medical complications.  </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News reports today indicated 155,815 new Unemployment Insurance claims NJ . Nationwide 3.3 million.</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Governor announced earliest schools will open is April 17.</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EDA approved new programs to support businesses and workers.</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NJ received approval of FEMA Declaration .</a:t>
            </a:r>
          </a:p>
          <a:p>
            <a:pPr marL="530352" lvl="1">
              <a:buClr>
                <a:schemeClr val="tx1">
                  <a:shade val="95000"/>
                </a:schemeClr>
              </a:buClr>
              <a:defRPr/>
            </a:pPr>
            <a:endParaRPr lang="en-US" dirty="0">
              <a:solidFill>
                <a:schemeClr val="tx1"/>
              </a:solidFill>
            </a:endParaRPr>
          </a:p>
          <a:p>
            <a:pPr marL="416052" indent="-342900">
              <a:buClr>
                <a:schemeClr val="tx1">
                  <a:shade val="95000"/>
                </a:schemeClr>
              </a:buClr>
              <a:buFont typeface="Wingdings" panose="05000000000000000000" pitchFamily="2" charset="2"/>
              <a:buChar char="Ø"/>
              <a:defRPr/>
            </a:pPr>
            <a:endParaRPr lang="en-US" dirty="0">
              <a:solidFill>
                <a:schemeClr val="tx1"/>
              </a:solidFill>
            </a:endParaRPr>
          </a:p>
          <a:p>
            <a:pPr marL="73152" eaLnBrk="1" fontAlgn="auto" hangingPunct="1">
              <a:spcAft>
                <a:spcPts val="0"/>
              </a:spcAft>
              <a:buClr>
                <a:schemeClr val="tx1">
                  <a:shade val="95000"/>
                </a:schemeClr>
              </a:buClr>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a:t>
            </a:fld>
            <a:endParaRPr lang="en-US" altLang="en-US" dirty="0"/>
          </a:p>
        </p:txBody>
      </p:sp>
    </p:spTree>
    <p:extLst>
      <p:ext uri="{BB962C8B-B14F-4D97-AF65-F5344CB8AC3E}">
        <p14:creationId xmlns:p14="http://schemas.microsoft.com/office/powerpoint/2010/main" val="2515309524"/>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Estimated Tax Bills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fontScale="92500" lnSpcReduction="10000"/>
          </a:bodyPr>
          <a:lstStyle/>
          <a:p>
            <a:endParaRPr lang="en-US" b="1" dirty="0"/>
          </a:p>
          <a:p>
            <a:endParaRPr lang="en-US" b="1" dirty="0"/>
          </a:p>
          <a:p>
            <a:pPr marL="342900" indent="-342900">
              <a:buFont typeface="Wingdings" panose="05000000000000000000" pitchFamily="2" charset="2"/>
              <a:buChar char="Ø"/>
            </a:pPr>
            <a:r>
              <a:rPr lang="en-US" dirty="0">
                <a:solidFill>
                  <a:schemeClr val="tx1"/>
                </a:solidFill>
              </a:rPr>
              <a:t>DLGS strongly recommending estimated tax bills for 2020.</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Due to the disruption caused by COVID-19.</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Estimated tax bills must be mailed no later than June 30.</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Governing body must adopt resolution authorizing.</a:t>
            </a:r>
          </a:p>
          <a:p>
            <a:pPr marL="342900" indent="-342900">
              <a:buFont typeface="Arial" panose="020B0604020202020204" pitchFamily="34" charset="0"/>
              <a:buChar char="•"/>
            </a:pPr>
            <a:endParaRPr lang="en-US" dirty="0">
              <a:solidFill>
                <a:schemeClr val="tx1"/>
              </a:solidFill>
            </a:endParaRPr>
          </a:p>
          <a:p>
            <a:endParaRPr lang="en-US" dirty="0"/>
          </a:p>
          <a:p>
            <a:endParaRPr lang="en-US" dirty="0"/>
          </a:p>
          <a:p>
            <a:endParaRPr lang="en-US" dirty="0"/>
          </a:p>
          <a:p>
            <a:pPr marL="0" lvl="1"/>
            <a:r>
              <a:rPr lang="en-US" sz="1300" b="1" dirty="0"/>
              <a:t>Source:  </a:t>
            </a:r>
            <a:r>
              <a:rPr lang="en-US" sz="1300" b="1" dirty="0">
                <a:hlinkClick r:id="rId2"/>
              </a:rPr>
              <a:t>LFN 2020-07</a:t>
            </a:r>
            <a:endParaRPr lang="en-US" sz="1300" b="1" dirty="0"/>
          </a:p>
          <a:p>
            <a:endParaRPr lang="en-US" dirty="0"/>
          </a:p>
          <a:p>
            <a:r>
              <a:rPr lang="en-US" dirty="0"/>
              <a:t> </a:t>
            </a:r>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30</a:t>
            </a:fld>
            <a:endParaRPr lang="en-US" altLang="en-US" dirty="0"/>
          </a:p>
        </p:txBody>
      </p:sp>
    </p:spTree>
    <p:extLst>
      <p:ext uri="{BB962C8B-B14F-4D97-AF65-F5344CB8AC3E}">
        <p14:creationId xmlns:p14="http://schemas.microsoft.com/office/powerpoint/2010/main" val="2368178150"/>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Debt Service Payments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a:bodyPr>
          <a:lstStyle/>
          <a:p>
            <a:pPr marL="73152" eaLnBrk="1" fontAlgn="auto" hangingPunct="1">
              <a:spcAft>
                <a:spcPts val="0"/>
              </a:spcAft>
              <a:buClr>
                <a:schemeClr val="tx1">
                  <a:shade val="95000"/>
                </a:schemeClr>
              </a:buClr>
              <a:defRPr/>
            </a:pPr>
            <a:r>
              <a:rPr lang="en-US" b="1" dirty="0"/>
              <a:t>		</a:t>
            </a:r>
          </a:p>
          <a:p>
            <a:pPr marL="342900" indent="-342900">
              <a:buFont typeface="Wingdings" panose="05000000000000000000" pitchFamily="2" charset="2"/>
              <a:buChar char="Ø"/>
            </a:pPr>
            <a:r>
              <a:rPr lang="en-US" dirty="0">
                <a:solidFill>
                  <a:schemeClr val="tx1"/>
                </a:solidFill>
              </a:rPr>
              <a:t>DLGS Sent reminder to Chief Financial Officer of advance scheduling of debt service payments. </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 Schedule debt service payments in advance.</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Properly authorized and certified payment may be scheduled to take place electronically on a future date.</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May contract a bank to act as a paying agent for debt service obligations to assure payment is made. </a:t>
            </a:r>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lvl="1">
              <a:buClr>
                <a:schemeClr val="tx1">
                  <a:shade val="95000"/>
                </a:schemeClr>
              </a:buClr>
              <a:defRPr/>
            </a:pPr>
            <a:r>
              <a:rPr lang="en-US" sz="1100" b="1" dirty="0"/>
              <a:t>Source:  3/9/20 EGG Notice to CFO</a:t>
            </a:r>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31</a:t>
            </a:fld>
            <a:endParaRPr lang="en-US" altLang="en-US" dirty="0"/>
          </a:p>
        </p:txBody>
      </p:sp>
    </p:spTree>
    <p:extLst>
      <p:ext uri="{BB962C8B-B14F-4D97-AF65-F5344CB8AC3E}">
        <p14:creationId xmlns:p14="http://schemas.microsoft.com/office/powerpoint/2010/main" val="1875501250"/>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r>
              <a:rPr lang="en-US" altLang="en-US" sz="3600" dirty="0"/>
              <a:t>Emergency Procurement</a:t>
            </a:r>
            <a:br>
              <a:rPr lang="en-US" altLang="en-US" sz="3600" dirty="0"/>
            </a:br>
            <a:br>
              <a:rPr lang="en-US" altLang="en-US" sz="1300" b="0" dirty="0"/>
            </a:br>
            <a:br>
              <a:rPr lang="en-US" sz="1300" b="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066800"/>
            <a:ext cx="8153400" cy="5181600"/>
          </a:xfrm>
        </p:spPr>
        <p:txBody>
          <a:bodyPr anchor="t">
            <a:normAutofit fontScale="25000" lnSpcReduction="20000"/>
          </a:bodyPr>
          <a:lstStyle/>
          <a:p>
            <a:pPr marL="73152" eaLnBrk="1" fontAlgn="auto" hangingPunct="1">
              <a:spcAft>
                <a:spcPts val="0"/>
              </a:spcAft>
              <a:buClr>
                <a:schemeClr val="tx1">
                  <a:shade val="95000"/>
                </a:schemeClr>
              </a:buClr>
              <a:defRPr/>
            </a:pPr>
            <a:r>
              <a:rPr lang="en-US" b="1" dirty="0"/>
              <a:t>		</a:t>
            </a:r>
          </a:p>
          <a:p>
            <a:pPr marL="73152" eaLnBrk="1" fontAlgn="auto" hangingPunct="1">
              <a:spcAft>
                <a:spcPts val="0"/>
              </a:spcAft>
              <a:buClr>
                <a:schemeClr val="tx1">
                  <a:shade val="95000"/>
                </a:schemeClr>
              </a:buClr>
              <a:defRPr/>
            </a:pPr>
            <a:endParaRPr lang="en-US" b="1" dirty="0"/>
          </a:p>
          <a:p>
            <a:pPr marL="342900" indent="-342900" fontAlgn="auto">
              <a:spcAft>
                <a:spcPts val="0"/>
              </a:spcAft>
              <a:buClr>
                <a:schemeClr val="tx1">
                  <a:shade val="95000"/>
                </a:schemeClr>
              </a:buClr>
              <a:buFont typeface="Wingdings" panose="05000000000000000000" pitchFamily="2" charset="2"/>
              <a:buChar char="Ø"/>
              <a:defRPr/>
            </a:pPr>
            <a:r>
              <a:rPr lang="en-US" sz="8000" dirty="0">
                <a:solidFill>
                  <a:schemeClr val="tx1"/>
                </a:solidFill>
              </a:rPr>
              <a:t>Emergency affecting public health, safety or welfare requiring the immediate delivery of goods or the performance of services.</a:t>
            </a:r>
          </a:p>
          <a:p>
            <a:pPr marL="1216152" indent="-1143000" eaLnBrk="1" fontAlgn="auto" hangingPunct="1">
              <a:spcAft>
                <a:spcPts val="0"/>
              </a:spcAft>
              <a:buClr>
                <a:schemeClr val="tx1">
                  <a:shade val="95000"/>
                </a:schemeClr>
              </a:buClr>
              <a:buFont typeface="Wingdings" panose="05000000000000000000" pitchFamily="2" charset="2"/>
              <a:buChar char="Ø"/>
              <a:defRPr/>
            </a:pPr>
            <a:endParaRPr lang="en-US" sz="8000" dirty="0">
              <a:solidFill>
                <a:schemeClr val="tx1"/>
              </a:solidFill>
            </a:endParaRPr>
          </a:p>
          <a:p>
            <a:pPr marL="1371600" lvl="2" indent="-457200">
              <a:lnSpc>
                <a:spcPct val="110000"/>
              </a:lnSpc>
              <a:buClr>
                <a:schemeClr val="tx1">
                  <a:shade val="95000"/>
                </a:schemeClr>
              </a:buClr>
              <a:buFont typeface="+mj-lt"/>
              <a:buAutoNum type="arabicPeriod"/>
              <a:defRPr/>
            </a:pPr>
            <a:r>
              <a:rPr lang="en-US" sz="7600" dirty="0">
                <a:solidFill>
                  <a:schemeClr val="tx1"/>
                </a:solidFill>
              </a:rPr>
              <a:t>Contract awarded  without public bidding, regardless of threshold</a:t>
            </a:r>
          </a:p>
          <a:p>
            <a:pPr marL="1371600" lvl="2" indent="-457200">
              <a:lnSpc>
                <a:spcPct val="110000"/>
              </a:lnSpc>
              <a:buClr>
                <a:schemeClr val="tx1">
                  <a:shade val="95000"/>
                </a:schemeClr>
              </a:buClr>
              <a:buFont typeface="+mj-lt"/>
              <a:buAutoNum type="arabicPeriod"/>
              <a:defRPr/>
            </a:pPr>
            <a:r>
              <a:rPr lang="en-US" sz="7600" dirty="0">
                <a:solidFill>
                  <a:schemeClr val="tx1"/>
                </a:solidFill>
              </a:rPr>
              <a:t>Exempted from Pay-to-Play</a:t>
            </a:r>
          </a:p>
          <a:p>
            <a:pPr marL="1216152" indent="-1143000" eaLnBrk="1" fontAlgn="auto" hangingPunct="1">
              <a:spcAft>
                <a:spcPts val="0"/>
              </a:spcAft>
              <a:buClr>
                <a:schemeClr val="tx1">
                  <a:shade val="95000"/>
                </a:schemeClr>
              </a:buClr>
              <a:buFont typeface="Wingdings" panose="05000000000000000000" pitchFamily="2" charset="2"/>
              <a:buChar char="Ø"/>
              <a:defRPr/>
            </a:pPr>
            <a:endParaRPr lang="en-US" sz="8000" dirty="0">
              <a:solidFill>
                <a:schemeClr val="tx1"/>
              </a:solidFill>
            </a:endParaRPr>
          </a:p>
          <a:p>
            <a:pPr marL="342900" indent="-342900">
              <a:buClr>
                <a:schemeClr val="tx1">
                  <a:shade val="95000"/>
                </a:schemeClr>
              </a:buClr>
              <a:buFont typeface="Wingdings" panose="05000000000000000000" pitchFamily="2" charset="2"/>
              <a:buChar char="Ø"/>
              <a:defRPr/>
            </a:pPr>
            <a:r>
              <a:rPr lang="en-US" sz="8000" dirty="0">
                <a:solidFill>
                  <a:schemeClr val="tx1"/>
                </a:solidFill>
              </a:rPr>
              <a:t>Enter into contract without obtaining Business Registration Certificate but payment cannot be made until provided.</a:t>
            </a:r>
          </a:p>
          <a:p>
            <a:pPr marL="1216152" indent="-1143000" eaLnBrk="1" fontAlgn="auto" hangingPunct="1">
              <a:spcAft>
                <a:spcPts val="0"/>
              </a:spcAft>
              <a:buClr>
                <a:schemeClr val="tx1">
                  <a:shade val="95000"/>
                </a:schemeClr>
              </a:buClr>
              <a:buFont typeface="Wingdings" panose="05000000000000000000" pitchFamily="2" charset="2"/>
              <a:buChar char="Ø"/>
              <a:defRPr/>
            </a:pPr>
            <a:endParaRPr lang="en-US" sz="8000" dirty="0">
              <a:solidFill>
                <a:schemeClr val="tx1"/>
              </a:solidFill>
            </a:endParaRPr>
          </a:p>
          <a:p>
            <a:pPr marL="342900" indent="-342900" fontAlgn="auto">
              <a:spcAft>
                <a:spcPts val="0"/>
              </a:spcAft>
              <a:buClr>
                <a:schemeClr val="tx1">
                  <a:shade val="95000"/>
                </a:schemeClr>
              </a:buClr>
              <a:buFont typeface="Wingdings" panose="05000000000000000000" pitchFamily="2" charset="2"/>
              <a:buChar char="Ø"/>
              <a:defRPr/>
            </a:pPr>
            <a:r>
              <a:rPr lang="en-US" sz="8000" dirty="0">
                <a:solidFill>
                  <a:schemeClr val="tx1"/>
                </a:solidFill>
              </a:rPr>
              <a:t>Public Works Contract</a:t>
            </a:r>
          </a:p>
          <a:p>
            <a:pPr marL="1216152" lvl="1">
              <a:lnSpc>
                <a:spcPct val="110000"/>
              </a:lnSpc>
              <a:buClr>
                <a:schemeClr val="tx1">
                  <a:shade val="95000"/>
                </a:schemeClr>
              </a:buClr>
              <a:defRPr/>
            </a:pPr>
            <a:r>
              <a:rPr lang="en-US" sz="7600" dirty="0">
                <a:solidFill>
                  <a:schemeClr val="tx1"/>
                </a:solidFill>
              </a:rPr>
              <a:t>1. 	Must notify contractor, at time of award, of</a:t>
            </a:r>
          </a:p>
          <a:p>
            <a:pPr marL="2130552" lvl="3">
              <a:lnSpc>
                <a:spcPct val="110000"/>
              </a:lnSpc>
              <a:buClr>
                <a:schemeClr val="tx1">
                  <a:shade val="95000"/>
                </a:schemeClr>
              </a:buClr>
              <a:defRPr/>
            </a:pPr>
            <a:r>
              <a:rPr lang="en-US" sz="7400" dirty="0">
                <a:solidFill>
                  <a:schemeClr val="tx1"/>
                </a:solidFill>
              </a:rPr>
              <a:t>a.   Public Works Contractor Registration</a:t>
            </a:r>
          </a:p>
          <a:p>
            <a:pPr marL="2130552" lvl="3">
              <a:lnSpc>
                <a:spcPct val="110000"/>
              </a:lnSpc>
              <a:buClr>
                <a:schemeClr val="tx1">
                  <a:shade val="95000"/>
                </a:schemeClr>
              </a:buClr>
              <a:defRPr/>
            </a:pPr>
            <a:r>
              <a:rPr lang="en-US" sz="7400" dirty="0">
                <a:solidFill>
                  <a:schemeClr val="tx1"/>
                </a:solidFill>
              </a:rPr>
              <a:t>b.   Prevailing Wage</a:t>
            </a:r>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sz="3600" b="1" dirty="0"/>
          </a:p>
          <a:p>
            <a:pPr marL="73152" lvl="1">
              <a:buClr>
                <a:schemeClr val="tx1">
                  <a:shade val="95000"/>
                </a:schemeClr>
              </a:buClr>
              <a:defRPr/>
            </a:pPr>
            <a:r>
              <a:rPr lang="en-US" sz="5600" b="1" dirty="0"/>
              <a:t>Source:  </a:t>
            </a:r>
            <a:r>
              <a:rPr lang="en-US" sz="5600" b="1" dirty="0">
                <a:hlinkClick r:id="rId2"/>
              </a:rPr>
              <a:t>LFN 2020-06</a:t>
            </a:r>
            <a:endParaRPr lang="en-US" sz="5600" b="1" dirty="0"/>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32</a:t>
            </a:fld>
            <a:endParaRPr lang="en-US" altLang="en-US" dirty="0"/>
          </a:p>
        </p:txBody>
      </p:sp>
    </p:spTree>
    <p:extLst>
      <p:ext uri="{BB962C8B-B14F-4D97-AF65-F5344CB8AC3E}">
        <p14:creationId xmlns:p14="http://schemas.microsoft.com/office/powerpoint/2010/main" val="1472259597"/>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r>
              <a:rPr lang="en-US" altLang="en-US" sz="3600" dirty="0"/>
              <a:t>Bid Openings</a:t>
            </a:r>
            <a:br>
              <a:rPr lang="en-US" altLang="en-US" sz="3600" dirty="0"/>
            </a:br>
            <a:br>
              <a:rPr lang="en-US" altLang="en-US" sz="1300" b="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066800"/>
            <a:ext cx="8153400" cy="5257800"/>
          </a:xfrm>
        </p:spPr>
        <p:txBody>
          <a:bodyPr anchor="t">
            <a:normAutofit/>
          </a:bodyPr>
          <a:lstStyle/>
          <a:p>
            <a:pPr marL="73152" eaLnBrk="1" fontAlgn="auto" hangingPunct="1">
              <a:spcAft>
                <a:spcPts val="0"/>
              </a:spcAft>
              <a:buClr>
                <a:schemeClr val="tx1">
                  <a:shade val="95000"/>
                </a:schemeClr>
              </a:buClr>
              <a:defRPr/>
            </a:pPr>
            <a:r>
              <a:rPr lang="en-US" b="1" dirty="0"/>
              <a:t>		</a:t>
            </a: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DLGS strongly recommend cancelling bid openings for non-essential goods and services</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Process it outlined in N.J.A.C. 5:34-9.3</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For essential time sensitive projects establish protocols for hand delivery that limits exposure to pathogens</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Must communicate protocol to prospective bidders</a:t>
            </a:r>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73152" lvl="1">
              <a:buClr>
                <a:schemeClr val="tx1">
                  <a:shade val="95000"/>
                </a:schemeClr>
              </a:buClr>
              <a:defRPr/>
            </a:pPr>
            <a:endParaRPr lang="en-US" sz="900" b="1" dirty="0"/>
          </a:p>
          <a:p>
            <a:pPr marL="73152" lvl="1">
              <a:buClr>
                <a:schemeClr val="tx1">
                  <a:shade val="95000"/>
                </a:schemeClr>
              </a:buClr>
              <a:defRPr/>
            </a:pPr>
            <a:endParaRPr lang="en-US" sz="900" b="1" dirty="0"/>
          </a:p>
          <a:p>
            <a:pPr marL="73152" lvl="1">
              <a:buClr>
                <a:schemeClr val="tx1">
                  <a:shade val="95000"/>
                </a:schemeClr>
              </a:buClr>
              <a:defRPr/>
            </a:pPr>
            <a:endParaRPr lang="en-US" sz="900" b="1" dirty="0"/>
          </a:p>
          <a:p>
            <a:pPr marL="73152" lvl="1">
              <a:buClr>
                <a:schemeClr val="tx1">
                  <a:shade val="95000"/>
                </a:schemeClr>
              </a:buClr>
              <a:defRPr/>
            </a:pPr>
            <a:endParaRPr lang="en-US" sz="900" b="1" dirty="0"/>
          </a:p>
          <a:p>
            <a:pPr marL="73152" lvl="1">
              <a:buClr>
                <a:schemeClr val="tx1">
                  <a:shade val="95000"/>
                </a:schemeClr>
              </a:buClr>
              <a:defRPr/>
            </a:pPr>
            <a:r>
              <a:rPr lang="en-US" sz="1200" b="1" dirty="0"/>
              <a:t>Source:  </a:t>
            </a:r>
            <a:r>
              <a:rPr lang="en-US" sz="1200" b="1" dirty="0">
                <a:hlinkClick r:id="rId2"/>
              </a:rPr>
              <a:t>LFN 2020-06</a:t>
            </a:r>
            <a:endParaRPr lang="en-US" sz="1200" b="1" dirty="0"/>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33</a:t>
            </a:fld>
            <a:endParaRPr lang="en-US" altLang="en-US" dirty="0"/>
          </a:p>
        </p:txBody>
      </p:sp>
    </p:spTree>
    <p:extLst>
      <p:ext uri="{BB962C8B-B14F-4D97-AF65-F5344CB8AC3E}">
        <p14:creationId xmlns:p14="http://schemas.microsoft.com/office/powerpoint/2010/main" val="2910852797"/>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Storm Recovery Reserves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a:bodyPr>
          <a:lstStyle/>
          <a:p>
            <a:pPr marL="73152" eaLnBrk="1" fontAlgn="auto" hangingPunct="1">
              <a:spcAft>
                <a:spcPts val="0"/>
              </a:spcAft>
              <a:buClr>
                <a:schemeClr val="tx1">
                  <a:shade val="95000"/>
                </a:schemeClr>
              </a:buClr>
              <a:defRPr/>
            </a:pPr>
            <a:r>
              <a:rPr lang="en-US" b="1" dirty="0"/>
              <a:t>		</a:t>
            </a:r>
          </a:p>
          <a:p>
            <a:pPr marL="342900" indent="-342900">
              <a:buFont typeface="Wingdings" panose="05000000000000000000" pitchFamily="2" charset="2"/>
              <a:buChar char="Ø"/>
            </a:pPr>
            <a:r>
              <a:rPr lang="en-US" dirty="0">
                <a:solidFill>
                  <a:schemeClr val="tx1"/>
                </a:solidFill>
              </a:rPr>
              <a:t>Storm recovery reserves may be use for the COVID-19 response</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Any reimbursement of these expenditures must be deposited back into the reserve</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To establish a storm recovery reserve or convert a preexisting snow removal reserve to storm recovery:</a:t>
            </a:r>
          </a:p>
          <a:p>
            <a:pPr marL="1257300" lvl="2" indent="-342900">
              <a:buFont typeface="+mj-lt"/>
              <a:buAutoNum type="arabicPeriod"/>
            </a:pPr>
            <a:r>
              <a:rPr lang="en-US" dirty="0">
                <a:solidFill>
                  <a:schemeClr val="tx1"/>
                </a:solidFill>
              </a:rPr>
              <a:t>governing body must  adopt a resolution</a:t>
            </a:r>
          </a:p>
          <a:p>
            <a:pPr marL="1257300" lvl="2" indent="-342900">
              <a:buFont typeface="+mj-lt"/>
              <a:buAutoNum type="arabicPeriod"/>
            </a:pPr>
            <a:r>
              <a:rPr lang="en-US" dirty="0">
                <a:solidFill>
                  <a:schemeClr val="tx1"/>
                </a:solidFill>
              </a:rPr>
              <a:t>resolution must be sent to the Division</a:t>
            </a:r>
          </a:p>
          <a:p>
            <a:pPr marL="1257300" lvl="2" indent="-342900">
              <a:buFont typeface="+mj-lt"/>
              <a:buAutoNum type="arabicPeriod"/>
            </a:pPr>
            <a:r>
              <a:rPr lang="en-US" dirty="0">
                <a:solidFill>
                  <a:schemeClr val="tx1"/>
                </a:solidFill>
              </a:rPr>
              <a:t>do not need to have had a snow removal reserve to establish a storm recovery reserve.</a:t>
            </a:r>
          </a:p>
          <a:p>
            <a:pPr marL="342900" indent="-342900">
              <a:buFont typeface="Arial" panose="020B0604020202020204" pitchFamily="34" charset="0"/>
              <a:buChar char="•"/>
            </a:pPr>
            <a:endParaRPr lang="en-US" dirty="0">
              <a:solidFill>
                <a:schemeClr val="tx1"/>
              </a:solidFill>
            </a:endParaRPr>
          </a:p>
          <a:p>
            <a:endParaRPr lang="en-US" dirty="0"/>
          </a:p>
          <a:p>
            <a:pPr marL="0" lvl="1"/>
            <a:r>
              <a:rPr lang="en-US" sz="1200" b="1" dirty="0"/>
              <a:t>Source:  </a:t>
            </a:r>
            <a:r>
              <a:rPr lang="en-US" sz="1200" b="1" dirty="0">
                <a:hlinkClick r:id="rId2"/>
              </a:rPr>
              <a:t>LFN 2020-06</a:t>
            </a:r>
            <a:endParaRPr lang="en-US" sz="1200" b="1" dirty="0"/>
          </a:p>
          <a:p>
            <a:endParaRPr lang="en-US" dirty="0"/>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34</a:t>
            </a:fld>
            <a:endParaRPr lang="en-US" altLang="en-US" dirty="0"/>
          </a:p>
        </p:txBody>
      </p:sp>
    </p:spTree>
    <p:extLst>
      <p:ext uri="{BB962C8B-B14F-4D97-AF65-F5344CB8AC3E}">
        <p14:creationId xmlns:p14="http://schemas.microsoft.com/office/powerpoint/2010/main" val="3920744746"/>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Homestead Credits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fontScale="40000" lnSpcReduction="20000"/>
          </a:bodyPr>
          <a:lstStyle/>
          <a:p>
            <a:pPr marL="685800" indent="-685800">
              <a:buFont typeface="Wingdings" panose="05000000000000000000" pitchFamily="2" charset="2"/>
              <a:buChar char="Ø"/>
            </a:pPr>
            <a:r>
              <a:rPr lang="en-US" sz="5000" dirty="0">
                <a:solidFill>
                  <a:schemeClr val="tx1"/>
                </a:solidFill>
              </a:rPr>
              <a:t>Rescinding the Homestead Credits</a:t>
            </a:r>
          </a:p>
          <a:p>
            <a:pPr marL="571500" indent="-571500">
              <a:buFont typeface="Wingdings" panose="05000000000000000000" pitchFamily="2" charset="2"/>
              <a:buChar char="Ø"/>
            </a:pPr>
            <a:endParaRPr lang="en-US" sz="2800" dirty="0">
              <a:solidFill>
                <a:schemeClr val="tx1"/>
              </a:solidFill>
            </a:endParaRPr>
          </a:p>
          <a:p>
            <a:pPr marL="685800" indent="-685800">
              <a:buFont typeface="Wingdings" panose="05000000000000000000" pitchFamily="2" charset="2"/>
              <a:buChar char="Ø"/>
            </a:pPr>
            <a:r>
              <a:rPr lang="en-US" sz="5000" dirty="0">
                <a:solidFill>
                  <a:schemeClr val="tx1"/>
                </a:solidFill>
              </a:rPr>
              <a:t>Tax Collector provided language to include in any tax bills already issued:</a:t>
            </a:r>
          </a:p>
          <a:p>
            <a:endParaRPr lang="en-US" sz="1300" dirty="0">
              <a:solidFill>
                <a:schemeClr val="tx1"/>
              </a:solidFill>
            </a:endParaRPr>
          </a:p>
          <a:p>
            <a:pPr lvl="3"/>
            <a:r>
              <a:rPr lang="en-US" sz="4400" i="1" dirty="0">
                <a:solidFill>
                  <a:schemeClr val="tx1"/>
                </a:solidFill>
              </a:rPr>
              <a:t>“In light of the unprecedented COVID-19 pandemic, the State has placed funding for Homestead Credits in reserve to meet emergency and statutorily required obligations. Your bill has been adjusted accordingly</a:t>
            </a:r>
            <a:r>
              <a:rPr lang="en-US" sz="4400" dirty="0">
                <a:solidFill>
                  <a:schemeClr val="tx1"/>
                </a:solidFill>
              </a:rPr>
              <a:t>”</a:t>
            </a:r>
          </a:p>
          <a:p>
            <a:endParaRPr lang="en-US" sz="4000" dirty="0">
              <a:solidFill>
                <a:schemeClr val="tx1"/>
              </a:solidFill>
            </a:endParaRPr>
          </a:p>
          <a:p>
            <a:pPr marL="685800" indent="-685800">
              <a:buFont typeface="Wingdings" panose="05000000000000000000" pitchFamily="2" charset="2"/>
              <a:buChar char="Ø"/>
            </a:pPr>
            <a:r>
              <a:rPr lang="en-US" sz="5000" dirty="0">
                <a:solidFill>
                  <a:schemeClr val="tx1"/>
                </a:solidFill>
              </a:rPr>
              <a:t>If the May 1</a:t>
            </a:r>
            <a:r>
              <a:rPr lang="en-US" sz="5000" baseline="30000" dirty="0">
                <a:solidFill>
                  <a:schemeClr val="tx1"/>
                </a:solidFill>
              </a:rPr>
              <a:t>st</a:t>
            </a:r>
            <a:r>
              <a:rPr lang="en-US" sz="5000" dirty="0">
                <a:solidFill>
                  <a:schemeClr val="tx1"/>
                </a:solidFill>
              </a:rPr>
              <a:t> quarterly taxpayer billing statement was sent Tax Collector directed to issue a corrected statement</a:t>
            </a:r>
          </a:p>
          <a:p>
            <a:pPr marL="571500" indent="-571500">
              <a:buFont typeface="Wingdings" panose="05000000000000000000" pitchFamily="2" charset="2"/>
              <a:buChar char="Ø"/>
            </a:pPr>
            <a:endParaRPr lang="en-US" sz="4000" dirty="0">
              <a:solidFill>
                <a:schemeClr val="tx1"/>
              </a:solidFill>
            </a:endParaRPr>
          </a:p>
          <a:p>
            <a:pPr marL="685800" indent="-685800">
              <a:buFont typeface="Wingdings" panose="05000000000000000000" pitchFamily="2" charset="2"/>
              <a:buChar char="Ø"/>
            </a:pPr>
            <a:r>
              <a:rPr lang="en-US" sz="5000" dirty="0">
                <a:solidFill>
                  <a:schemeClr val="tx1"/>
                </a:solidFill>
              </a:rPr>
              <a:t>If the town does not issue a corrected statement they will not be reimbursed for the costs of the credit</a:t>
            </a:r>
          </a:p>
          <a:p>
            <a:pPr marL="571500" indent="-571500">
              <a:buFont typeface="Wingdings" panose="05000000000000000000" pitchFamily="2" charset="2"/>
              <a:buChar char="Ø"/>
            </a:pPr>
            <a:endParaRPr lang="en-US" sz="4000" dirty="0">
              <a:solidFill>
                <a:schemeClr val="tx1"/>
              </a:solidFill>
            </a:endParaRPr>
          </a:p>
          <a:p>
            <a:pPr marL="685800" indent="-685800">
              <a:buFont typeface="Wingdings" panose="05000000000000000000" pitchFamily="2" charset="2"/>
              <a:buChar char="Ø"/>
            </a:pPr>
            <a:r>
              <a:rPr lang="en-US" sz="5000" dirty="0">
                <a:solidFill>
                  <a:schemeClr val="tx1"/>
                </a:solidFill>
              </a:rPr>
              <a:t>State will reimburse municipalities for the administrative costs of issuing revised statements</a:t>
            </a:r>
          </a:p>
          <a:p>
            <a:endParaRPr lang="en-US" dirty="0"/>
          </a:p>
          <a:p>
            <a:pPr marL="0" lvl="1"/>
            <a:endParaRPr lang="en-US" sz="900" b="1" dirty="0"/>
          </a:p>
          <a:p>
            <a:pPr marL="0" lvl="1"/>
            <a:endParaRPr lang="en-US" sz="2300" b="1" dirty="0"/>
          </a:p>
          <a:p>
            <a:pPr marL="0" lvl="1"/>
            <a:r>
              <a:rPr lang="en-US" sz="3000" b="1" dirty="0"/>
              <a:t>Source:  3/25/20 EGG Notice to TC</a:t>
            </a: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35</a:t>
            </a:fld>
            <a:endParaRPr lang="en-US" altLang="en-US" dirty="0"/>
          </a:p>
        </p:txBody>
      </p:sp>
    </p:spTree>
    <p:extLst>
      <p:ext uri="{BB962C8B-B14F-4D97-AF65-F5344CB8AC3E}">
        <p14:creationId xmlns:p14="http://schemas.microsoft.com/office/powerpoint/2010/main" val="812898515"/>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Civil Service Guidance</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a:bodyPr>
          <a:lstStyle/>
          <a:p>
            <a:pPr marL="73152" eaLnBrk="1" fontAlgn="auto" hangingPunct="1">
              <a:spcAft>
                <a:spcPts val="0"/>
              </a:spcAft>
              <a:buClr>
                <a:schemeClr val="tx1">
                  <a:shade val="95000"/>
                </a:schemeClr>
              </a:buClr>
              <a:defRPr/>
            </a:pPr>
            <a:r>
              <a:rPr lang="en-US" b="1" dirty="0"/>
              <a:t>		</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Provided guidelines for State employee leave time and staffing.</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Guidance was for state employees with the one exception.</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All Civil Service employers may implement, without prior approval,</a:t>
            </a:r>
          </a:p>
          <a:p>
            <a:pPr marL="1444752" lvl="2" indent="-457200">
              <a:spcAft>
                <a:spcPts val="600"/>
              </a:spcAft>
              <a:buClr>
                <a:schemeClr val="tx1">
                  <a:shade val="95000"/>
                </a:schemeClr>
              </a:buClr>
              <a:buFont typeface="+mj-lt"/>
              <a:buAutoNum type="arabicPeriod"/>
              <a:defRPr/>
            </a:pPr>
            <a:r>
              <a:rPr lang="en-US" dirty="0">
                <a:solidFill>
                  <a:schemeClr val="tx1"/>
                </a:solidFill>
              </a:rPr>
              <a:t>flextime programs</a:t>
            </a:r>
          </a:p>
          <a:p>
            <a:pPr marL="1444752" lvl="2" indent="-457200">
              <a:spcAft>
                <a:spcPts val="600"/>
              </a:spcAft>
              <a:buClr>
                <a:schemeClr val="tx1">
                  <a:shade val="95000"/>
                </a:schemeClr>
              </a:buClr>
              <a:buFont typeface="+mj-lt"/>
              <a:buAutoNum type="arabicPeriod"/>
              <a:defRPr/>
            </a:pPr>
            <a:r>
              <a:rPr lang="en-US" dirty="0">
                <a:solidFill>
                  <a:schemeClr val="tx1"/>
                </a:solidFill>
              </a:rPr>
              <a:t>alternative workweek programs, and </a:t>
            </a:r>
          </a:p>
          <a:p>
            <a:pPr marL="1444752" lvl="2" indent="-457200">
              <a:spcAft>
                <a:spcPts val="600"/>
              </a:spcAft>
              <a:buClr>
                <a:schemeClr val="tx1">
                  <a:shade val="95000"/>
                </a:schemeClr>
              </a:buClr>
              <a:buFont typeface="+mj-lt"/>
              <a:buAutoNum type="arabicPeriod"/>
              <a:defRPr/>
            </a:pPr>
            <a:r>
              <a:rPr lang="en-US" dirty="0">
                <a:solidFill>
                  <a:schemeClr val="tx1"/>
                </a:solidFill>
              </a:rPr>
              <a:t>adjusted daily or shift offers </a:t>
            </a:r>
          </a:p>
          <a:p>
            <a:pPr marL="1444752" lvl="2" indent="-457200">
              <a:spcAft>
                <a:spcPts val="600"/>
              </a:spcAft>
              <a:buClr>
                <a:schemeClr val="tx1">
                  <a:shade val="95000"/>
                </a:schemeClr>
              </a:buClr>
              <a:buFont typeface="+mj-lt"/>
              <a:buAutoNum type="arabicPeriod"/>
              <a:defRPr/>
            </a:pPr>
            <a:r>
              <a:rPr lang="en-US" dirty="0">
                <a:solidFill>
                  <a:schemeClr val="tx1"/>
                </a:solidFill>
              </a:rPr>
              <a:t>must notify the Governor’s Office of Employee Relations (“GOER”) before implementation</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Civil Service suspended examinations and training until further notice.</a:t>
            </a:r>
          </a:p>
          <a:p>
            <a:pPr marL="73152">
              <a:buClr>
                <a:schemeClr val="tx1">
                  <a:shade val="95000"/>
                </a:schemeClr>
              </a:buClr>
              <a:defRPr/>
            </a:pPr>
            <a:endParaRPr lang="en-US" dirty="0">
              <a:solidFill>
                <a:schemeClr val="tx1"/>
              </a:solidFill>
            </a:endParaRPr>
          </a:p>
          <a:p>
            <a:pPr marL="73152">
              <a:buClr>
                <a:schemeClr val="tx1">
                  <a:shade val="95000"/>
                </a:schemeClr>
              </a:buClr>
              <a:defRPr/>
            </a:pPr>
            <a:r>
              <a:rPr lang="en-US" sz="1200" b="1" dirty="0"/>
              <a:t>Source:  3/12/20 v.2 CSC Guidelines &amp; 3/16/20 CSC Notice</a:t>
            </a:r>
          </a:p>
          <a:p>
            <a:pPr marL="73152">
              <a:buClr>
                <a:schemeClr val="tx1">
                  <a:shade val="95000"/>
                </a:schemeClr>
              </a:buClr>
              <a:defRPr/>
            </a:pPr>
            <a:endParaRPr lang="en-US"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36</a:t>
            </a:fld>
            <a:endParaRPr lang="en-US" altLang="en-US" dirty="0"/>
          </a:p>
        </p:txBody>
      </p:sp>
    </p:spTree>
    <p:extLst>
      <p:ext uri="{BB962C8B-B14F-4D97-AF65-F5344CB8AC3E}">
        <p14:creationId xmlns:p14="http://schemas.microsoft.com/office/powerpoint/2010/main" val="2575770039"/>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Property Tax Appeals</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a:bodyPr>
          <a:lstStyle/>
          <a:p>
            <a:pPr marL="73152" eaLnBrk="1" fontAlgn="auto" hangingPunct="1">
              <a:spcAft>
                <a:spcPts val="0"/>
              </a:spcAft>
              <a:buClr>
                <a:schemeClr val="tx1">
                  <a:shade val="95000"/>
                </a:schemeClr>
              </a:buClr>
              <a:defRPr/>
            </a:pPr>
            <a:r>
              <a:rPr lang="en-US" b="1" dirty="0"/>
              <a:t>		</a:t>
            </a:r>
          </a:p>
          <a:p>
            <a:pPr marL="73152" eaLnBrk="1" fontAlgn="auto" hangingPunct="1">
              <a:spcAft>
                <a:spcPts val="0"/>
              </a:spcAft>
              <a:buClr>
                <a:schemeClr val="tx1">
                  <a:shade val="95000"/>
                </a:schemeClr>
              </a:buClr>
              <a:defRPr/>
            </a:pPr>
            <a:endParaRPr lang="en-US" b="1" dirty="0"/>
          </a:p>
          <a:p>
            <a:pPr marL="342900" indent="-342900">
              <a:buFont typeface="Wingdings" panose="05000000000000000000" pitchFamily="2" charset="2"/>
              <a:buChar char="Ø"/>
            </a:pPr>
            <a:r>
              <a:rPr lang="en-US" dirty="0">
                <a:solidFill>
                  <a:schemeClr val="tx1"/>
                </a:solidFill>
              </a:rPr>
              <a:t>Deadline for Property Tax Appeals extended</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Issued by New Jersey Supreme Court Chief Justice Rabner </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Applies to both the New Jersey Tax Court and New Jersey County Boards of Taxation</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r>
              <a:rPr lang="en-US" dirty="0">
                <a:solidFill>
                  <a:schemeClr val="tx1"/>
                </a:solidFill>
              </a:rPr>
              <a:t>New deadline the later of May 1, 2020, or 30 days following a determination declared emergency has ended</a:t>
            </a:r>
          </a:p>
          <a:p>
            <a:endParaRPr lang="en-US" dirty="0">
              <a:solidFill>
                <a:schemeClr val="tx1"/>
              </a:solidFill>
            </a:endParaRPr>
          </a:p>
          <a:p>
            <a:r>
              <a:rPr lang="en-US" sz="1100" b="1" dirty="0"/>
              <a:t>Source:</a:t>
            </a:r>
            <a:r>
              <a:rPr lang="en-US" sz="1100" dirty="0">
                <a:solidFill>
                  <a:schemeClr val="tx1"/>
                </a:solidFill>
              </a:rPr>
              <a:t> </a:t>
            </a:r>
            <a:r>
              <a:rPr lang="en-US" sz="1100" b="1" dirty="0"/>
              <a:t>3/19/20 Order</a:t>
            </a:r>
          </a:p>
          <a:p>
            <a:pPr marL="73152" eaLnBrk="1" fontAlgn="auto" hangingPunct="1">
              <a:spcAft>
                <a:spcPts val="0"/>
              </a:spcAft>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37</a:t>
            </a:fld>
            <a:endParaRPr lang="en-US" altLang="en-US" dirty="0"/>
          </a:p>
        </p:txBody>
      </p:sp>
    </p:spTree>
    <p:extLst>
      <p:ext uri="{BB962C8B-B14F-4D97-AF65-F5344CB8AC3E}">
        <p14:creationId xmlns:p14="http://schemas.microsoft.com/office/powerpoint/2010/main" val="4025146615"/>
      </p:ext>
    </p:extLst>
  </p:cSld>
  <p:clrMapOvr>
    <a:masterClrMapping/>
  </p:clrMapOvr>
  <p:transition spd="slow">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DCA Guidance: UCC</a:t>
            </a: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ormAutofit/>
          </a:bodyPr>
          <a:lstStyle/>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On March 25, 2020, the DCA issued a </a:t>
            </a:r>
            <a:r>
              <a:rPr lang="en-US" dirty="0">
                <a:solidFill>
                  <a:schemeClr val="tx1"/>
                </a:solidFill>
                <a:hlinkClick r:id="rId2"/>
              </a:rPr>
              <a:t>Notice of Rule Waiver/Modification/Suspension</a:t>
            </a:r>
            <a:r>
              <a:rPr lang="en-US" dirty="0">
                <a:solidFill>
                  <a:schemeClr val="tx1"/>
                </a:solidFill>
              </a:rPr>
              <a:t> pursuant to EO No. 103 and the COVID-19 State of Emergency.</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Relaxes, extends, and modifies certain inspection requirements found in the Uniform Construction Code (UCC).</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In conjunction with this, the DCA issued a </a:t>
            </a:r>
            <a:r>
              <a:rPr lang="en-US" dirty="0">
                <a:solidFill>
                  <a:schemeClr val="tx1"/>
                </a:solidFill>
                <a:hlinkClick r:id="rId3"/>
              </a:rPr>
              <a:t>Memo </a:t>
            </a:r>
            <a:r>
              <a:rPr lang="en-US" dirty="0">
                <a:solidFill>
                  <a:schemeClr val="tx1"/>
                </a:solidFill>
              </a:rPr>
              <a:t>further explaining the Notice and offering additional guidance for how to perform inspections in the time of COVID-19.</a:t>
            </a:r>
          </a:p>
          <a:p>
            <a:pPr marL="73152" eaLnBrk="1" fontAlgn="auto" hangingPunct="1">
              <a:spcAft>
                <a:spcPts val="0"/>
              </a:spcAft>
              <a:buClr>
                <a:schemeClr val="tx1">
                  <a:shade val="95000"/>
                </a:schemeClr>
              </a:buClr>
              <a:defRPr/>
            </a:pPr>
            <a:endParaRPr lang="en-US" b="1" dirty="0"/>
          </a:p>
          <a:p>
            <a:pPr marL="73152" eaLnBrk="1" fontAlgn="auto" hangingPunct="1">
              <a:spcAft>
                <a:spcPts val="0"/>
              </a:spcAft>
              <a:buClr>
                <a:schemeClr val="tx1">
                  <a:shade val="95000"/>
                </a:schemeClr>
              </a:buClr>
              <a:defRPr/>
            </a:pPr>
            <a:endParaRPr lang="en-US" b="1" dirty="0"/>
          </a:p>
          <a:p>
            <a:pPr marL="416052" indent="-342900" eaLnBrk="1" fontAlgn="auto" hangingPunct="1">
              <a:spcAft>
                <a:spcPts val="0"/>
              </a:spcAft>
              <a:buClr>
                <a:schemeClr val="tx1">
                  <a:shade val="95000"/>
                </a:schemeClr>
              </a:buClr>
              <a:buFont typeface="Arial" panose="020B0604020202020204" pitchFamily="34" charset="0"/>
              <a:buChar cha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38</a:t>
            </a:fld>
            <a:endParaRPr lang="en-US" altLang="en-US" dirty="0"/>
          </a:p>
        </p:txBody>
      </p:sp>
    </p:spTree>
    <p:extLst>
      <p:ext uri="{BB962C8B-B14F-4D97-AF65-F5344CB8AC3E}">
        <p14:creationId xmlns:p14="http://schemas.microsoft.com/office/powerpoint/2010/main" val="378916814"/>
      </p:ext>
    </p:extLst>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DCA Guidance: </a:t>
            </a:r>
            <a:r>
              <a:rPr lang="en-US" altLang="en-US" sz="3600" dirty="0" err="1"/>
              <a:t>UCC</a:t>
            </a:r>
            <a:r>
              <a:rPr lang="en-US" altLang="en-US" sz="3600" dirty="0"/>
              <a:t> </a:t>
            </a:r>
            <a:br>
              <a:rPr lang="en-US" altLang="en-US" sz="3600" dirty="0"/>
            </a:b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81600"/>
          </a:xfrm>
        </p:spPr>
        <p:txBody>
          <a:bodyPr>
            <a:normAutofit fontScale="92500" lnSpcReduction="10000"/>
          </a:bodyPr>
          <a:lstStyle/>
          <a:p>
            <a:pPr marL="416052" indent="-342900">
              <a:buClr>
                <a:schemeClr val="tx1">
                  <a:shade val="95000"/>
                </a:schemeClr>
              </a:buClr>
              <a:buFont typeface="Wingdings" panose="05000000000000000000" pitchFamily="2" charset="2"/>
              <a:buChar char="Ø"/>
              <a:defRPr/>
            </a:pPr>
            <a:r>
              <a:rPr lang="en-US" dirty="0">
                <a:solidFill>
                  <a:schemeClr val="tx1"/>
                </a:solidFill>
              </a:rPr>
              <a:t>Minor Work: </a:t>
            </a:r>
          </a:p>
          <a:p>
            <a:pPr marL="987552" lvl="1" indent="-457200">
              <a:buClr>
                <a:schemeClr val="tx1">
                  <a:shade val="95000"/>
                </a:schemeClr>
              </a:buClr>
              <a:buFont typeface="+mj-lt"/>
              <a:buAutoNum type="arabicPeriod"/>
              <a:defRPr/>
            </a:pPr>
            <a:r>
              <a:rPr lang="en-US" dirty="0">
                <a:solidFill>
                  <a:schemeClr val="tx1"/>
                </a:solidFill>
              </a:rPr>
              <a:t>Typically required to be performed within three days of the request for inspection.  </a:t>
            </a:r>
          </a:p>
          <a:p>
            <a:pPr marL="987552" lvl="1" indent="-457200">
              <a:buClr>
                <a:schemeClr val="tx1">
                  <a:shade val="95000"/>
                </a:schemeClr>
              </a:buClr>
              <a:buFont typeface="+mj-lt"/>
              <a:buAutoNum type="arabicPeriod"/>
              <a:defRPr/>
            </a:pPr>
            <a:r>
              <a:rPr lang="en-US" dirty="0">
                <a:solidFill>
                  <a:schemeClr val="tx1"/>
                </a:solidFill>
              </a:rPr>
              <a:t>Modified to require inspections to occur within 30 days from the termination of EO 103.</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u="sng"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Inspections:</a:t>
            </a:r>
            <a:r>
              <a:rPr lang="en-US" u="sng" dirty="0">
                <a:solidFill>
                  <a:schemeClr val="tx1"/>
                </a:solidFill>
              </a:rPr>
              <a:t> </a:t>
            </a:r>
          </a:p>
          <a:p>
            <a:pPr marL="987552" lvl="1" indent="-457200">
              <a:buClr>
                <a:schemeClr val="tx1">
                  <a:shade val="95000"/>
                </a:schemeClr>
              </a:buClr>
              <a:buFont typeface="+mj-lt"/>
              <a:buAutoNum type="arabicPeriod"/>
              <a:defRPr/>
            </a:pPr>
            <a:r>
              <a:rPr lang="en-US" dirty="0">
                <a:solidFill>
                  <a:schemeClr val="tx1"/>
                </a:solidFill>
              </a:rPr>
              <a:t>N.J.A.C. 5:23-2.18, generally requires construction officials to perform preliminary inspection, inspections during the progress of work, and final inspections. </a:t>
            </a:r>
          </a:p>
          <a:p>
            <a:pPr marL="987552" lvl="1" indent="-457200">
              <a:buClr>
                <a:schemeClr val="tx1">
                  <a:shade val="95000"/>
                </a:schemeClr>
              </a:buClr>
              <a:buFont typeface="+mj-lt"/>
              <a:buAutoNum type="arabicPeriod"/>
              <a:defRPr/>
            </a:pPr>
            <a:r>
              <a:rPr lang="en-US" dirty="0">
                <a:solidFill>
                  <a:schemeClr val="tx1"/>
                </a:solidFill>
              </a:rPr>
              <a:t>If a permit was issued prior to the closure of the construction office and the inspections have been deferred then construction officials shall perform a Certificate of Continued Occupancy inspection upon the construction office reopening. </a:t>
            </a:r>
          </a:p>
          <a:p>
            <a:pPr marL="416052" indent="-342900" eaLnBrk="1" fontAlgn="auto" hangingPunct="1">
              <a:spcAft>
                <a:spcPts val="0"/>
              </a:spcAft>
              <a:buClr>
                <a:schemeClr val="tx1">
                  <a:shade val="95000"/>
                </a:schemeClr>
              </a:buClr>
              <a:buFont typeface="Wingdings" panose="05000000000000000000" pitchFamily="2" charset="2"/>
              <a:buChar char="Ø"/>
              <a:defRPr/>
            </a:pPr>
            <a:endParaRPr lang="en-US" dirty="0">
              <a:solidFill>
                <a:schemeClr val="tx1"/>
              </a:solidFill>
            </a:endParaRPr>
          </a:p>
          <a:p>
            <a:pPr marL="416052" indent="-342900" eaLnBrk="1" fontAlgn="auto" hangingPunct="1">
              <a:spcAft>
                <a:spcPts val="0"/>
              </a:spcAft>
              <a:buClr>
                <a:schemeClr val="tx1">
                  <a:shade val="95000"/>
                </a:schemeClr>
              </a:buClr>
              <a:buFont typeface="Wingdings" panose="05000000000000000000" pitchFamily="2" charset="2"/>
              <a:buChar char="Ø"/>
              <a:defRPr/>
            </a:pPr>
            <a:r>
              <a:rPr lang="en-US" dirty="0">
                <a:solidFill>
                  <a:schemeClr val="tx1"/>
                </a:solidFill>
              </a:rPr>
              <a:t>Under these circumstances the three-day inspection requirement for the Certificate of Continued Occupancy and Certificate of Occupancy has been relaxed and created a time frame for inspections to occur within 90 days from the termination of EO No. 103. </a:t>
            </a: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39</a:t>
            </a:fld>
            <a:endParaRPr lang="en-US" altLang="en-US" dirty="0"/>
          </a:p>
        </p:txBody>
      </p:sp>
    </p:spTree>
    <p:extLst>
      <p:ext uri="{BB962C8B-B14F-4D97-AF65-F5344CB8AC3E}">
        <p14:creationId xmlns:p14="http://schemas.microsoft.com/office/powerpoint/2010/main" val="101141779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103</a:t>
            </a: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457200" y="838200"/>
            <a:ext cx="8153400" cy="5700712"/>
          </a:xfrm>
        </p:spPr>
        <p:txBody>
          <a:bodyPr anchor="t">
            <a:normAutofit/>
          </a:bodyPr>
          <a:lstStyle/>
          <a:p>
            <a:pPr marL="73152">
              <a:buClr>
                <a:schemeClr val="tx1">
                  <a:shade val="95000"/>
                </a:schemeClr>
              </a:buClr>
              <a:defRPr/>
            </a:pPr>
            <a:endParaRPr lang="en-US" dirty="0">
              <a:solidFill>
                <a:schemeClr val="tx1"/>
              </a:solidFill>
            </a:endParaRPr>
          </a:p>
          <a:p>
            <a:pPr marL="73152">
              <a:buClr>
                <a:schemeClr val="tx1">
                  <a:shade val="95000"/>
                </a:schemeClr>
              </a:buClr>
              <a:defRPr/>
            </a:pPr>
            <a:endParaRPr lang="en-US" dirty="0">
              <a:solidFill>
                <a:schemeClr val="tx1"/>
              </a:solidFill>
            </a:endParaRPr>
          </a:p>
          <a:p>
            <a:pPr marL="73152">
              <a:buClr>
                <a:schemeClr val="tx1">
                  <a:shade val="95000"/>
                </a:schemeClr>
              </a:buClr>
              <a:defRPr/>
            </a:pPr>
            <a:r>
              <a:rPr lang="en-US" dirty="0">
                <a:solidFill>
                  <a:schemeClr val="tx1"/>
                </a:solidFill>
              </a:rPr>
              <a:t>March 9, 2020</a:t>
            </a:r>
          </a:p>
          <a:p>
            <a:pPr marL="73152">
              <a:buClr>
                <a:schemeClr val="tx1">
                  <a:shade val="95000"/>
                </a:schemeClr>
              </a:buClr>
              <a:defRPr/>
            </a:pPr>
            <a:endParaRPr lang="en-US" dirty="0">
              <a:solidFill>
                <a:schemeClr val="tx1"/>
              </a:solidFill>
            </a:endParaRPr>
          </a:p>
          <a:p>
            <a:pPr marL="73152">
              <a:lnSpc>
                <a:spcPct val="150000"/>
              </a:lnSpc>
              <a:buClr>
                <a:schemeClr val="tx1">
                  <a:shade val="95000"/>
                </a:schemeClr>
              </a:buClr>
              <a:defRPr/>
            </a:pPr>
            <a:r>
              <a:rPr lang="en-US" dirty="0">
                <a:solidFill>
                  <a:schemeClr val="tx1"/>
                </a:solidFill>
              </a:rPr>
              <a:t>Declares a state of emergency and public health emergency across all 21 counties in New Jersey, allowing state agencies and departments to utilize state resources to assist affected communities responding to and recovering from COVID-19 cases. </a:t>
            </a:r>
          </a:p>
          <a:p>
            <a:pPr marL="73152">
              <a:buClr>
                <a:schemeClr val="tx1">
                  <a:shade val="95000"/>
                </a:schemeClr>
              </a:buClr>
              <a:defRPr/>
            </a:pPr>
            <a:endParaRPr lang="en-US"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a:t>
            </a:fld>
            <a:endParaRPr lang="en-US" altLang="en-US" dirty="0"/>
          </a:p>
        </p:txBody>
      </p:sp>
    </p:spTree>
    <p:extLst>
      <p:ext uri="{BB962C8B-B14F-4D97-AF65-F5344CB8AC3E}">
        <p14:creationId xmlns:p14="http://schemas.microsoft.com/office/powerpoint/2010/main" val="2034433468"/>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DCA Guidance: UCC</a:t>
            </a:r>
            <a:endParaRPr lang="en-US" altLang="en-US" sz="3200" dirty="0"/>
          </a:p>
        </p:txBody>
      </p:sp>
      <p:sp>
        <p:nvSpPr>
          <p:cNvPr id="2" name="Text Placeholder 1"/>
          <p:cNvSpPr>
            <a:spLocks noGrp="1"/>
          </p:cNvSpPr>
          <p:nvPr>
            <p:ph type="body" idx="1"/>
          </p:nvPr>
        </p:nvSpPr>
        <p:spPr>
          <a:xfrm>
            <a:off x="533400" y="1143000"/>
            <a:ext cx="8153400" cy="5105400"/>
          </a:xfrm>
        </p:spPr>
        <p:txBody>
          <a:bodyPr anchor="t">
            <a:normAutofit/>
          </a:bodyPr>
          <a:lstStyle/>
          <a:p>
            <a:pPr marL="416052" indent="-342900">
              <a:buClr>
                <a:schemeClr val="tx1">
                  <a:shade val="95000"/>
                </a:schemeClr>
              </a:buClr>
              <a:buFont typeface="Wingdings" panose="05000000000000000000" pitchFamily="2" charset="2"/>
              <a:buChar char="Ø"/>
              <a:defRPr/>
            </a:pPr>
            <a:r>
              <a:rPr lang="en-US" dirty="0">
                <a:solidFill>
                  <a:schemeClr val="tx1"/>
                </a:solidFill>
              </a:rPr>
              <a:t>Certificate requirements :</a:t>
            </a:r>
          </a:p>
          <a:p>
            <a:pPr marL="987552" lvl="1" indent="-457200">
              <a:buClr>
                <a:schemeClr val="tx1">
                  <a:shade val="95000"/>
                </a:schemeClr>
              </a:buClr>
              <a:buFont typeface="+mj-lt"/>
              <a:buAutoNum type="arabicPeriod"/>
              <a:defRPr/>
            </a:pPr>
            <a:r>
              <a:rPr lang="en-US" dirty="0">
                <a:solidFill>
                  <a:schemeClr val="tx1"/>
                </a:solidFill>
              </a:rPr>
              <a:t>N.J.A.C. 5:23-2.23(e), provides that CCOs shall be issued upon request of the owner of a building or structure. </a:t>
            </a:r>
          </a:p>
          <a:p>
            <a:pPr marL="987552" lvl="1" indent="-457200">
              <a:buClr>
                <a:schemeClr val="tx1">
                  <a:shade val="95000"/>
                </a:schemeClr>
              </a:buClr>
              <a:buFont typeface="+mj-lt"/>
              <a:buAutoNum type="arabicPeriod"/>
              <a:defRPr/>
            </a:pPr>
            <a:r>
              <a:rPr lang="en-US" dirty="0">
                <a:solidFill>
                  <a:schemeClr val="tx1"/>
                </a:solidFill>
              </a:rPr>
              <a:t>However, in light of the COVID-19 emergency, LEAs may need to close and, therefore, would be unable to perform inspections, including inspections during the progress of work as required by N.J.A.C. 5:23-2.23(b). </a:t>
            </a:r>
          </a:p>
          <a:p>
            <a:pPr marL="416052" indent="-342900">
              <a:buClr>
                <a:schemeClr val="tx1">
                  <a:shade val="95000"/>
                </a:schemeClr>
              </a:buClr>
              <a:buFont typeface="Wingdings" panose="05000000000000000000" pitchFamily="2" charset="2"/>
              <a:buChar char="Ø"/>
              <a:defRPr/>
            </a:pPr>
            <a:r>
              <a:rPr lang="en-US" dirty="0">
                <a:solidFill>
                  <a:schemeClr val="tx1"/>
                </a:solidFill>
              </a:rPr>
              <a:t>The DCA has concluded that a Certificate of Continued Occupancy (CCO) inspection is a reasonable solution for ensuring that construction work that is performed while a Local Enforcement Agency (LEA) is closed is properly documented and that future projects within a building are not cited for violations resulting from work performed without permits or inspections. </a:t>
            </a:r>
          </a:p>
          <a:p>
            <a:pPr marL="416052" indent="-342900">
              <a:buClr>
                <a:schemeClr val="tx1">
                  <a:shade val="95000"/>
                </a:schemeClr>
              </a:buClr>
              <a:buFont typeface="Wingdings" panose="05000000000000000000" pitchFamily="2" charset="2"/>
              <a:buChar char="Ø"/>
              <a:defRPr/>
            </a:pPr>
            <a:r>
              <a:rPr lang="en-US" dirty="0">
                <a:solidFill>
                  <a:schemeClr val="tx1"/>
                </a:solidFill>
              </a:rPr>
              <a:t>Accordingly, it may be necessary for a construction official to perform a CCO inspection upon a LEA reopening even if an owner has not requested a CCO.</a:t>
            </a:r>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40</a:t>
            </a:fld>
            <a:endParaRPr lang="en-US" altLang="en-US" dirty="0"/>
          </a:p>
        </p:txBody>
      </p:sp>
    </p:spTree>
    <p:extLst>
      <p:ext uri="{BB962C8B-B14F-4D97-AF65-F5344CB8AC3E}">
        <p14:creationId xmlns:p14="http://schemas.microsoft.com/office/powerpoint/2010/main" val="66051774"/>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Impact on State Budget</a:t>
            </a: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990600"/>
            <a:ext cx="8153400" cy="5257800"/>
          </a:xfrm>
        </p:spPr>
        <p:txBody>
          <a:bodyPr anchor="t">
            <a:normAutofit fontScale="32500" lnSpcReduction="20000"/>
          </a:bodyPr>
          <a:lstStyle/>
          <a:p>
            <a:endParaRPr lang="en-US" dirty="0">
              <a:solidFill>
                <a:schemeClr val="tx1"/>
              </a:solidFill>
            </a:endParaRPr>
          </a:p>
          <a:p>
            <a:pPr marL="571500" indent="-571500">
              <a:buFont typeface="Wingdings" panose="05000000000000000000" pitchFamily="2" charset="2"/>
              <a:buChar char="Ø"/>
            </a:pPr>
            <a:r>
              <a:rPr lang="en-US" sz="5500" dirty="0">
                <a:solidFill>
                  <a:schemeClr val="tx1"/>
                </a:solidFill>
              </a:rPr>
              <a:t>State Treasurer Muoio issued a new </a:t>
            </a:r>
            <a:r>
              <a:rPr lang="en-US" sz="5500" u="sng" dirty="0">
                <a:solidFill>
                  <a:schemeClr val="tx1"/>
                </a:solidFill>
                <a:hlinkClick r:id="rId2"/>
              </a:rPr>
              <a:t>voluntary disclosure statement</a:t>
            </a:r>
            <a:r>
              <a:rPr lang="en-US" sz="5500" dirty="0">
                <a:solidFill>
                  <a:schemeClr val="tx1"/>
                </a:solidFill>
              </a:rPr>
              <a:t> to bond holders providing detail on the potential impact COVID-19</a:t>
            </a:r>
          </a:p>
          <a:p>
            <a:pPr marL="457200" indent="-457200">
              <a:buFont typeface="Wingdings" panose="05000000000000000000" pitchFamily="2" charset="2"/>
              <a:buChar char="Ø"/>
            </a:pPr>
            <a:endParaRPr lang="en-US" sz="5500" dirty="0">
              <a:solidFill>
                <a:schemeClr val="tx1"/>
              </a:solidFill>
            </a:endParaRPr>
          </a:p>
          <a:p>
            <a:pPr marL="571500" indent="-571500">
              <a:buFont typeface="Wingdings" panose="05000000000000000000" pitchFamily="2" charset="2"/>
              <a:buChar char="Ø"/>
            </a:pPr>
            <a:r>
              <a:rPr lang="en-US" sz="5500" dirty="0">
                <a:solidFill>
                  <a:schemeClr val="tx1"/>
                </a:solidFill>
              </a:rPr>
              <a:t>State placed $920,613,854 of appropriation into reserve in order to ensure sufficient cash and budget authority to meet emergency and statutorily required obligations.</a:t>
            </a:r>
          </a:p>
          <a:p>
            <a:pPr marL="457200" indent="-457200">
              <a:buFont typeface="Arial" panose="020B0604020202020204" pitchFamily="34" charset="0"/>
              <a:buChar char="•"/>
            </a:pPr>
            <a:endParaRPr lang="en-US" sz="5500" dirty="0">
              <a:solidFill>
                <a:schemeClr val="tx1"/>
              </a:solidFill>
            </a:endParaRPr>
          </a:p>
          <a:p>
            <a:pPr marL="571500" indent="-571500">
              <a:buFont typeface="Wingdings" panose="05000000000000000000" pitchFamily="2" charset="2"/>
              <a:buChar char="Ø"/>
            </a:pPr>
            <a:r>
              <a:rPr lang="en-US" sz="5500" dirty="0">
                <a:solidFill>
                  <a:schemeClr val="tx1"/>
                </a:solidFill>
              </a:rPr>
              <a:t>$44,738,465 from Municipal Aid Programs, as follows:</a:t>
            </a:r>
          </a:p>
          <a:p>
            <a:pPr marL="2114550" lvl="3" indent="-285750">
              <a:buFont typeface="+mj-lt"/>
              <a:buAutoNum type="arabicPeriod"/>
            </a:pPr>
            <a:r>
              <a:rPr lang="en-US" sz="5500" dirty="0">
                <a:solidFill>
                  <a:schemeClr val="tx1"/>
                </a:solidFill>
              </a:rPr>
              <a:t>Transitional Aid $23,887,000</a:t>
            </a:r>
          </a:p>
          <a:p>
            <a:pPr marL="2114550" lvl="3" indent="-285750">
              <a:buFont typeface="+mj-lt"/>
              <a:buAutoNum type="arabicPeriod"/>
            </a:pPr>
            <a:r>
              <a:rPr lang="en-US" sz="5500" dirty="0">
                <a:solidFill>
                  <a:schemeClr val="tx1"/>
                </a:solidFill>
              </a:rPr>
              <a:t>Energy Tax Receipts $10,355,088.03</a:t>
            </a:r>
          </a:p>
          <a:p>
            <a:pPr marL="2114550" lvl="3" indent="-285750">
              <a:buFont typeface="+mj-lt"/>
              <a:buAutoNum type="arabicPeriod"/>
            </a:pPr>
            <a:r>
              <a:rPr lang="en-US" sz="5500" dirty="0">
                <a:solidFill>
                  <a:schemeClr val="tx1"/>
                </a:solidFill>
              </a:rPr>
              <a:t>Trenton Capital City Aid $10,000,000</a:t>
            </a:r>
          </a:p>
          <a:p>
            <a:pPr marL="2114550" lvl="3" indent="-285750">
              <a:buFont typeface="+mj-lt"/>
              <a:buAutoNum type="arabicPeriod"/>
            </a:pPr>
            <a:r>
              <a:rPr lang="en-US" sz="5500" dirty="0">
                <a:solidFill>
                  <a:schemeClr val="tx1"/>
                </a:solidFill>
              </a:rPr>
              <a:t>Urban Aid (Hold Harmless) $495,054.15</a:t>
            </a:r>
          </a:p>
          <a:p>
            <a:pPr marL="2114550" lvl="3" indent="-285750">
              <a:buFont typeface="+mj-lt"/>
              <a:buAutoNum type="arabicPeriod"/>
            </a:pPr>
            <a:r>
              <a:rPr lang="en-US" sz="5500" dirty="0">
                <a:solidFill>
                  <a:schemeClr val="tx1"/>
                </a:solidFill>
              </a:rPr>
              <a:t>Consolidation Implementation $1,000</a:t>
            </a:r>
          </a:p>
          <a:p>
            <a:pPr marL="2114550" lvl="3" indent="-285750">
              <a:buFont typeface="+mj-lt"/>
              <a:buAutoNum type="arabicPeriod"/>
            </a:pPr>
            <a:r>
              <a:rPr lang="en-US" sz="5500" dirty="0">
                <a:solidFill>
                  <a:schemeClr val="tx1"/>
                </a:solidFill>
              </a:rPr>
              <a:t>Open Space PILOT $323</a:t>
            </a:r>
          </a:p>
          <a:p>
            <a:pPr marL="457200" indent="-457200">
              <a:buFont typeface="Arial" panose="020B0604020202020204" pitchFamily="34" charset="0"/>
              <a:buChar char="•"/>
            </a:pPr>
            <a:endParaRPr lang="en-US" sz="5500" dirty="0">
              <a:solidFill>
                <a:schemeClr val="tx1"/>
              </a:solidFill>
            </a:endParaRPr>
          </a:p>
          <a:p>
            <a:pPr marL="571500" indent="-571500">
              <a:buFont typeface="Wingdings" panose="05000000000000000000" pitchFamily="2" charset="2"/>
              <a:buChar char="Ø"/>
            </a:pPr>
            <a:r>
              <a:rPr lang="en-US" sz="5500" dirty="0">
                <a:solidFill>
                  <a:schemeClr val="tx1"/>
                </a:solidFill>
              </a:rPr>
              <a:t> Other items include </a:t>
            </a:r>
          </a:p>
          <a:p>
            <a:pPr marL="2114550" lvl="3" indent="-285750">
              <a:buFont typeface="+mj-lt"/>
              <a:buAutoNum type="arabicPeriod"/>
            </a:pPr>
            <a:r>
              <a:rPr lang="en-US" sz="5500" dirty="0">
                <a:solidFill>
                  <a:schemeClr val="tx1"/>
                </a:solidFill>
              </a:rPr>
              <a:t>Homestead Benefit Program $141,851, 261 </a:t>
            </a:r>
          </a:p>
          <a:p>
            <a:pPr marL="2114550" lvl="3" indent="-285750">
              <a:buFont typeface="+mj-lt"/>
              <a:buAutoNum type="arabicPeriod"/>
            </a:pPr>
            <a:r>
              <a:rPr lang="en-US" sz="5500" dirty="0">
                <a:solidFill>
                  <a:schemeClr val="tx1"/>
                </a:solidFill>
              </a:rPr>
              <a:t>Senior Freeze Program $4,782,689 </a:t>
            </a:r>
          </a:p>
          <a:p>
            <a:pPr marL="2114550" lvl="3" indent="-285750">
              <a:buFont typeface="+mj-lt"/>
              <a:buAutoNum type="arabicPeriod"/>
            </a:pPr>
            <a:r>
              <a:rPr lang="en-US" sz="5500" dirty="0">
                <a:solidFill>
                  <a:schemeClr val="tx1"/>
                </a:solidFill>
              </a:rPr>
              <a:t>Opioid Initiatives $13,813,597.19</a:t>
            </a:r>
          </a:p>
          <a:p>
            <a:pPr marL="457200" indent="-457200">
              <a:buFont typeface="Arial" panose="020B0604020202020204" pitchFamily="34" charset="0"/>
              <a:buChar char="•"/>
            </a:pPr>
            <a:endParaRPr lang="en-US" sz="3700" dirty="0">
              <a:solidFill>
                <a:schemeClr val="tx1"/>
              </a:solidFill>
            </a:endParaRPr>
          </a:p>
          <a:p>
            <a:pPr marL="571500" indent="-571500">
              <a:buFont typeface="Wingdings" panose="05000000000000000000" pitchFamily="2" charset="2"/>
              <a:buChar char="Ø"/>
            </a:pPr>
            <a:endParaRPr lang="en-US" sz="4000" dirty="0">
              <a:solidFill>
                <a:schemeClr val="tx1"/>
              </a:solidFill>
            </a:endParaRPr>
          </a:p>
          <a:p>
            <a:pPr marL="457200" indent="-457200">
              <a:buFont typeface="Arial" panose="020B0604020202020204" pitchFamily="34" charset="0"/>
              <a:buChar char="•"/>
            </a:pPr>
            <a:endParaRPr lang="en-US" sz="4000" dirty="0">
              <a:solidFill>
                <a:schemeClr val="tx1"/>
              </a:solidFill>
            </a:endParaRPr>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a:p>
            <a:endParaRPr lang="en-US" sz="900"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24,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41</a:t>
            </a:fld>
            <a:endParaRPr lang="en-US" altLang="en-US" dirty="0"/>
          </a:p>
        </p:txBody>
      </p:sp>
    </p:spTree>
    <p:extLst>
      <p:ext uri="{BB962C8B-B14F-4D97-AF65-F5344CB8AC3E}">
        <p14:creationId xmlns:p14="http://schemas.microsoft.com/office/powerpoint/2010/main" val="226727437"/>
      </p:ext>
    </p:extLst>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a:t>Impact on State Budget</a:t>
            </a:r>
            <a:br>
              <a:rPr lang="en-US" altLang="en-US" dirty="0"/>
            </a:br>
            <a:endParaRPr lang="en-US" dirty="0"/>
          </a:p>
        </p:txBody>
      </p:sp>
      <p:sp>
        <p:nvSpPr>
          <p:cNvPr id="3" name="Footer Placeholder 2"/>
          <p:cNvSpPr>
            <a:spLocks noGrp="1"/>
          </p:cNvSpPr>
          <p:nvPr>
            <p:ph type="ftr" sz="quarter" idx="11"/>
          </p:nvPr>
        </p:nvSpPr>
        <p:spPr>
          <a:xfrm>
            <a:off x="381000" y="6356351"/>
            <a:ext cx="6096000" cy="349250"/>
          </a:xfrm>
        </p:spPr>
        <p:txBody>
          <a:bodyPr/>
          <a:lstStyle/>
          <a:p>
            <a:pPr eaLnBrk="1" fontAlgn="auto" hangingPunct="1">
              <a:spcAft>
                <a:spcPts val="0"/>
              </a:spcAft>
              <a:buClr>
                <a:schemeClr val="tx1">
                  <a:shade val="95000"/>
                </a:schemeClr>
              </a:buClr>
              <a:defRPr/>
            </a:pPr>
            <a:r>
              <a:rPr lang="en-US" dirty="0"/>
              <a:t>March 24, 2020,   COVID-19 Update,   NJLM</a:t>
            </a:r>
          </a:p>
          <a:p>
            <a:pPr eaLnBrk="1" fontAlgn="auto" hangingPunct="1">
              <a:spcAft>
                <a:spcPts val="0"/>
              </a:spcAft>
              <a:buClr>
                <a:schemeClr val="tx1">
                  <a:shade val="95000"/>
                </a:schemeClr>
              </a:buClr>
              <a:buFont typeface="Wingdings 2"/>
              <a:buNone/>
              <a:defRPr/>
            </a:pPr>
            <a:endParaRPr lang="en-US" dirty="0"/>
          </a:p>
        </p:txBody>
      </p:sp>
      <p:sp>
        <p:nvSpPr>
          <p:cNvPr id="4" name="Slide Number Placeholder 3"/>
          <p:cNvSpPr>
            <a:spLocks noGrp="1"/>
          </p:cNvSpPr>
          <p:nvPr>
            <p:ph type="sldNum" sz="quarter" idx="12"/>
          </p:nvPr>
        </p:nvSpPr>
        <p:spPr>
          <a:xfrm>
            <a:off x="6553200" y="6400800"/>
            <a:ext cx="2514600" cy="365125"/>
          </a:xfrm>
        </p:spPr>
        <p:txBody>
          <a:bodyPr/>
          <a:lstStyle/>
          <a:p>
            <a:r>
              <a:rPr lang="en-US" dirty="0"/>
              <a:t>42</a:t>
            </a:r>
          </a:p>
        </p:txBody>
      </p:sp>
      <p:sp>
        <p:nvSpPr>
          <p:cNvPr id="5" name="Rectangle 4"/>
          <p:cNvSpPr/>
          <p:nvPr/>
        </p:nvSpPr>
        <p:spPr>
          <a:xfrm>
            <a:off x="304800" y="1166843"/>
            <a:ext cx="8458200" cy="3970318"/>
          </a:xfrm>
          <a:prstGeom prst="rect">
            <a:avLst/>
          </a:prstGeom>
        </p:spPr>
        <p:txBody>
          <a:bodyPr wrap="square">
            <a:spAutoFit/>
          </a:bodyPr>
          <a:lstStyle/>
          <a:p>
            <a:pPr marL="571500" indent="-571500">
              <a:buFont typeface="Wingdings" panose="05000000000000000000" pitchFamily="2" charset="2"/>
              <a:buChar char="Ø"/>
            </a:pPr>
            <a:r>
              <a:rPr lang="en-US" dirty="0"/>
              <a:t>State expects a decline in revenues in Fiscal Year 2020 and Fiscal Year 2021</a:t>
            </a:r>
          </a:p>
          <a:p>
            <a:pPr marL="1485900" lvl="2" indent="-571500">
              <a:buFont typeface="+mj-lt"/>
              <a:buAutoNum type="arabicPeriod"/>
            </a:pPr>
            <a:r>
              <a:rPr lang="en-US" dirty="0"/>
              <a:t>Significant reductions in</a:t>
            </a:r>
          </a:p>
          <a:p>
            <a:pPr marL="2400300" lvl="4" indent="-571500">
              <a:buFont typeface="+mj-lt"/>
              <a:buAutoNum type="alphaLcPeriod"/>
            </a:pPr>
            <a:r>
              <a:rPr lang="en-US" dirty="0"/>
              <a:t>gross income tax revenues, </a:t>
            </a:r>
          </a:p>
          <a:p>
            <a:pPr marL="2400300" lvl="4" indent="-571500">
              <a:buFont typeface="+mj-lt"/>
              <a:buAutoNum type="alphaLcPeriod"/>
            </a:pPr>
            <a:r>
              <a:rPr lang="en-US" dirty="0"/>
              <a:t>corporate business tax revenues,</a:t>
            </a:r>
          </a:p>
          <a:p>
            <a:pPr marL="2400300" lvl="4" indent="-571500">
              <a:buFont typeface="+mj-lt"/>
              <a:buAutoNum type="alphaLcPeriod"/>
            </a:pPr>
            <a:r>
              <a:rPr lang="en-US" dirty="0"/>
              <a:t>sales tax revenue,</a:t>
            </a:r>
          </a:p>
          <a:p>
            <a:pPr marL="2400300" lvl="4" indent="-571500">
              <a:buFont typeface="+mj-lt"/>
              <a:buAutoNum type="alphaLcPeriod"/>
            </a:pPr>
            <a:r>
              <a:rPr lang="en-US" dirty="0"/>
              <a:t>motor fuels taxes and </a:t>
            </a:r>
          </a:p>
          <a:p>
            <a:pPr marL="2400300" lvl="4" indent="-571500">
              <a:buFont typeface="+mj-lt"/>
              <a:buAutoNum type="alphaLcPeriod"/>
            </a:pPr>
            <a:r>
              <a:rPr lang="en-US" dirty="0"/>
              <a:t>casino-related taxes. </a:t>
            </a:r>
          </a:p>
          <a:p>
            <a:endParaRPr lang="en-US" dirty="0"/>
          </a:p>
          <a:p>
            <a:pPr marL="571500" indent="-571500">
              <a:buFont typeface="Wingdings" panose="05000000000000000000" pitchFamily="2" charset="2"/>
              <a:buChar char="Ø"/>
            </a:pPr>
            <a:endParaRPr lang="en-US" dirty="0"/>
          </a:p>
          <a:p>
            <a:pPr marL="571500" indent="-571500">
              <a:buFont typeface="Wingdings" panose="05000000000000000000" pitchFamily="2" charset="2"/>
              <a:buChar char="Ø"/>
            </a:pPr>
            <a:r>
              <a:rPr lang="en-US" dirty="0"/>
              <a:t>Lottery sales have already started to decline and it is anticipated that trend will continue</a:t>
            </a:r>
          </a:p>
          <a:p>
            <a:pPr marL="571500" indent="-571500">
              <a:buFont typeface="Wingdings" panose="05000000000000000000" pitchFamily="2" charset="2"/>
              <a:buChar char="Ø"/>
            </a:pPr>
            <a:endParaRPr lang="en-US" dirty="0"/>
          </a:p>
          <a:p>
            <a:pPr marL="571500" indent="-571500">
              <a:buFont typeface="Wingdings" panose="05000000000000000000" pitchFamily="2" charset="2"/>
              <a:buChar char="Ø"/>
            </a:pPr>
            <a:r>
              <a:rPr lang="en-US" dirty="0"/>
              <a:t>Pension fund has lost at least $6 billion in market value since the beginning of the year</a:t>
            </a:r>
          </a:p>
        </p:txBody>
      </p:sp>
    </p:spTree>
    <p:extLst>
      <p:ext uri="{BB962C8B-B14F-4D97-AF65-F5344CB8AC3E}">
        <p14:creationId xmlns:p14="http://schemas.microsoft.com/office/powerpoint/2010/main" val="2497918962"/>
      </p:ext>
    </p:extLst>
  </p:cSld>
  <p:clrMapOvr>
    <a:masterClrMapping/>
  </p:clrMapOvr>
  <p:transition spd="slow">
    <p:wip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t>Census 2020</a:t>
            </a: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fontScale="92500" lnSpcReduction="10000"/>
          </a:bodyPr>
          <a:lstStyle/>
          <a:p>
            <a:pPr marL="416052" indent="-342900" eaLnBrk="1" fontAlgn="auto" hangingPunct="1">
              <a:spcAft>
                <a:spcPts val="600"/>
              </a:spcAft>
              <a:buClr>
                <a:schemeClr val="tx1">
                  <a:shade val="95000"/>
                </a:schemeClr>
              </a:buClr>
              <a:buFont typeface="Wingdings" panose="05000000000000000000" pitchFamily="2" charset="2"/>
              <a:buChar char="Ø"/>
              <a:defRPr/>
            </a:pPr>
            <a:r>
              <a:rPr lang="en-US" dirty="0">
                <a:solidFill>
                  <a:schemeClr val="tx1"/>
                </a:solidFill>
              </a:rPr>
              <a:t>Census Bureau carefully monitoring</a:t>
            </a:r>
          </a:p>
          <a:p>
            <a:pPr marL="342900" indent="-342900">
              <a:spcAft>
                <a:spcPts val="600"/>
              </a:spcAft>
              <a:buFont typeface="Wingdings" panose="05000000000000000000" pitchFamily="2" charset="2"/>
              <a:buChar char="Ø"/>
            </a:pPr>
            <a:r>
              <a:rPr lang="en-US" dirty="0">
                <a:solidFill>
                  <a:schemeClr val="tx1"/>
                </a:solidFill>
              </a:rPr>
              <a:t>As of today, planned completion date is July 31, 2020, but can be adjusted in the future</a:t>
            </a:r>
          </a:p>
          <a:p>
            <a:pPr marL="342900" indent="-342900">
              <a:spcAft>
                <a:spcPts val="600"/>
              </a:spcAft>
              <a:buFont typeface="Wingdings" panose="05000000000000000000" pitchFamily="2" charset="2"/>
              <a:buChar char="Ø"/>
            </a:pPr>
            <a:r>
              <a:rPr lang="en-US" dirty="0">
                <a:solidFill>
                  <a:schemeClr val="tx1"/>
                </a:solidFill>
              </a:rPr>
              <a:t>Delayed start of </a:t>
            </a:r>
          </a:p>
          <a:p>
            <a:pPr marL="1257300" lvl="2" indent="-342900">
              <a:spcAft>
                <a:spcPts val="600"/>
              </a:spcAft>
              <a:buFont typeface="+mj-lt"/>
              <a:buAutoNum type="arabicPeriod"/>
            </a:pPr>
            <a:r>
              <a:rPr lang="en-US" dirty="0">
                <a:solidFill>
                  <a:schemeClr val="tx1"/>
                </a:solidFill>
              </a:rPr>
              <a:t>Mobile Questionnaire Assistance program to April 13</a:t>
            </a:r>
          </a:p>
          <a:p>
            <a:pPr marL="1257300" lvl="2" indent="-342900">
              <a:spcAft>
                <a:spcPts val="600"/>
              </a:spcAft>
              <a:buFont typeface="+mj-lt"/>
              <a:buAutoNum type="arabicPeriod"/>
            </a:pPr>
            <a:r>
              <a:rPr lang="en-US" dirty="0">
                <a:solidFill>
                  <a:schemeClr val="tx1"/>
                </a:solidFill>
              </a:rPr>
              <a:t>Early Non Response follow up to April 23</a:t>
            </a:r>
          </a:p>
          <a:p>
            <a:pPr marL="342900" indent="-342900">
              <a:spcAft>
                <a:spcPts val="600"/>
              </a:spcAft>
              <a:buFont typeface="Wingdings" panose="05000000000000000000" pitchFamily="2" charset="2"/>
              <a:buChar char="Ø"/>
            </a:pPr>
            <a:r>
              <a:rPr lang="en-US" dirty="0">
                <a:solidFill>
                  <a:schemeClr val="tx1"/>
                </a:solidFill>
              </a:rPr>
              <a:t>College Students</a:t>
            </a:r>
          </a:p>
          <a:p>
            <a:pPr marL="1257300" lvl="2" indent="-342900">
              <a:spcAft>
                <a:spcPts val="600"/>
              </a:spcAft>
              <a:buFont typeface="+mj-lt"/>
              <a:buAutoNum type="arabicPeriod"/>
            </a:pPr>
            <a:r>
              <a:rPr lang="en-US" dirty="0">
                <a:solidFill>
                  <a:schemeClr val="tx1"/>
                </a:solidFill>
              </a:rPr>
              <a:t>Reminding college students living on-campus housing temporarily relocated that they should count where they live and sleep most of the  time</a:t>
            </a:r>
          </a:p>
          <a:p>
            <a:pPr marL="1257300" lvl="2" indent="-342900">
              <a:spcAft>
                <a:spcPts val="600"/>
              </a:spcAft>
              <a:buFont typeface="+mj-lt"/>
              <a:buAutoNum type="arabicPeriod"/>
            </a:pPr>
            <a:r>
              <a:rPr lang="en-US" dirty="0">
                <a:solidFill>
                  <a:schemeClr val="tx1"/>
                </a:solidFill>
              </a:rPr>
              <a:t>Counted through their university as part of the Group Quarters Operation</a:t>
            </a:r>
          </a:p>
          <a:p>
            <a:pPr marL="342900" indent="-342900">
              <a:spcAft>
                <a:spcPts val="600"/>
              </a:spcAft>
              <a:buFont typeface="Wingdings" panose="05000000000000000000" pitchFamily="2" charset="2"/>
              <a:buChar char="Ø"/>
            </a:pPr>
            <a:r>
              <a:rPr lang="en-US" dirty="0">
                <a:solidFill>
                  <a:schemeClr val="tx1"/>
                </a:solidFill>
              </a:rPr>
              <a:t>Media campaign “It has never been easier to respond on your own, whether online, over the phone, or by mail – all without having to meet a census taker.”</a:t>
            </a:r>
          </a:p>
          <a:p>
            <a:endParaRPr lang="en-US" dirty="0">
              <a:solidFill>
                <a:schemeClr val="tx1"/>
              </a:solidFill>
            </a:endParaRPr>
          </a:p>
          <a:p>
            <a:r>
              <a:rPr lang="en-US" sz="1100" b="1" dirty="0"/>
              <a:t>Source:</a:t>
            </a:r>
            <a:r>
              <a:rPr lang="en-US" sz="1100" dirty="0">
                <a:solidFill>
                  <a:schemeClr val="tx1"/>
                </a:solidFill>
              </a:rPr>
              <a:t> </a:t>
            </a:r>
            <a:r>
              <a:rPr lang="en-US" sz="1100" b="1" dirty="0"/>
              <a:t>3/15/20 Release CB20_=-RTQ.66</a:t>
            </a:r>
            <a:endParaRPr lang="en-US" sz="3200"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43</a:t>
            </a:fld>
            <a:endParaRPr lang="en-US" altLang="en-US" dirty="0"/>
          </a:p>
        </p:txBody>
      </p:sp>
    </p:spTree>
    <p:extLst>
      <p:ext uri="{BB962C8B-B14F-4D97-AF65-F5344CB8AC3E}">
        <p14:creationId xmlns:p14="http://schemas.microsoft.com/office/powerpoint/2010/main" val="1348805746"/>
      </p:ext>
    </p:extLst>
  </p:cSld>
  <p:clrMapOvr>
    <a:masterClrMapping/>
  </p:clrMapOvr>
  <p:transition spd="slow">
    <p:wip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543800" cy="990600"/>
          </a:xfrm>
        </p:spPr>
        <p:txBody>
          <a:bodyPr>
            <a:normAutofit fontScale="90000"/>
          </a:bodyPr>
          <a:lstStyle/>
          <a:p>
            <a:pPr algn="ctr">
              <a:defRPr/>
            </a:pPr>
            <a:r>
              <a:rPr lang="en-US" sz="2700" dirty="0"/>
              <a:t>Coronavirus Aid, Relief, and Economic Security Act (the CARES bill) S.3548</a:t>
            </a:r>
            <a:br>
              <a:rPr lang="en-US" sz="32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fontScale="32500" lnSpcReduction="20000"/>
          </a:bodyPr>
          <a:lstStyle/>
          <a:p>
            <a:pPr marL="342900" lvl="0" indent="-342900">
              <a:buFont typeface="Arial" panose="020B0604020202020204" pitchFamily="34" charset="0"/>
              <a:buChar char="•"/>
            </a:pPr>
            <a:endParaRPr lang="en-US" b="1" dirty="0"/>
          </a:p>
          <a:p>
            <a:pPr marL="457200" lvl="0" indent="-400050">
              <a:spcBef>
                <a:spcPts val="0"/>
              </a:spcBef>
              <a:spcAft>
                <a:spcPts val="600"/>
              </a:spcAft>
              <a:buFont typeface="Wingdings" panose="05000000000000000000" pitchFamily="2" charset="2"/>
              <a:buChar char="Ø"/>
            </a:pPr>
            <a:endParaRPr lang="en-US" sz="4600" b="1" dirty="0">
              <a:solidFill>
                <a:schemeClr val="tx1"/>
              </a:solidFill>
            </a:endParaRPr>
          </a:p>
          <a:p>
            <a:pPr marL="457200" lvl="0" indent="-400050">
              <a:spcBef>
                <a:spcPts val="0"/>
              </a:spcBef>
              <a:spcAft>
                <a:spcPts val="600"/>
              </a:spcAft>
              <a:buFont typeface="Wingdings" panose="05000000000000000000" pitchFamily="2" charset="2"/>
              <a:buChar char="Ø"/>
            </a:pPr>
            <a:r>
              <a:rPr lang="en-US" sz="7400" b="1" dirty="0">
                <a:solidFill>
                  <a:schemeClr val="tx1"/>
                </a:solidFill>
              </a:rPr>
              <a:t>Community Development Block Grant </a:t>
            </a:r>
          </a:p>
          <a:p>
            <a:pPr marL="971550" lvl="2">
              <a:spcBef>
                <a:spcPts val="0"/>
              </a:spcBef>
              <a:spcAft>
                <a:spcPts val="600"/>
              </a:spcAft>
            </a:pPr>
            <a:r>
              <a:rPr lang="en-US" sz="5500" dirty="0">
                <a:solidFill>
                  <a:schemeClr val="tx1"/>
                </a:solidFill>
              </a:rPr>
              <a:t>$5 billion is provided for the Community Development Block Grant (CDBG) program </a:t>
            </a:r>
          </a:p>
          <a:p>
            <a:pPr marL="457200" lvl="0" indent="-400050">
              <a:spcBef>
                <a:spcPts val="0"/>
              </a:spcBef>
              <a:spcAft>
                <a:spcPts val="600"/>
              </a:spcAft>
              <a:buFont typeface="Wingdings" panose="05000000000000000000" pitchFamily="2" charset="2"/>
              <a:buChar char="Ø"/>
            </a:pPr>
            <a:r>
              <a:rPr lang="en-US" sz="7400" b="1" dirty="0">
                <a:solidFill>
                  <a:schemeClr val="tx1"/>
                </a:solidFill>
              </a:rPr>
              <a:t>Economic Development Administration (EDA)</a:t>
            </a:r>
          </a:p>
          <a:p>
            <a:pPr marL="971550" lvl="2">
              <a:spcBef>
                <a:spcPts val="0"/>
              </a:spcBef>
              <a:spcAft>
                <a:spcPts val="600"/>
              </a:spcAft>
            </a:pPr>
            <a:r>
              <a:rPr lang="en-US" sz="5500" dirty="0">
                <a:solidFill>
                  <a:schemeClr val="tx1"/>
                </a:solidFill>
              </a:rPr>
              <a:t>$1.5 billion provided for economic adjustment assistance to help revitalize local communities after the pandemic.  </a:t>
            </a:r>
          </a:p>
          <a:p>
            <a:pPr marL="457200" lvl="0" indent="-400050">
              <a:spcBef>
                <a:spcPts val="0"/>
              </a:spcBef>
              <a:spcAft>
                <a:spcPts val="600"/>
              </a:spcAft>
              <a:buFont typeface="Wingdings" panose="05000000000000000000" pitchFamily="2" charset="2"/>
              <a:buChar char="Ø"/>
            </a:pPr>
            <a:r>
              <a:rPr lang="en-US" sz="7400" b="1" dirty="0">
                <a:solidFill>
                  <a:schemeClr val="tx1"/>
                </a:solidFill>
              </a:rPr>
              <a:t>Election Grants </a:t>
            </a:r>
          </a:p>
          <a:p>
            <a:pPr marL="971550" lvl="2">
              <a:spcBef>
                <a:spcPts val="0"/>
              </a:spcBef>
              <a:spcAft>
                <a:spcPts val="600"/>
              </a:spcAft>
            </a:pPr>
            <a:r>
              <a:rPr lang="en-US" sz="5500" dirty="0">
                <a:solidFill>
                  <a:schemeClr val="tx1"/>
                </a:solidFill>
              </a:rPr>
              <a:t>$400 million provided for states to help prepare for the 2020 elections.  </a:t>
            </a:r>
          </a:p>
          <a:p>
            <a:pPr marL="457200" lvl="0" indent="-400050">
              <a:spcBef>
                <a:spcPts val="0"/>
              </a:spcBef>
              <a:spcAft>
                <a:spcPts val="600"/>
              </a:spcAft>
              <a:buFont typeface="Wingdings" panose="05000000000000000000" pitchFamily="2" charset="2"/>
              <a:buChar char="Ø"/>
            </a:pPr>
            <a:r>
              <a:rPr lang="en-US" sz="7400" b="1" dirty="0">
                <a:solidFill>
                  <a:schemeClr val="tx1"/>
                </a:solidFill>
              </a:rPr>
              <a:t>Disaster Relief Fund</a:t>
            </a:r>
          </a:p>
          <a:p>
            <a:pPr marL="971550" lvl="2">
              <a:spcBef>
                <a:spcPts val="0"/>
              </a:spcBef>
              <a:spcAft>
                <a:spcPts val="600"/>
              </a:spcAft>
            </a:pPr>
            <a:r>
              <a:rPr lang="en-US" sz="5500" dirty="0">
                <a:solidFill>
                  <a:schemeClr val="tx1"/>
                </a:solidFill>
              </a:rPr>
              <a:t>$45 billion to provide for the immediate needs of state, local, tribal, and territorial governments to protect citizens and help them recovery from the overwhelming effects of COVID-19.  </a:t>
            </a:r>
          </a:p>
          <a:p>
            <a:pPr marL="457200" lvl="0" indent="-400050">
              <a:spcBef>
                <a:spcPts val="0"/>
              </a:spcBef>
              <a:spcAft>
                <a:spcPts val="600"/>
              </a:spcAft>
              <a:buFont typeface="Wingdings" panose="05000000000000000000" pitchFamily="2" charset="2"/>
              <a:buChar char="Ø"/>
            </a:pPr>
            <a:r>
              <a:rPr lang="en-US" sz="7400" b="1" dirty="0">
                <a:solidFill>
                  <a:schemeClr val="tx1"/>
                </a:solidFill>
              </a:rPr>
              <a:t>Assistance to Firefighter Grants</a:t>
            </a:r>
            <a:r>
              <a:rPr lang="en-US" sz="7400" dirty="0">
                <a:solidFill>
                  <a:schemeClr val="tx1"/>
                </a:solidFill>
              </a:rPr>
              <a:t> </a:t>
            </a:r>
          </a:p>
          <a:p>
            <a:pPr marL="971550" lvl="2">
              <a:spcBef>
                <a:spcPts val="0"/>
              </a:spcBef>
              <a:spcAft>
                <a:spcPts val="600"/>
              </a:spcAft>
            </a:pPr>
            <a:r>
              <a:rPr lang="en-US" sz="5500" dirty="0">
                <a:solidFill>
                  <a:schemeClr val="tx1"/>
                </a:solidFill>
              </a:rPr>
              <a:t>$100 million provided for personal protective equipment for our nation’s first responders. </a:t>
            </a:r>
          </a:p>
          <a:p>
            <a:pPr marL="342900" indent="-342900">
              <a:buFont typeface="Wingdings" panose="05000000000000000000" pitchFamily="2" charset="2"/>
              <a:buChar char="Ø"/>
            </a:pPr>
            <a:endParaRPr lang="en-US" dirty="0">
              <a:solidFill>
                <a:schemeClr val="tx1"/>
              </a:solidFill>
            </a:endParaRP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44</a:t>
            </a:fld>
            <a:endParaRPr lang="en-US" altLang="en-US" dirty="0"/>
          </a:p>
        </p:txBody>
      </p:sp>
    </p:spTree>
    <p:extLst>
      <p:ext uri="{BB962C8B-B14F-4D97-AF65-F5344CB8AC3E}">
        <p14:creationId xmlns:p14="http://schemas.microsoft.com/office/powerpoint/2010/main" val="909196105"/>
      </p:ext>
    </p:extLst>
  </p:cSld>
  <p:clrMapOvr>
    <a:masterClrMapping/>
  </p:clrMapOvr>
  <p:transition spd="slow">
    <p:wip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Coronavirus Aid, Relief, and Economic Security Act (the CARES bill) S.3548</a:t>
            </a:r>
          </a:p>
        </p:txBody>
      </p:sp>
      <p:sp>
        <p:nvSpPr>
          <p:cNvPr id="3" name="Footer Placeholder 2"/>
          <p:cNvSpPr>
            <a:spLocks noGrp="1"/>
          </p:cNvSpPr>
          <p:nvPr>
            <p:ph type="ftr" sz="quarter" idx="11"/>
          </p:nvPr>
        </p:nvSpPr>
        <p:spPr>
          <a:xfrm>
            <a:off x="1143000" y="6356350"/>
            <a:ext cx="4876800" cy="365125"/>
          </a:xfrm>
        </p:spPr>
        <p:txBody>
          <a:bodyPr/>
          <a:lstStyle/>
          <a:p>
            <a:pPr eaLnBrk="1" fontAlgn="auto" hangingPunct="1">
              <a:spcAft>
                <a:spcPts val="0"/>
              </a:spcAft>
              <a:buClr>
                <a:schemeClr val="tx1">
                  <a:shade val="95000"/>
                </a:schemeClr>
              </a:buClr>
              <a:defRPr/>
            </a:pPr>
            <a:r>
              <a:rPr lang="en-US" dirty="0"/>
              <a:t>March 26, 2020,   COVID-19 Update,   NJLM</a:t>
            </a:r>
          </a:p>
          <a:p>
            <a:pPr eaLnBrk="1" fontAlgn="auto" hangingPunct="1">
              <a:spcAft>
                <a:spcPts val="0"/>
              </a:spcAft>
              <a:buClr>
                <a:schemeClr val="tx1">
                  <a:shade val="95000"/>
                </a:schemeClr>
              </a:buClr>
              <a:buFont typeface="Wingdings 2"/>
              <a:buNone/>
              <a:defRPr/>
            </a:pPr>
            <a:endParaRPr lang="en-US" dirty="0"/>
          </a:p>
        </p:txBody>
      </p:sp>
      <p:sp>
        <p:nvSpPr>
          <p:cNvPr id="4" name="Slide Number Placeholder 3"/>
          <p:cNvSpPr>
            <a:spLocks noGrp="1"/>
          </p:cNvSpPr>
          <p:nvPr>
            <p:ph type="sldNum" sz="quarter" idx="12"/>
          </p:nvPr>
        </p:nvSpPr>
        <p:spPr/>
        <p:txBody>
          <a:bodyPr/>
          <a:lstStyle/>
          <a:p>
            <a:fld id="{3E4AA41C-8F56-4E34-817A-76BB97A8764B}" type="slidenum">
              <a:rPr lang="en-US" smtClean="0">
                <a:solidFill>
                  <a:schemeClr val="bg1">
                    <a:lumMod val="50000"/>
                  </a:schemeClr>
                </a:solidFill>
                <a:latin typeface="District Pro Thin" pitchFamily="50" charset="0"/>
              </a:rPr>
              <a:t>45</a:t>
            </a:fld>
            <a:endParaRPr lang="en-US" dirty="0"/>
          </a:p>
        </p:txBody>
      </p:sp>
      <p:sp>
        <p:nvSpPr>
          <p:cNvPr id="5" name="Rectangle 4"/>
          <p:cNvSpPr/>
          <p:nvPr/>
        </p:nvSpPr>
        <p:spPr>
          <a:xfrm>
            <a:off x="457200" y="1219200"/>
            <a:ext cx="8458200" cy="5016758"/>
          </a:xfrm>
          <a:prstGeom prst="rect">
            <a:avLst/>
          </a:prstGeom>
        </p:spPr>
        <p:txBody>
          <a:bodyPr wrap="square">
            <a:spAutoFit/>
          </a:bodyPr>
          <a:lstStyle/>
          <a:p>
            <a:pPr marL="342900" lvl="0" indent="-342900">
              <a:buFont typeface="Arial" panose="020B0604020202020204" pitchFamily="34" charset="0"/>
              <a:buChar char="•"/>
            </a:pPr>
            <a:endParaRPr lang="en-US" b="1" dirty="0">
              <a:latin typeface="+mn-lt"/>
            </a:endParaRPr>
          </a:p>
          <a:p>
            <a:pPr marL="342900" lvl="0" indent="-342900">
              <a:spcAft>
                <a:spcPts val="600"/>
              </a:spcAft>
              <a:buFont typeface="Wingdings" panose="05000000000000000000" pitchFamily="2" charset="2"/>
              <a:buChar char="Ø"/>
            </a:pPr>
            <a:r>
              <a:rPr lang="en-US" b="1" dirty="0">
                <a:latin typeface="+mn-lt"/>
              </a:rPr>
              <a:t>Resources for Federal, State and Local Law Enforcement</a:t>
            </a:r>
          </a:p>
          <a:p>
            <a:pPr lvl="2">
              <a:spcAft>
                <a:spcPts val="600"/>
              </a:spcAft>
            </a:pPr>
            <a:r>
              <a:rPr lang="en-US" dirty="0">
                <a:latin typeface="+mn-lt"/>
              </a:rPr>
              <a:t>$850 million for the Byrne-Justice Assistance Grant Program (Byrne-JAG).</a:t>
            </a:r>
            <a:r>
              <a:rPr lang="en-US" b="1" dirty="0">
                <a:latin typeface="+mn-lt"/>
              </a:rPr>
              <a:t>  </a:t>
            </a:r>
            <a:endParaRPr lang="en-US" dirty="0">
              <a:latin typeface="+mn-lt"/>
            </a:endParaRPr>
          </a:p>
          <a:p>
            <a:pPr marL="342900" lvl="0" indent="-342900">
              <a:spcAft>
                <a:spcPts val="600"/>
              </a:spcAft>
              <a:buFont typeface="Wingdings" panose="05000000000000000000" pitchFamily="2" charset="2"/>
              <a:buChar char="Ø"/>
            </a:pPr>
            <a:r>
              <a:rPr lang="en-US" b="1" dirty="0">
                <a:latin typeface="+mn-lt"/>
              </a:rPr>
              <a:t>Centers for Disease Control and Prevention</a:t>
            </a:r>
          </a:p>
          <a:p>
            <a:pPr lvl="2">
              <a:spcAft>
                <a:spcPts val="600"/>
              </a:spcAft>
            </a:pPr>
            <a:r>
              <a:rPr lang="en-US" dirty="0">
                <a:latin typeface="+mn-lt"/>
              </a:rPr>
              <a:t>$4.3 billion to support federal, state, and local public health agencies to prevent, prepare for, and respond to the coronavirus. </a:t>
            </a:r>
          </a:p>
          <a:p>
            <a:pPr marL="342900" lvl="0" indent="-342900">
              <a:spcAft>
                <a:spcPts val="600"/>
              </a:spcAft>
              <a:buFont typeface="Wingdings" panose="05000000000000000000" pitchFamily="2" charset="2"/>
              <a:buChar char="Ø"/>
            </a:pPr>
            <a:r>
              <a:rPr lang="en-US" b="1" dirty="0">
                <a:latin typeface="+mn-lt"/>
              </a:rPr>
              <a:t>DHS Assistant Secretary for Preparedness and Response</a:t>
            </a:r>
          </a:p>
          <a:p>
            <a:pPr lvl="2">
              <a:spcAft>
                <a:spcPts val="600"/>
              </a:spcAft>
            </a:pPr>
            <a:r>
              <a:rPr lang="en-US" dirty="0">
                <a:latin typeface="+mn-lt"/>
              </a:rPr>
              <a:t>$127 billion for medical response efforts.</a:t>
            </a:r>
          </a:p>
          <a:p>
            <a:pPr marL="342900" lvl="0" indent="-342900">
              <a:spcAft>
                <a:spcPts val="600"/>
              </a:spcAft>
              <a:buFont typeface="Wingdings" panose="05000000000000000000" pitchFamily="2" charset="2"/>
              <a:buChar char="Ø"/>
            </a:pPr>
            <a:r>
              <a:rPr lang="en-US" b="1" dirty="0">
                <a:latin typeface="+mn-lt"/>
              </a:rPr>
              <a:t>Emergency Management Performance Grants</a:t>
            </a:r>
          </a:p>
          <a:p>
            <a:pPr lvl="2">
              <a:spcAft>
                <a:spcPts val="600"/>
              </a:spcAft>
            </a:pPr>
            <a:r>
              <a:rPr lang="en-US" dirty="0">
                <a:latin typeface="+mn-lt"/>
              </a:rPr>
              <a:t>$100 million for state, local, territorial, and tribal governments to support coordination, communications, and logistics. </a:t>
            </a:r>
          </a:p>
          <a:p>
            <a:pPr marL="342900" lvl="0" indent="-342900">
              <a:spcAft>
                <a:spcPts val="600"/>
              </a:spcAft>
              <a:buFont typeface="Wingdings" panose="05000000000000000000" pitchFamily="2" charset="2"/>
              <a:buChar char="Ø"/>
            </a:pPr>
            <a:r>
              <a:rPr lang="en-US" b="1" dirty="0">
                <a:latin typeface="+mn-lt"/>
              </a:rPr>
              <a:t>Federal Emergency Management Agency</a:t>
            </a:r>
            <a:r>
              <a:rPr lang="en-US" dirty="0">
                <a:latin typeface="+mn-lt"/>
              </a:rPr>
              <a:t> </a:t>
            </a:r>
          </a:p>
          <a:p>
            <a:pPr lvl="2">
              <a:spcAft>
                <a:spcPts val="600"/>
              </a:spcAft>
            </a:pPr>
            <a:r>
              <a:rPr lang="en-US" dirty="0">
                <a:latin typeface="+mn-lt"/>
              </a:rPr>
              <a:t>$45 million to expand information technology and communications capabilities and to build capacity in response coordination efforts.  </a:t>
            </a:r>
          </a:p>
          <a:p>
            <a:pPr marL="342900" lvl="0" indent="-342900">
              <a:spcAft>
                <a:spcPts val="600"/>
              </a:spcAft>
              <a:buFont typeface="Wingdings" panose="05000000000000000000" pitchFamily="2" charset="2"/>
              <a:buChar char="Ø"/>
            </a:pPr>
            <a:r>
              <a:rPr lang="en-US" b="1" dirty="0">
                <a:latin typeface="+mn-lt"/>
              </a:rPr>
              <a:t>$150 Billion Stabilization Aid</a:t>
            </a:r>
            <a:endParaRPr lang="en-US" dirty="0">
              <a:latin typeface="+mn-lt"/>
            </a:endParaRPr>
          </a:p>
        </p:txBody>
      </p:sp>
    </p:spTree>
    <p:extLst>
      <p:ext uri="{BB962C8B-B14F-4D97-AF65-F5344CB8AC3E}">
        <p14:creationId xmlns:p14="http://schemas.microsoft.com/office/powerpoint/2010/main" val="2754259681"/>
      </p:ext>
    </p:extLst>
  </p:cSld>
  <p:clrMapOvr>
    <a:masterClrMapping/>
  </p:clrMapOvr>
  <p:transition spd="slow">
    <p:wip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sz="2700" dirty="0"/>
              <a:t>Coronavirus Aid, Relief, and Economic Security Act (the CARES bill) S.3548</a:t>
            </a:r>
            <a:br>
              <a:rPr lang="en-US" sz="3200" dirty="0"/>
            </a:br>
            <a:br>
              <a:rPr lang="en-US" altLang="en-US" sz="3600" dirty="0"/>
            </a:br>
            <a:br>
              <a:rPr lang="en-US" altLang="en-US" sz="3600" dirty="0"/>
            </a:br>
            <a:br>
              <a:rPr lang="en-US" altLang="en-US" sz="3600" dirty="0"/>
            </a:br>
            <a:br>
              <a:rPr lang="en-US" altLang="en-US" sz="3600" dirty="0"/>
            </a:br>
            <a:br>
              <a:rPr lang="en-US" altLang="en-US" sz="3200" dirty="0"/>
            </a:br>
            <a:r>
              <a:rPr lang="en-US" altLang="en-US" sz="3200" dirty="0"/>
              <a:t>	</a:t>
            </a:r>
          </a:p>
        </p:txBody>
      </p:sp>
      <p:sp>
        <p:nvSpPr>
          <p:cNvPr id="2" name="Text Placeholder 1"/>
          <p:cNvSpPr>
            <a:spLocks noGrp="1"/>
          </p:cNvSpPr>
          <p:nvPr>
            <p:ph type="body" idx="1"/>
          </p:nvPr>
        </p:nvSpPr>
        <p:spPr>
          <a:xfrm>
            <a:off x="533400" y="1143000"/>
            <a:ext cx="8153400" cy="5105400"/>
          </a:xfrm>
        </p:spPr>
        <p:txBody>
          <a:bodyPr anchor="t">
            <a:normAutofit/>
          </a:bodyPr>
          <a:lstStyle/>
          <a:p>
            <a:pPr marL="342900" lvl="0" indent="-342900">
              <a:buFont typeface="Arial" panose="020B0604020202020204" pitchFamily="34" charset="0"/>
              <a:buChar char="•"/>
            </a:pPr>
            <a:endParaRPr lang="en-US" b="1" dirty="0"/>
          </a:p>
          <a:p>
            <a:r>
              <a:rPr lang="en-US" dirty="0">
                <a:solidFill>
                  <a:schemeClr val="tx1"/>
                </a:solidFill>
              </a:rPr>
              <a:t>What Isn’t There:</a:t>
            </a:r>
          </a:p>
          <a:p>
            <a:r>
              <a:rPr lang="en-US" b="1" dirty="0">
                <a:solidFill>
                  <a:schemeClr val="tx1"/>
                </a:solidFill>
              </a:rPr>
              <a:t> </a:t>
            </a:r>
            <a:endParaRPr lang="en-US" dirty="0">
              <a:solidFill>
                <a:schemeClr val="tx1"/>
              </a:solidFill>
            </a:endParaRPr>
          </a:p>
          <a:p>
            <a:pPr marL="800100" lvl="1" indent="-342900">
              <a:buFont typeface="Wingdings" panose="05000000000000000000" pitchFamily="2" charset="2"/>
              <a:buChar char="Ø"/>
            </a:pPr>
            <a:r>
              <a:rPr lang="en-US" dirty="0">
                <a:solidFill>
                  <a:schemeClr val="tx1"/>
                </a:solidFill>
              </a:rPr>
              <a:t>Payroll tax equity for public employers.</a:t>
            </a:r>
          </a:p>
          <a:p>
            <a:pPr marL="800100" lvl="1" indent="-342900">
              <a:buFont typeface="Wingdings" panose="05000000000000000000" pitchFamily="2" charset="2"/>
              <a:buChar char="Ø"/>
            </a:pPr>
            <a:endParaRPr lang="en-US" dirty="0">
              <a:solidFill>
                <a:schemeClr val="tx1"/>
              </a:solidFill>
            </a:endParaRPr>
          </a:p>
          <a:p>
            <a:pPr marL="800100" lvl="1" indent="-342900">
              <a:buFont typeface="Wingdings" panose="05000000000000000000" pitchFamily="2" charset="2"/>
              <a:buChar char="Ø"/>
            </a:pPr>
            <a:r>
              <a:rPr lang="en-US" dirty="0">
                <a:solidFill>
                  <a:schemeClr val="tx1"/>
                </a:solidFill>
              </a:rPr>
              <a:t>Any stabilization aid, at all, for New Jersey municipalities.</a:t>
            </a:r>
          </a:p>
          <a:p>
            <a:pPr marL="342900" indent="-342900">
              <a:buFont typeface="Wingdings" panose="05000000000000000000" pitchFamily="2" charset="2"/>
              <a:buChar char="Ø"/>
            </a:pPr>
            <a:endParaRPr lang="en-US" dirty="0">
              <a:solidFill>
                <a:schemeClr val="tx1"/>
              </a:solidFill>
            </a:endParaRPr>
          </a:p>
          <a:p>
            <a:pPr marL="342900" indent="-342900">
              <a:buFont typeface="Wingdings" panose="05000000000000000000" pitchFamily="2" charset="2"/>
              <a:buChar char="Ø"/>
            </a:pPr>
            <a:endParaRPr lang="en-US" dirty="0">
              <a:solidFill>
                <a:schemeClr val="tx1"/>
              </a:solidFill>
            </a:endParaRPr>
          </a:p>
          <a:p>
            <a:pPr marL="342900" indent="-342900">
              <a:spcAft>
                <a:spcPts val="600"/>
              </a:spcAft>
              <a:buFont typeface="Wingdings" panose="05000000000000000000" pitchFamily="2" charset="2"/>
              <a:buChar char="Ø"/>
            </a:pPr>
            <a:r>
              <a:rPr lang="en-US" dirty="0">
                <a:solidFill>
                  <a:schemeClr val="tx1"/>
                </a:solidFill>
              </a:rPr>
              <a:t>Passed US Senate.</a:t>
            </a:r>
          </a:p>
          <a:p>
            <a:pPr marL="342900" indent="-342900">
              <a:spcAft>
                <a:spcPts val="600"/>
              </a:spcAft>
              <a:buFont typeface="Wingdings" panose="05000000000000000000" pitchFamily="2" charset="2"/>
              <a:buChar char="Ø"/>
            </a:pPr>
            <a:r>
              <a:rPr lang="en-US" dirty="0">
                <a:solidFill>
                  <a:schemeClr val="tx1"/>
                </a:solidFill>
              </a:rPr>
              <a:t>Pending “unanimous consent” in the House.</a:t>
            </a:r>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46</a:t>
            </a:fld>
            <a:endParaRPr lang="en-US" altLang="en-US" dirty="0"/>
          </a:p>
        </p:txBody>
      </p:sp>
    </p:spTree>
    <p:extLst>
      <p:ext uri="{BB962C8B-B14F-4D97-AF65-F5344CB8AC3E}">
        <p14:creationId xmlns:p14="http://schemas.microsoft.com/office/powerpoint/2010/main" val="1640998587"/>
      </p:ext>
    </p:extLst>
  </p:cSld>
  <p:clrMapOvr>
    <a:masterClrMapping/>
  </p:clrMapOvr>
  <p:transition spd="slow">
    <p:wip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itle 2"/>
          <p:cNvSpPr>
            <a:spLocks noGrp="1"/>
          </p:cNvSpPr>
          <p:nvPr>
            <p:ph type="title"/>
          </p:nvPr>
        </p:nvSpPr>
        <p:spPr>
          <a:xfrm>
            <a:off x="609600" y="457200"/>
            <a:ext cx="8229600" cy="1295400"/>
          </a:xfrm>
        </p:spPr>
        <p:txBody>
          <a:bodyPr/>
          <a:lstStyle/>
          <a:p>
            <a:pPr algn="ctr" eaLnBrk="1" fontAlgn="auto" hangingPunct="1">
              <a:spcAft>
                <a:spcPts val="0"/>
              </a:spcAft>
              <a:defRPr/>
            </a:pPr>
            <a:r>
              <a:rPr lang="en-US" altLang="en-US" dirty="0"/>
              <a:t>Monitor Developments</a:t>
            </a:r>
          </a:p>
        </p:txBody>
      </p:sp>
      <p:sp>
        <p:nvSpPr>
          <p:cNvPr id="2" name="Text Placeholder 1"/>
          <p:cNvSpPr>
            <a:spLocks noGrp="1"/>
          </p:cNvSpPr>
          <p:nvPr>
            <p:ph type="body" idx="1"/>
          </p:nvPr>
        </p:nvSpPr>
        <p:spPr>
          <a:xfrm>
            <a:off x="609600" y="1371600"/>
            <a:ext cx="8001000" cy="4648200"/>
          </a:xfrm>
        </p:spPr>
        <p:txBody>
          <a:bodyPr anchor="t">
            <a:normAutofit fontScale="92500" lnSpcReduction="20000"/>
          </a:bodyPr>
          <a:lstStyle/>
          <a:p>
            <a:pPr eaLnBrk="1" fontAlgn="auto" hangingPunct="1">
              <a:spcAft>
                <a:spcPts val="0"/>
              </a:spcAft>
              <a:buClr>
                <a:schemeClr val="tx1">
                  <a:shade val="95000"/>
                </a:schemeClr>
              </a:buClr>
              <a:buFont typeface="Wingdings 2"/>
              <a:buNone/>
              <a:defRPr/>
            </a:pPr>
            <a:r>
              <a:rPr lang="en-US" dirty="0">
                <a:solidFill>
                  <a:schemeClr val="tx1"/>
                </a:solidFill>
              </a:rPr>
              <a:t>Please monitor League alerts for any such developments.</a:t>
            </a:r>
          </a:p>
          <a:p>
            <a:pPr eaLnBrk="1" fontAlgn="auto" hangingPunct="1">
              <a:spcAft>
                <a:spcPts val="0"/>
              </a:spcAft>
              <a:buClr>
                <a:schemeClr val="tx1">
                  <a:shade val="95000"/>
                </a:schemeClr>
              </a:buClr>
              <a:buFont typeface="Wingdings 2"/>
              <a:buNone/>
              <a:defRPr/>
            </a:pPr>
            <a:endParaRPr lang="en-US" dirty="0">
              <a:solidFill>
                <a:schemeClr val="tx1"/>
              </a:solidFill>
            </a:endParaRPr>
          </a:p>
          <a:p>
            <a:pPr marL="617220" lvl="1" indent="-342900">
              <a:spcAft>
                <a:spcPts val="1200"/>
              </a:spcAft>
              <a:buFont typeface="Wingdings" panose="05000000000000000000" pitchFamily="2" charset="2"/>
              <a:buChar char="Ø"/>
              <a:defRPr/>
            </a:pPr>
            <a:r>
              <a:rPr lang="en-US" sz="2000" dirty="0">
                <a:solidFill>
                  <a:schemeClr val="tx1"/>
                </a:solidFill>
                <a:hlinkClick r:id="rId2"/>
              </a:rPr>
              <a:t>https://covid19.nj.gov/</a:t>
            </a:r>
          </a:p>
          <a:p>
            <a:pPr marL="617220" lvl="1" indent="-342900">
              <a:spcAft>
                <a:spcPts val="1200"/>
              </a:spcAft>
              <a:buFont typeface="Wingdings" panose="05000000000000000000" pitchFamily="2" charset="2"/>
              <a:buChar char="Ø"/>
              <a:defRPr/>
            </a:pPr>
            <a:r>
              <a:rPr lang="en-US" sz="1900" dirty="0">
                <a:hlinkClick r:id="rId3"/>
              </a:rPr>
              <a:t>https://www.cdc.gov/</a:t>
            </a:r>
            <a:endParaRPr lang="en-US" sz="1900" dirty="0">
              <a:solidFill>
                <a:schemeClr val="tx1"/>
              </a:solidFill>
              <a:hlinkClick r:id="rId2"/>
            </a:endParaRPr>
          </a:p>
          <a:p>
            <a:pPr marL="617220" lvl="1" indent="-342900">
              <a:spcAft>
                <a:spcPts val="1200"/>
              </a:spcAft>
              <a:buFont typeface="Wingdings" panose="05000000000000000000" pitchFamily="2" charset="2"/>
              <a:buChar char="Ø"/>
              <a:defRPr/>
            </a:pPr>
            <a:r>
              <a:rPr lang="en-US" sz="2000" dirty="0">
                <a:solidFill>
                  <a:schemeClr val="tx1"/>
                </a:solidFill>
                <a:hlinkClick r:id="rId2"/>
              </a:rPr>
              <a:t>www.njlm.org</a:t>
            </a:r>
            <a:endParaRPr lang="en-US" sz="2000" dirty="0">
              <a:solidFill>
                <a:schemeClr val="tx1"/>
              </a:solidFill>
            </a:endParaRPr>
          </a:p>
          <a:p>
            <a:pPr marL="617220" lvl="1" indent="-342900">
              <a:spcAft>
                <a:spcPts val="1200"/>
              </a:spcAft>
              <a:buFont typeface="Wingdings" panose="05000000000000000000" pitchFamily="2" charset="2"/>
              <a:buChar char="Ø"/>
              <a:defRPr/>
            </a:pPr>
            <a:r>
              <a:rPr lang="en-US" sz="2000" dirty="0">
                <a:solidFill>
                  <a:schemeClr val="tx1"/>
                </a:solidFill>
                <a:hlinkClick r:id="rId4"/>
              </a:rPr>
              <a:t>https://www.njlm.org/</a:t>
            </a:r>
            <a:r>
              <a:rPr lang="en-US" sz="2000" dirty="0">
                <a:solidFill>
                  <a:schemeClr val="tx1"/>
                </a:solidFill>
                <a:hlinkClick r:id="rId4"/>
              </a:rPr>
              <a:t>COVID-19</a:t>
            </a:r>
            <a:endParaRPr lang="en-US" sz="2000" dirty="0">
              <a:solidFill>
                <a:schemeClr val="tx1"/>
              </a:solidFill>
            </a:endParaRPr>
          </a:p>
          <a:p>
            <a:pPr marL="617220" lvl="1" indent="-342900" eaLnBrk="1" fontAlgn="auto" hangingPunct="1">
              <a:spcAft>
                <a:spcPts val="1200"/>
              </a:spcAft>
              <a:buFont typeface="Wingdings" panose="05000000000000000000" pitchFamily="2" charset="2"/>
              <a:buChar char="Ø"/>
              <a:defRPr/>
            </a:pPr>
            <a:r>
              <a:rPr lang="en-US" sz="2000" dirty="0">
                <a:solidFill>
                  <a:schemeClr val="tx1"/>
                </a:solidFill>
              </a:rPr>
              <a:t>Friday Recap letters</a:t>
            </a:r>
          </a:p>
          <a:p>
            <a:pPr marL="617220" lvl="1" indent="-342900">
              <a:spcAft>
                <a:spcPts val="1200"/>
              </a:spcAft>
              <a:buFont typeface="Wingdings" panose="05000000000000000000" pitchFamily="2" charset="2"/>
              <a:buChar char="Ø"/>
              <a:defRPr/>
            </a:pPr>
            <a:r>
              <a:rPr lang="en-US" sz="2000" dirty="0">
                <a:solidFill>
                  <a:schemeClr val="tx1"/>
                </a:solidFill>
              </a:rPr>
              <a:t>Town Crier Blog at </a:t>
            </a:r>
            <a:r>
              <a:rPr lang="en-US" sz="2000" dirty="0">
                <a:solidFill>
                  <a:schemeClr val="tx1"/>
                </a:solidFill>
                <a:hlinkClick r:id="rId5"/>
              </a:rPr>
              <a:t>https://www.njlm.org/njlmblog</a:t>
            </a:r>
            <a:endParaRPr lang="en-US" sz="2000" dirty="0">
              <a:solidFill>
                <a:schemeClr val="tx1"/>
              </a:solidFill>
            </a:endParaRPr>
          </a:p>
          <a:p>
            <a:pPr marL="617220" lvl="1" indent="-342900">
              <a:spcAft>
                <a:spcPts val="1200"/>
              </a:spcAft>
              <a:buFont typeface="Wingdings" panose="05000000000000000000" pitchFamily="2" charset="2"/>
              <a:buChar char="Ø"/>
              <a:defRPr/>
            </a:pPr>
            <a:r>
              <a:rPr lang="en-US" sz="2000" dirty="0">
                <a:solidFill>
                  <a:schemeClr val="tx1"/>
                </a:solidFill>
              </a:rPr>
              <a:t>Like us on Facebook at </a:t>
            </a:r>
            <a:r>
              <a:rPr lang="en-US" sz="2000" u="sng" dirty="0">
                <a:solidFill>
                  <a:schemeClr val="tx1"/>
                </a:solidFill>
                <a:hlinkClick r:id="rId6" tooltip="http://www.facebook.com/njleague"/>
              </a:rPr>
              <a:t>facebook.com/</a:t>
            </a:r>
            <a:r>
              <a:rPr lang="en-US" sz="2000" u="sng" dirty="0" err="1">
                <a:solidFill>
                  <a:schemeClr val="tx1"/>
                </a:solidFill>
                <a:hlinkClick r:id="rId6" tooltip="http://www.facebook.com/njleague"/>
              </a:rPr>
              <a:t>njleague</a:t>
            </a:r>
            <a:r>
              <a:rPr lang="en-US" sz="2000" dirty="0">
                <a:solidFill>
                  <a:schemeClr val="tx1"/>
                </a:solidFill>
              </a:rPr>
              <a:t> </a:t>
            </a:r>
          </a:p>
          <a:p>
            <a:pPr marL="617220" lvl="1" indent="-342900" eaLnBrk="1" fontAlgn="auto" hangingPunct="1">
              <a:spcAft>
                <a:spcPts val="1200"/>
              </a:spcAft>
              <a:buFont typeface="Wingdings" panose="05000000000000000000" pitchFamily="2" charset="2"/>
              <a:buChar char="Ø"/>
              <a:defRPr/>
            </a:pPr>
            <a:r>
              <a:rPr lang="en-US" sz="2000" dirty="0">
                <a:solidFill>
                  <a:schemeClr val="tx1"/>
                </a:solidFill>
              </a:rPr>
              <a:t>Follow us on Twitter </a:t>
            </a:r>
            <a:r>
              <a:rPr lang="en-US" sz="2000" u="sng" dirty="0">
                <a:solidFill>
                  <a:schemeClr val="tx1"/>
                </a:solidFill>
                <a:hlinkClick r:id="rId7" tooltip="http://www.twitter.com/nj_league"/>
              </a:rPr>
              <a:t>@</a:t>
            </a:r>
            <a:r>
              <a:rPr lang="en-US" sz="2000" u="sng" dirty="0" err="1">
                <a:solidFill>
                  <a:schemeClr val="tx1"/>
                </a:solidFill>
                <a:hlinkClick r:id="rId7" tooltip="http://www.twitter.com/nj_league"/>
              </a:rPr>
              <a:t>nj_league</a:t>
            </a:r>
            <a:r>
              <a:rPr lang="en-US" sz="2000" dirty="0">
                <a:solidFill>
                  <a:schemeClr val="tx1"/>
                </a:solidFill>
              </a:rPr>
              <a:t>        </a:t>
            </a:r>
          </a:p>
          <a:p>
            <a:pPr marL="617220" lvl="1" indent="-342900" eaLnBrk="1" fontAlgn="auto" hangingPunct="1">
              <a:spcAft>
                <a:spcPts val="1200"/>
              </a:spcAft>
              <a:buFont typeface="Wingdings" panose="05000000000000000000" pitchFamily="2" charset="2"/>
              <a:buChar char="Ø"/>
              <a:defRPr/>
            </a:pPr>
            <a:r>
              <a:rPr lang="en-US" sz="2000" dirty="0">
                <a:solidFill>
                  <a:schemeClr val="tx1"/>
                </a:solidFill>
              </a:rPr>
              <a:t>LinkedIn: </a:t>
            </a:r>
            <a:r>
              <a:rPr lang="en-US" sz="2000" u="sng" dirty="0">
                <a:solidFill>
                  <a:schemeClr val="tx1"/>
                </a:solidFill>
                <a:hlinkClick r:id="rId8" tooltip="http://www.linkedin.com/company/new-jersey-league-of-municipalities"/>
              </a:rPr>
              <a:t>linkedin.com/company/new-jersey-league-of-municipalities</a:t>
            </a:r>
            <a:endParaRPr lang="en-US" sz="2000" dirty="0">
              <a:solidFill>
                <a:schemeClr val="tx1"/>
              </a:solidFill>
            </a:endParaRPr>
          </a:p>
          <a:p>
            <a:pPr eaLnBrk="1" fontAlgn="auto" hangingPunct="1">
              <a:spcAft>
                <a:spcPts val="0"/>
              </a:spcAft>
              <a:buClr>
                <a:schemeClr val="tx1">
                  <a:shade val="95000"/>
                </a:schemeClr>
              </a:buClr>
              <a:buFont typeface="Wingdings 2"/>
              <a:buNone/>
              <a:defRPr/>
            </a:pPr>
            <a:endParaRPr lang="en-US" dirty="0"/>
          </a:p>
        </p:txBody>
      </p:sp>
      <p:sp>
        <p:nvSpPr>
          <p:cNvPr id="3" name="Footer Placeholder 2"/>
          <p:cNvSpPr>
            <a:spLocks noGrp="1"/>
          </p:cNvSpPr>
          <p:nvPr>
            <p:ph type="ftr" sz="quarter" idx="11"/>
          </p:nvPr>
        </p:nvSpPr>
        <p:spPr>
          <a:xfrm>
            <a:off x="2057400" y="6356350"/>
            <a:ext cx="5334000" cy="365125"/>
          </a:xfrm>
        </p:spPr>
        <p:txBody>
          <a:bodyPr/>
          <a:lstStyle/>
          <a:p>
            <a:pPr>
              <a:defRPr/>
            </a:pPr>
            <a:r>
              <a:rPr lang="en-US" dirty="0"/>
              <a:t>March 26, 2020,   COVID-19 Update,   NJLM</a:t>
            </a:r>
          </a:p>
          <a:p>
            <a:pPr>
              <a:defRPr/>
            </a:pPr>
            <a:endParaRPr lang="en-US" dirty="0"/>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47</a:t>
            </a:fld>
            <a:endParaRPr lang="en-US" altLang="en-US"/>
          </a:p>
        </p:txBody>
      </p:sp>
    </p:spTree>
  </p:cSld>
  <p:clrMapOvr>
    <a:masterClrMapping/>
  </p:clrMapOvr>
  <p:transition spd="slow">
    <p:wip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itle 2"/>
          <p:cNvSpPr>
            <a:spLocks noGrp="1"/>
          </p:cNvSpPr>
          <p:nvPr>
            <p:ph type="title"/>
          </p:nvPr>
        </p:nvSpPr>
        <p:spPr>
          <a:xfrm>
            <a:off x="1981200" y="609600"/>
            <a:ext cx="5486400" cy="1400175"/>
          </a:xfrm>
        </p:spPr>
        <p:txBody>
          <a:bodyPr/>
          <a:lstStyle/>
          <a:p>
            <a:pPr eaLnBrk="1" fontAlgn="auto" hangingPunct="1">
              <a:spcAft>
                <a:spcPts val="0"/>
              </a:spcAft>
              <a:defRPr/>
            </a:pPr>
            <a:endParaRPr lang="en-US" altLang="en-US" dirty="0"/>
          </a:p>
        </p:txBody>
      </p:sp>
      <p:sp>
        <p:nvSpPr>
          <p:cNvPr id="25603" name="Text Placeholder 1"/>
          <p:cNvSpPr>
            <a:spLocks noGrp="1"/>
          </p:cNvSpPr>
          <p:nvPr>
            <p:ph type="body" idx="1"/>
          </p:nvPr>
        </p:nvSpPr>
        <p:spPr>
          <a:xfrm>
            <a:off x="609600" y="2438400"/>
            <a:ext cx="7239000" cy="3810000"/>
          </a:xfrm>
        </p:spPr>
        <p:txBody>
          <a:bodyPr/>
          <a:lstStyle/>
          <a:p>
            <a:pPr marL="73025" eaLnBrk="1" hangingPunct="1"/>
            <a:endParaRPr lang="en-US" altLang="en-US" dirty="0"/>
          </a:p>
          <a:p>
            <a:pPr marL="73025" eaLnBrk="1" hangingPunct="1"/>
            <a:endParaRPr lang="en-US" altLang="en-US" dirty="0"/>
          </a:p>
          <a:p>
            <a:pPr marL="73025" eaLnBrk="1" hangingPunct="1"/>
            <a:endParaRPr lang="en-US" altLang="en-US" dirty="0"/>
          </a:p>
        </p:txBody>
      </p:sp>
      <p:sp>
        <p:nvSpPr>
          <p:cNvPr id="25605" name="Rectangle 4"/>
          <p:cNvSpPr>
            <a:spLocks noChangeArrowheads="1"/>
          </p:cNvSpPr>
          <p:nvPr/>
        </p:nvSpPr>
        <p:spPr bwMode="auto">
          <a:xfrm>
            <a:off x="457200" y="1982788"/>
            <a:ext cx="8001000" cy="307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9F9F9"/>
              </a:buClr>
              <a:buSzPct val="65000"/>
              <a:buFont typeface="Wingdings 2" pitchFamily="18" charset="2"/>
              <a:buChar char=""/>
              <a:defRPr sz="2800">
                <a:solidFill>
                  <a:schemeClr val="tx1"/>
                </a:solidFill>
                <a:latin typeface="Book Antiqua" pitchFamily="18" charset="0"/>
              </a:defRPr>
            </a:lvl1pPr>
            <a:lvl2pPr marL="742950" indent="-285750">
              <a:spcBef>
                <a:spcPct val="20000"/>
              </a:spcBef>
              <a:buClr>
                <a:schemeClr val="tx1"/>
              </a:buClr>
              <a:buSzPct val="80000"/>
              <a:buFont typeface="Wingdings 2" pitchFamily="18" charset="2"/>
              <a:buChar char=""/>
              <a:defRPr sz="2400">
                <a:solidFill>
                  <a:schemeClr val="tx1"/>
                </a:solidFill>
                <a:latin typeface="Book Antiqua" pitchFamily="18" charset="0"/>
              </a:defRPr>
            </a:lvl2pPr>
            <a:lvl3pPr marL="1143000" indent="-228600">
              <a:spcBef>
                <a:spcPct val="20000"/>
              </a:spcBef>
              <a:buClr>
                <a:schemeClr val="tx1"/>
              </a:buClr>
              <a:buSzPct val="95000"/>
              <a:buFont typeface="Wingdings" pitchFamily="2" charset="2"/>
              <a:buChar char=""/>
              <a:defRPr sz="2200">
                <a:solidFill>
                  <a:schemeClr val="tx1"/>
                </a:solidFill>
                <a:latin typeface="Book Antiqua" pitchFamily="18" charset="0"/>
              </a:defRPr>
            </a:lvl3pPr>
            <a:lvl4pPr marL="1600200" indent="-228600">
              <a:spcBef>
                <a:spcPct val="20000"/>
              </a:spcBef>
              <a:buClr>
                <a:schemeClr val="tx1"/>
              </a:buClr>
              <a:buSzPct val="100000"/>
              <a:buFont typeface="Wingdings 3" pitchFamily="18" charset="2"/>
              <a:buChar char=""/>
              <a:defRPr sz="2000">
                <a:solidFill>
                  <a:schemeClr val="tx1"/>
                </a:solidFill>
                <a:latin typeface="Book Antiqua" pitchFamily="18" charset="0"/>
              </a:defRPr>
            </a:lvl4pPr>
            <a:lvl5pPr marL="2057400" indent="-228600">
              <a:spcBef>
                <a:spcPct val="20000"/>
              </a:spcBef>
              <a:buClr>
                <a:schemeClr val="tx1"/>
              </a:buClr>
              <a:buFont typeface="Wingdings 2" pitchFamily="18" charset="2"/>
              <a:buChar char=""/>
              <a:defRPr sz="2000">
                <a:solidFill>
                  <a:schemeClr val="tx1"/>
                </a:solidFill>
                <a:latin typeface="Book Antiqua" pitchFamily="18" charset="0"/>
              </a:defRPr>
            </a:lvl5pPr>
            <a:lvl6pPr marL="25146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Book Antiqua" pitchFamily="18" charset="0"/>
              </a:defRPr>
            </a:lvl6pPr>
            <a:lvl7pPr marL="29718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Book Antiqua" pitchFamily="18" charset="0"/>
              </a:defRPr>
            </a:lvl7pPr>
            <a:lvl8pPr marL="34290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Book Antiqua" pitchFamily="18" charset="0"/>
              </a:defRPr>
            </a:lvl8pPr>
            <a:lvl9pPr marL="3886200" indent="-228600" eaLnBrk="0" fontAlgn="base" hangingPunct="0">
              <a:spcBef>
                <a:spcPct val="20000"/>
              </a:spcBef>
              <a:spcAft>
                <a:spcPct val="0"/>
              </a:spcAft>
              <a:buClr>
                <a:schemeClr val="tx1"/>
              </a:buClr>
              <a:buFont typeface="Wingdings 2" pitchFamily="18" charset="2"/>
              <a:buChar char=""/>
              <a:defRPr sz="2000">
                <a:solidFill>
                  <a:schemeClr val="tx1"/>
                </a:solidFill>
                <a:latin typeface="Book Antiqua" pitchFamily="18" charset="0"/>
              </a:defRPr>
            </a:lvl9pPr>
          </a:lstStyle>
          <a:p>
            <a:pPr eaLnBrk="1" hangingPunct="1">
              <a:spcBef>
                <a:spcPct val="0"/>
              </a:spcBef>
              <a:buClrTx/>
              <a:buSzTx/>
              <a:buFontTx/>
              <a:buNone/>
            </a:pPr>
            <a:endParaRPr lang="en-US" altLang="en-US" sz="2000" b="1" dirty="0">
              <a:latin typeface="Georgia" pitchFamily="18" charset="0"/>
            </a:endParaRPr>
          </a:p>
          <a:p>
            <a:pPr eaLnBrk="1" hangingPunct="1">
              <a:spcBef>
                <a:spcPct val="0"/>
              </a:spcBef>
              <a:buClrTx/>
              <a:buSzTx/>
              <a:buFontTx/>
              <a:buNone/>
            </a:pPr>
            <a:endParaRPr lang="en-US" altLang="en-US" sz="2000" b="1" dirty="0">
              <a:latin typeface="Georgia" pitchFamily="18" charset="0"/>
            </a:endParaRPr>
          </a:p>
          <a:p>
            <a:pPr eaLnBrk="1" hangingPunct="1">
              <a:spcBef>
                <a:spcPct val="0"/>
              </a:spcBef>
              <a:buClrTx/>
              <a:buSzTx/>
              <a:buFontTx/>
              <a:buNone/>
            </a:pPr>
            <a:r>
              <a:rPr lang="en-US" altLang="en-US" sz="2000" b="1" dirty="0">
                <a:latin typeface="+mn-lt"/>
              </a:rPr>
              <a:t>THANK YOU</a:t>
            </a:r>
            <a:r>
              <a:rPr lang="en-US" altLang="en-US" sz="2000" dirty="0">
                <a:latin typeface="+mn-lt"/>
              </a:rPr>
              <a:t>!</a:t>
            </a:r>
          </a:p>
          <a:p>
            <a:pPr eaLnBrk="1" hangingPunct="1">
              <a:spcBef>
                <a:spcPct val="0"/>
              </a:spcBef>
              <a:buClrTx/>
              <a:buSzTx/>
              <a:buFontTx/>
              <a:buNone/>
            </a:pPr>
            <a:endParaRPr lang="en-US" altLang="en-US" sz="2000" dirty="0">
              <a:latin typeface="+mn-lt"/>
            </a:endParaRPr>
          </a:p>
          <a:p>
            <a:pPr eaLnBrk="1" hangingPunct="1">
              <a:spcBef>
                <a:spcPct val="0"/>
              </a:spcBef>
              <a:buClrTx/>
              <a:buSzTx/>
              <a:buFontTx/>
              <a:buNone/>
            </a:pPr>
            <a:r>
              <a:rPr lang="en-US" altLang="en-US" sz="1800" dirty="0">
                <a:latin typeface="+mn-lt"/>
              </a:rPr>
              <a:t>Contact:</a:t>
            </a:r>
          </a:p>
          <a:p>
            <a:pPr eaLnBrk="1" hangingPunct="1">
              <a:spcBef>
                <a:spcPct val="0"/>
              </a:spcBef>
              <a:buClrTx/>
              <a:buSzTx/>
              <a:buFontTx/>
              <a:buNone/>
            </a:pPr>
            <a:endParaRPr lang="en-US" altLang="en-US" sz="1800" dirty="0">
              <a:latin typeface="+mn-lt"/>
            </a:endParaRPr>
          </a:p>
          <a:p>
            <a:pPr eaLnBrk="1" hangingPunct="1">
              <a:spcBef>
                <a:spcPct val="0"/>
              </a:spcBef>
              <a:buClrTx/>
              <a:buSzTx/>
              <a:buFontTx/>
              <a:buNone/>
            </a:pPr>
            <a:r>
              <a:rPr lang="en-US" altLang="en-US" sz="2000" dirty="0">
                <a:latin typeface="+mn-lt"/>
              </a:rPr>
              <a:t>Michael Cerra</a:t>
            </a:r>
          </a:p>
          <a:p>
            <a:pPr eaLnBrk="1" hangingPunct="1">
              <a:spcBef>
                <a:spcPct val="0"/>
              </a:spcBef>
              <a:buClrTx/>
              <a:buSzTx/>
              <a:buFontTx/>
              <a:buNone/>
            </a:pPr>
            <a:r>
              <a:rPr lang="en-US" altLang="en-US" sz="2000" dirty="0">
                <a:latin typeface="+mn-lt"/>
              </a:rPr>
              <a:t>Asst. Executive Director and Director of Government Affairs</a:t>
            </a:r>
          </a:p>
          <a:p>
            <a:pPr eaLnBrk="1" hangingPunct="1">
              <a:spcBef>
                <a:spcPct val="0"/>
              </a:spcBef>
              <a:buClrTx/>
              <a:buSzTx/>
              <a:buFontTx/>
              <a:buNone/>
            </a:pPr>
            <a:r>
              <a:rPr lang="en-US" altLang="en-US" sz="2000" dirty="0">
                <a:latin typeface="+mn-lt"/>
              </a:rPr>
              <a:t>609-695-3481, x120, </a:t>
            </a:r>
            <a:r>
              <a:rPr lang="en-US" altLang="en-US" sz="2000" dirty="0">
                <a:latin typeface="+mn-lt"/>
                <a:hlinkClick r:id="rId2"/>
              </a:rPr>
              <a:t>mcerra@njlm.org</a:t>
            </a:r>
            <a:endParaRPr lang="en-US" altLang="en-US" sz="2000" dirty="0">
              <a:latin typeface="+mn-lt"/>
            </a:endParaRPr>
          </a:p>
          <a:p>
            <a:pPr eaLnBrk="1" hangingPunct="1">
              <a:spcBef>
                <a:spcPct val="0"/>
              </a:spcBef>
              <a:buClrTx/>
              <a:buSzTx/>
              <a:buFontTx/>
              <a:buNone/>
            </a:pPr>
            <a:endParaRPr lang="en-US" altLang="en-US" sz="1800" dirty="0">
              <a:latin typeface="Georgia"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356" y="381000"/>
            <a:ext cx="6782688" cy="1676654"/>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3800" y="-1447800"/>
            <a:ext cx="2946759" cy="9943555"/>
          </a:xfrm>
          <a:prstGeom prst="rect">
            <a:avLst/>
          </a:prstGeom>
        </p:spPr>
      </p:pic>
      <p:sp>
        <p:nvSpPr>
          <p:cNvPr id="3" name="Footer Placeholder 2"/>
          <p:cNvSpPr>
            <a:spLocks noGrp="1"/>
          </p:cNvSpPr>
          <p:nvPr>
            <p:ph type="ftr" sz="quarter" idx="11"/>
          </p:nvPr>
        </p:nvSpPr>
        <p:spPr>
          <a:xfrm>
            <a:off x="838200" y="6356350"/>
            <a:ext cx="6096000" cy="365125"/>
          </a:xfrm>
        </p:spPr>
        <p:txBody>
          <a:bodyPr/>
          <a:lstStyle/>
          <a:p>
            <a:pPr>
              <a:defRPr/>
            </a:pPr>
            <a:r>
              <a:rPr lang="en-US" dirty="0"/>
              <a:t>March 26, 2020,   COVID-19 Update,   NJLM</a:t>
            </a:r>
          </a:p>
          <a:p>
            <a:pPr>
              <a:defRPr/>
            </a:pPr>
            <a:endParaRPr lang="en-US" dirty="0"/>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48</a:t>
            </a:fld>
            <a:endParaRPr lang="en-US" altLang="en-US"/>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104</a:t>
            </a: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257800"/>
          </a:xfrm>
        </p:spPr>
        <p:txBody>
          <a:bodyPr anchor="t">
            <a:normAutofit fontScale="62500" lnSpcReduction="20000"/>
          </a:bodyPr>
          <a:lstStyle/>
          <a:p>
            <a:pPr marL="73152">
              <a:buClr>
                <a:schemeClr val="tx1">
                  <a:shade val="95000"/>
                </a:schemeClr>
              </a:buClr>
              <a:defRPr/>
            </a:pPr>
            <a:r>
              <a:rPr lang="en-US" dirty="0">
                <a:solidFill>
                  <a:schemeClr val="tx1"/>
                </a:solidFill>
              </a:rPr>
              <a:t>March 16, 2020</a:t>
            </a:r>
          </a:p>
          <a:p>
            <a:pPr marL="73152" algn="ctr">
              <a:buClr>
                <a:schemeClr val="tx1">
                  <a:shade val="95000"/>
                </a:schemeClr>
              </a:buClr>
              <a:defRPr/>
            </a:pPr>
            <a:endParaRPr lang="en-US" b="1" dirty="0">
              <a:solidFill>
                <a:schemeClr val="tx1"/>
              </a:solidFill>
            </a:endParaRPr>
          </a:p>
          <a:p>
            <a:pPr marL="73152" algn="ctr">
              <a:buClr>
                <a:schemeClr val="tx1">
                  <a:shade val="95000"/>
                </a:schemeClr>
              </a:buClr>
              <a:defRPr/>
            </a:pPr>
            <a:r>
              <a:rPr lang="en-US" sz="2300" b="1" dirty="0">
                <a:solidFill>
                  <a:schemeClr val="tx1"/>
                </a:solidFill>
              </a:rPr>
              <a:t>Aggressive Social Distancing Measures to Mitigate Further Spread of COVID-19 in NJ</a:t>
            </a:r>
          </a:p>
          <a:p>
            <a:pPr marL="73152">
              <a:buClr>
                <a:schemeClr val="tx1">
                  <a:shade val="95000"/>
                </a:schemeClr>
              </a:buClr>
              <a:defRPr/>
            </a:pPr>
            <a:endParaRPr lang="en-US" b="1" dirty="0">
              <a:solidFill>
                <a:schemeClr val="tx1"/>
              </a:solidFill>
            </a:endParaRPr>
          </a:p>
          <a:p>
            <a:pPr marL="342900" lvl="0" indent="-342900">
              <a:spcAft>
                <a:spcPts val="600"/>
              </a:spcAft>
              <a:buFont typeface="Wingdings" panose="05000000000000000000" pitchFamily="2" charset="2"/>
              <a:buChar char="Ø"/>
            </a:pPr>
            <a:r>
              <a:rPr lang="en-US" dirty="0">
                <a:solidFill>
                  <a:schemeClr val="tx1"/>
                </a:solidFill>
              </a:rPr>
              <a:t>All gatherings shall be limited to 50 persons or fewer, with limited exceptions;</a:t>
            </a:r>
          </a:p>
          <a:p>
            <a:pPr marL="342900" lvl="0" indent="-342900">
              <a:spcAft>
                <a:spcPts val="600"/>
              </a:spcAft>
              <a:buFont typeface="Wingdings" panose="05000000000000000000" pitchFamily="2" charset="2"/>
              <a:buChar char="Ø"/>
            </a:pPr>
            <a:r>
              <a:rPr lang="en-US" dirty="0">
                <a:solidFill>
                  <a:schemeClr val="tx1"/>
                </a:solidFill>
              </a:rPr>
              <a:t>All public, private, and parochial preschool programs, and elementary and secondary schools, including charter and renaissance schools, closed beginning on Wednesday, March 18, 2020, and remain closed as long as the Order remains in effect;</a:t>
            </a:r>
          </a:p>
          <a:p>
            <a:pPr marL="342900" lvl="0" indent="-342900">
              <a:spcAft>
                <a:spcPts val="600"/>
              </a:spcAft>
              <a:buFont typeface="Wingdings" panose="05000000000000000000" pitchFamily="2" charset="2"/>
              <a:buChar char="Ø"/>
            </a:pPr>
            <a:r>
              <a:rPr lang="en-US" dirty="0">
                <a:solidFill>
                  <a:schemeClr val="tx1"/>
                </a:solidFill>
              </a:rPr>
              <a:t>Institutions of higher education ceased all in-person instruction beginning on Wednesday, March 18, 2020, and shall cease such in-person instruction as long as the Order remains in effect;</a:t>
            </a:r>
          </a:p>
          <a:p>
            <a:pPr marL="342900" lvl="0" indent="-342900">
              <a:spcAft>
                <a:spcPts val="600"/>
              </a:spcAft>
              <a:buFont typeface="Wingdings" panose="05000000000000000000" pitchFamily="2" charset="2"/>
              <a:buChar char="Ø"/>
            </a:pPr>
            <a:r>
              <a:rPr lang="en-US" dirty="0">
                <a:solidFill>
                  <a:schemeClr val="tx1"/>
                </a:solidFill>
              </a:rPr>
              <a:t>The Commissioner of Education shall continue working with each public, private, and parochial school to ensure students are able to continue their education through appropriate home instruction</a:t>
            </a:r>
          </a:p>
          <a:p>
            <a:pPr marL="342900" lvl="0" indent="-342900">
              <a:spcAft>
                <a:spcPts val="600"/>
              </a:spcAft>
              <a:buFont typeface="Wingdings" panose="05000000000000000000" pitchFamily="2" charset="2"/>
              <a:buChar char="Ø"/>
            </a:pPr>
            <a:r>
              <a:rPr lang="en-US" dirty="0">
                <a:solidFill>
                  <a:schemeClr val="tx1"/>
                </a:solidFill>
              </a:rPr>
              <a:t>The Secretary of Agriculture and the Commissioner of Education shall take all necessary actions to ensure all students eligible for free or reduced meals will continue to receive the services necessary to meet nutritional needs during closures;</a:t>
            </a:r>
          </a:p>
          <a:p>
            <a:pPr marL="342900" lvl="0" indent="-342900">
              <a:spcAft>
                <a:spcPts val="600"/>
              </a:spcAft>
              <a:buFont typeface="Wingdings" panose="05000000000000000000" pitchFamily="2" charset="2"/>
              <a:buChar char="Ø"/>
            </a:pPr>
            <a:r>
              <a:rPr lang="en-US" dirty="0">
                <a:solidFill>
                  <a:schemeClr val="tx1"/>
                </a:solidFill>
              </a:rPr>
              <a:t>All casinos, concert venues, nightclubs, racetracks, gyms, fitness centers and classes, movie theaters, and performing arts centers will be closed to the public beginning on Monday, March 16, 2020 at 8:00 p.m. and remain closed as long as this Order remains in effect;</a:t>
            </a:r>
          </a:p>
          <a:p>
            <a:pPr marL="342900" lvl="0" indent="-342900">
              <a:spcAft>
                <a:spcPts val="600"/>
              </a:spcAft>
              <a:buFont typeface="Wingdings" panose="05000000000000000000" pitchFamily="2" charset="2"/>
              <a:buChar char="Ø"/>
            </a:pPr>
            <a:r>
              <a:rPr lang="en-US" dirty="0">
                <a:solidFill>
                  <a:schemeClr val="tx1"/>
                </a:solidFill>
              </a:rPr>
              <a:t>All other non-essential retail, recreational, and entertainment businesses must cease daily operations from 8:00 p.m. until 5:00 a.m.; and</a:t>
            </a:r>
          </a:p>
          <a:p>
            <a:pPr marL="342900" lvl="0" indent="-342900">
              <a:spcAft>
                <a:spcPts val="600"/>
              </a:spcAft>
              <a:buFont typeface="Wingdings" panose="05000000000000000000" pitchFamily="2" charset="2"/>
              <a:buChar char="Ø"/>
            </a:pPr>
            <a:r>
              <a:rPr lang="en-US" dirty="0">
                <a:solidFill>
                  <a:schemeClr val="tx1"/>
                </a:solidFill>
              </a:rPr>
              <a:t>All restaurant establishments, with or without a liquor or limited brewery license, are limited to offering delivery and/or take out-services only.</a:t>
            </a:r>
          </a:p>
          <a:p>
            <a:pPr marL="73152">
              <a:buClr>
                <a:schemeClr val="tx1">
                  <a:shade val="95000"/>
                </a:schemeClr>
              </a:buClr>
              <a:defRPr/>
            </a:pPr>
            <a:endParaRPr lang="en-US" b="1" dirty="0"/>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33500" y="6191812"/>
            <a:ext cx="6629400" cy="365125"/>
          </a:xfrm>
        </p:spPr>
        <p:txBody>
          <a:bodyPr/>
          <a:lstStyle/>
          <a:p>
            <a:pPr>
              <a:defRPr/>
            </a:pPr>
            <a:endParaRPr lang="en-US" dirty="0"/>
          </a:p>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5</a:t>
            </a:fld>
            <a:endParaRPr lang="en-US" altLang="en-US" dirty="0"/>
          </a:p>
        </p:txBody>
      </p:sp>
    </p:spTree>
    <p:extLst>
      <p:ext uri="{BB962C8B-B14F-4D97-AF65-F5344CB8AC3E}">
        <p14:creationId xmlns:p14="http://schemas.microsoft.com/office/powerpoint/2010/main" val="1346701967"/>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105</a:t>
            </a: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914400"/>
            <a:ext cx="8153400" cy="5647372"/>
          </a:xfrm>
        </p:spPr>
        <p:txBody>
          <a:bodyPr anchor="t">
            <a:normAutofit/>
          </a:bodyPr>
          <a:lstStyle/>
          <a:p>
            <a:pPr marL="73152">
              <a:buClr>
                <a:schemeClr val="tx1">
                  <a:shade val="95000"/>
                </a:schemeClr>
              </a:buClr>
              <a:defRPr/>
            </a:pPr>
            <a:r>
              <a:rPr lang="en-US" sz="1700" dirty="0">
                <a:solidFill>
                  <a:schemeClr val="tx1"/>
                </a:solidFill>
              </a:rPr>
              <a:t>March 19, 2020</a:t>
            </a:r>
          </a:p>
          <a:p>
            <a:pPr marL="73152" algn="ctr">
              <a:buClr>
                <a:schemeClr val="tx1">
                  <a:shade val="95000"/>
                </a:schemeClr>
              </a:buClr>
              <a:defRPr/>
            </a:pPr>
            <a:endParaRPr lang="en-US" sz="1700" b="1" dirty="0"/>
          </a:p>
          <a:p>
            <a:pPr marL="73152" algn="ctr">
              <a:buClr>
                <a:schemeClr val="tx1">
                  <a:shade val="95000"/>
                </a:schemeClr>
              </a:buClr>
              <a:defRPr/>
            </a:pPr>
            <a:r>
              <a:rPr lang="en-US" sz="1800" b="1" dirty="0">
                <a:solidFill>
                  <a:schemeClr val="tx1"/>
                </a:solidFill>
              </a:rPr>
              <a:t>Changes to Upcoming New Jersey Elections in Response to COVID-19</a:t>
            </a:r>
          </a:p>
          <a:p>
            <a:pPr marL="73152">
              <a:buClr>
                <a:schemeClr val="tx1">
                  <a:shade val="95000"/>
                </a:schemeClr>
              </a:buClr>
              <a:defRPr/>
            </a:pPr>
            <a:endParaRPr lang="en-US" sz="1700" b="1" dirty="0">
              <a:solidFill>
                <a:schemeClr val="tx1"/>
              </a:solidFill>
            </a:endParaRPr>
          </a:p>
          <a:p>
            <a:pPr marL="342900" lvl="0" indent="-342900">
              <a:spcBef>
                <a:spcPts val="300"/>
              </a:spcBef>
              <a:spcAft>
                <a:spcPts val="600"/>
              </a:spcAft>
              <a:buFont typeface="Wingdings" panose="05000000000000000000" pitchFamily="2" charset="2"/>
              <a:buChar char="Ø"/>
            </a:pPr>
            <a:r>
              <a:rPr lang="en-US" sz="1700" dirty="0">
                <a:solidFill>
                  <a:schemeClr val="tx1"/>
                </a:solidFill>
              </a:rPr>
              <a:t>Primary Nominating petitions , due March 30, can be submitted online, in addition to in person. Secretary of State created an online form that allows voters to submit their signatures on petitions electronically.</a:t>
            </a:r>
          </a:p>
          <a:p>
            <a:pPr marL="342900" lvl="0" indent="-342900">
              <a:spcBef>
                <a:spcPts val="300"/>
              </a:spcBef>
              <a:spcAft>
                <a:spcPts val="600"/>
              </a:spcAft>
              <a:buFont typeface="Wingdings" panose="05000000000000000000" pitchFamily="2" charset="2"/>
              <a:buChar char="Ø"/>
            </a:pPr>
            <a:r>
              <a:rPr lang="en-US" sz="1700" dirty="0">
                <a:solidFill>
                  <a:schemeClr val="tx1"/>
                </a:solidFill>
              </a:rPr>
              <a:t>All March and April Elections postponed to May 12, 2020; held concurrently with  non-partisan election day</a:t>
            </a:r>
          </a:p>
          <a:p>
            <a:pPr marL="800100" lvl="1" indent="-342900">
              <a:spcBef>
                <a:spcPts val="300"/>
              </a:spcBef>
              <a:spcAft>
                <a:spcPts val="600"/>
              </a:spcAft>
              <a:buFont typeface="Wingdings" panose="05000000000000000000" pitchFamily="2" charset="2"/>
              <a:buChar char="Ø"/>
            </a:pPr>
            <a:r>
              <a:rPr lang="en-US" sz="1500" dirty="0">
                <a:solidFill>
                  <a:schemeClr val="tx1"/>
                </a:solidFill>
              </a:rPr>
              <a:t>Includes:  March 21 Old Bridge Fire District 1 Special election and the March 31 West Amwell Township and Atlantic City  special elections.</a:t>
            </a:r>
          </a:p>
          <a:p>
            <a:pPr marL="800100" lvl="1" indent="-342900">
              <a:spcBef>
                <a:spcPts val="300"/>
              </a:spcBef>
              <a:spcAft>
                <a:spcPts val="600"/>
              </a:spcAft>
              <a:buFont typeface="Wingdings" panose="05000000000000000000" pitchFamily="2" charset="2"/>
              <a:buChar char="Ø"/>
            </a:pPr>
            <a:r>
              <a:rPr lang="en-US" sz="1500" dirty="0">
                <a:solidFill>
                  <a:schemeClr val="tx1"/>
                </a:solidFill>
              </a:rPr>
              <a:t>School Board elections scheduled for April 21, 2020 </a:t>
            </a:r>
          </a:p>
          <a:p>
            <a:pPr marL="342900" indent="-342900">
              <a:spcBef>
                <a:spcPts val="300"/>
              </a:spcBef>
              <a:spcAft>
                <a:spcPts val="600"/>
              </a:spcAft>
              <a:buFont typeface="Wingdings" panose="05000000000000000000" pitchFamily="2" charset="2"/>
              <a:buChar char="Ø"/>
            </a:pPr>
            <a:r>
              <a:rPr lang="en-US" sz="1900" dirty="0">
                <a:solidFill>
                  <a:schemeClr val="tx1"/>
                </a:solidFill>
              </a:rPr>
              <a:t>All elections scheduled for May 12, 2020, both before and after this Order takes effect, shall be conducted solely via vote-by-mail ballots.</a:t>
            </a:r>
          </a:p>
          <a:p>
            <a:pPr marL="342900" lvl="0" indent="-342900">
              <a:spcBef>
                <a:spcPts val="300"/>
              </a:spcBef>
              <a:spcAft>
                <a:spcPts val="600"/>
              </a:spcAft>
              <a:buFont typeface="Wingdings" panose="05000000000000000000" pitchFamily="2" charset="2"/>
              <a:buChar char="Ø"/>
            </a:pPr>
            <a:r>
              <a:rPr lang="en-US" sz="1700" dirty="0">
                <a:solidFill>
                  <a:schemeClr val="tx1"/>
                </a:solidFill>
              </a:rPr>
              <a:t>No determination on June primary. </a:t>
            </a:r>
          </a:p>
          <a:p>
            <a:pPr marL="73152">
              <a:buClr>
                <a:schemeClr val="tx1">
                  <a:shade val="95000"/>
                </a:schemeClr>
              </a:buClr>
              <a:defRPr/>
            </a:pPr>
            <a:endParaRPr lang="en-US" b="1" dirty="0"/>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6</a:t>
            </a:fld>
            <a:endParaRPr lang="en-US" altLang="en-US" dirty="0"/>
          </a:p>
        </p:txBody>
      </p:sp>
    </p:spTree>
    <p:extLst>
      <p:ext uri="{BB962C8B-B14F-4D97-AF65-F5344CB8AC3E}">
        <p14:creationId xmlns:p14="http://schemas.microsoft.com/office/powerpoint/2010/main" val="3253082723"/>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106</a:t>
            </a:r>
            <a:br>
              <a:rPr lang="en-US" altLang="en-US" sz="3600" dirty="0"/>
            </a:b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chor="t">
            <a:normAutofit/>
          </a:bodyPr>
          <a:lstStyle/>
          <a:p>
            <a:pPr marL="73152">
              <a:buClr>
                <a:schemeClr val="tx1">
                  <a:shade val="95000"/>
                </a:schemeClr>
              </a:buClr>
              <a:defRPr/>
            </a:pPr>
            <a:r>
              <a:rPr lang="en-US" sz="1600" dirty="0">
                <a:solidFill>
                  <a:schemeClr val="tx1"/>
                </a:solidFill>
              </a:rPr>
              <a:t>March 19, 2020</a:t>
            </a:r>
          </a:p>
          <a:p>
            <a:pPr marL="73152">
              <a:buClr>
                <a:schemeClr val="tx1">
                  <a:shade val="95000"/>
                </a:schemeClr>
              </a:buClr>
              <a:defRPr/>
            </a:pPr>
            <a:endParaRPr lang="en-US" sz="1600" dirty="0">
              <a:solidFill>
                <a:schemeClr val="tx1"/>
              </a:solidFill>
            </a:endParaRPr>
          </a:p>
          <a:p>
            <a:pPr marL="73152" algn="ctr">
              <a:buClr>
                <a:schemeClr val="tx1">
                  <a:shade val="95000"/>
                </a:schemeClr>
              </a:buClr>
              <a:defRPr/>
            </a:pPr>
            <a:r>
              <a:rPr lang="en-US" b="1" dirty="0">
                <a:solidFill>
                  <a:schemeClr val="tx1"/>
                </a:solidFill>
              </a:rPr>
              <a:t>Moratorium on Removals of Individuals Due to Evictions or Foreclosures</a:t>
            </a:r>
            <a:r>
              <a:rPr lang="en-US" dirty="0">
                <a:solidFill>
                  <a:schemeClr val="tx1"/>
                </a:solidFill>
              </a:rPr>
              <a:t> </a:t>
            </a:r>
          </a:p>
          <a:p>
            <a:pPr marL="73152">
              <a:buClr>
                <a:schemeClr val="tx1">
                  <a:shade val="95000"/>
                </a:schemeClr>
              </a:buClr>
              <a:defRPr/>
            </a:pPr>
            <a:endParaRPr lang="en-US" dirty="0">
              <a:solidFill>
                <a:schemeClr val="tx1"/>
              </a:solidFill>
            </a:endParaRP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The Governor signed</a:t>
            </a:r>
            <a:r>
              <a:rPr lang="en-US" dirty="0">
                <a:solidFill>
                  <a:schemeClr val="tx1"/>
                </a:solidFill>
                <a:hlinkClick r:id="rId3"/>
              </a:rPr>
              <a:t> A-3859 </a:t>
            </a:r>
            <a:r>
              <a:rPr lang="en-US" dirty="0">
                <a:solidFill>
                  <a:schemeClr val="tx1"/>
                </a:solidFill>
              </a:rPr>
              <a:t>into law, which explicitly provides authority to the Governor to issue an executive order declaring a moratorium on removing individuals from their homes pursuant to an eviction or foreclosure proceeding.  </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The Governor then immediately signed Executive Order No. 106, which imposes such a moratorium.  </a:t>
            </a:r>
          </a:p>
          <a:p>
            <a:pPr marL="416052" indent="-342900">
              <a:spcAft>
                <a:spcPts val="600"/>
              </a:spcAft>
              <a:buClr>
                <a:schemeClr val="tx1">
                  <a:shade val="95000"/>
                </a:schemeClr>
              </a:buClr>
              <a:buFont typeface="Wingdings" panose="05000000000000000000" pitchFamily="2" charset="2"/>
              <a:buChar char="Ø"/>
              <a:defRPr/>
            </a:pPr>
            <a:r>
              <a:rPr lang="en-US" dirty="0">
                <a:solidFill>
                  <a:schemeClr val="tx1"/>
                </a:solidFill>
              </a:rPr>
              <a:t>This move will ensure that no renter or homeowner is removed from their residence while this Order is in effect.</a:t>
            </a:r>
          </a:p>
          <a:p>
            <a:pPr marL="73152">
              <a:buClr>
                <a:schemeClr val="tx1">
                  <a:shade val="95000"/>
                </a:schemeClr>
              </a:buClr>
              <a:defRPr/>
            </a:pPr>
            <a:endParaRPr lang="en-US" b="1" dirty="0"/>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7</a:t>
            </a:fld>
            <a:endParaRPr lang="en-US" altLang="en-US" dirty="0"/>
          </a:p>
        </p:txBody>
      </p:sp>
    </p:spTree>
    <p:extLst>
      <p:ext uri="{BB962C8B-B14F-4D97-AF65-F5344CB8AC3E}">
        <p14:creationId xmlns:p14="http://schemas.microsoft.com/office/powerpoint/2010/main" val="3786728544"/>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990600" y="228600"/>
            <a:ext cx="7315200" cy="609600"/>
          </a:xfrm>
        </p:spPr>
        <p:txBody>
          <a:bodyPr>
            <a:normAutofit fontScale="90000"/>
          </a:bodyPr>
          <a:lstStyle/>
          <a:p>
            <a:pPr algn="ctr">
              <a:defRPr/>
            </a:pPr>
            <a:r>
              <a:rPr lang="en-US" altLang="en-US" sz="3600" dirty="0">
                <a:hlinkClick r:id="rId2"/>
              </a:rPr>
              <a:t>Executive order 107</a:t>
            </a:r>
            <a:br>
              <a:rPr lang="en-US" altLang="en-US" sz="3600" dirty="0"/>
            </a:br>
            <a:br>
              <a:rPr lang="en-US" altLang="en-US" sz="3600" dirty="0"/>
            </a:br>
            <a:br>
              <a:rPr lang="en-US" altLang="en-US" sz="3600" dirty="0"/>
            </a:br>
            <a:br>
              <a:rPr lang="en-US" altLang="en-US" sz="3600" dirty="0"/>
            </a:br>
            <a:br>
              <a:rPr lang="en-US" altLang="en-US" sz="3200" dirty="0"/>
            </a:br>
            <a:endParaRPr lang="en-US" altLang="en-US" sz="3200" dirty="0"/>
          </a:p>
        </p:txBody>
      </p:sp>
      <p:sp>
        <p:nvSpPr>
          <p:cNvPr id="2" name="Text Placeholder 1"/>
          <p:cNvSpPr>
            <a:spLocks noGrp="1"/>
          </p:cNvSpPr>
          <p:nvPr>
            <p:ph type="body" idx="1"/>
          </p:nvPr>
        </p:nvSpPr>
        <p:spPr>
          <a:xfrm>
            <a:off x="533400" y="1143000"/>
            <a:ext cx="8153400" cy="5105400"/>
          </a:xfrm>
        </p:spPr>
        <p:txBody>
          <a:bodyPr anchor="t">
            <a:normAutofit/>
          </a:bodyPr>
          <a:lstStyle/>
          <a:p>
            <a:pPr marL="73152">
              <a:buClr>
                <a:schemeClr val="tx1">
                  <a:shade val="95000"/>
                </a:schemeClr>
              </a:buClr>
              <a:defRPr/>
            </a:pPr>
            <a:r>
              <a:rPr lang="en-US" sz="1600" dirty="0">
                <a:solidFill>
                  <a:schemeClr val="tx1"/>
                </a:solidFill>
              </a:rPr>
              <a:t>March 21, 2020</a:t>
            </a:r>
          </a:p>
          <a:p>
            <a:pPr marL="73152" algn="ctr">
              <a:buClr>
                <a:schemeClr val="tx1">
                  <a:shade val="95000"/>
                </a:schemeClr>
              </a:buClr>
              <a:defRPr/>
            </a:pPr>
            <a:r>
              <a:rPr lang="en-US" b="1" dirty="0">
                <a:solidFill>
                  <a:schemeClr val="tx1"/>
                </a:solidFill>
              </a:rPr>
              <a:t>Expands Statewide Closures</a:t>
            </a:r>
          </a:p>
          <a:p>
            <a:pPr marL="73152" algn="ctr">
              <a:buClr>
                <a:schemeClr val="tx1">
                  <a:shade val="95000"/>
                </a:schemeClr>
              </a:buClr>
              <a:defRPr/>
            </a:pPr>
            <a:endParaRPr lang="en-US" sz="1050" b="1" dirty="0">
              <a:solidFill>
                <a:schemeClr val="tx1"/>
              </a:solidFill>
            </a:endParaRPr>
          </a:p>
          <a:p>
            <a:pPr marL="342900" indent="-342900">
              <a:spcAft>
                <a:spcPts val="1200"/>
              </a:spcAft>
              <a:buFont typeface="Wingdings" panose="05000000000000000000" pitchFamily="2" charset="2"/>
              <a:buChar char="Ø"/>
            </a:pPr>
            <a:r>
              <a:rPr lang="en-US" sz="1800" dirty="0">
                <a:solidFill>
                  <a:schemeClr val="tx1"/>
                </a:solidFill>
              </a:rPr>
              <a:t>Statewide Stay at Home Order, i.e. “shelter in place”</a:t>
            </a:r>
          </a:p>
          <a:p>
            <a:pPr marL="342900" indent="-342900">
              <a:spcAft>
                <a:spcPts val="1200"/>
              </a:spcAft>
              <a:buFont typeface="Wingdings" panose="05000000000000000000" pitchFamily="2" charset="2"/>
              <a:buChar char="Ø"/>
            </a:pPr>
            <a:r>
              <a:rPr lang="en-US" sz="1800" dirty="0">
                <a:solidFill>
                  <a:schemeClr val="tx1"/>
                </a:solidFill>
              </a:rPr>
              <a:t>Closure of All Non-Essential Retail Businesses </a:t>
            </a:r>
          </a:p>
          <a:p>
            <a:pPr marL="342900" indent="-342900">
              <a:spcAft>
                <a:spcPts val="1200"/>
              </a:spcAft>
              <a:buFont typeface="Wingdings" panose="05000000000000000000" pitchFamily="2" charset="2"/>
              <a:buChar char="Ø"/>
            </a:pPr>
            <a:r>
              <a:rPr lang="en-US" sz="1800" dirty="0">
                <a:solidFill>
                  <a:schemeClr val="tx1"/>
                </a:solidFill>
              </a:rPr>
              <a:t>Prohibits All Social Gatherings, </a:t>
            </a:r>
          </a:p>
          <a:p>
            <a:pPr marL="342900" indent="-342900">
              <a:spcAft>
                <a:spcPts val="1200"/>
              </a:spcAft>
              <a:buFont typeface="Wingdings" panose="05000000000000000000" pitchFamily="2" charset="2"/>
              <a:buChar char="Ø"/>
            </a:pPr>
            <a:r>
              <a:rPr lang="en-US" sz="1800" dirty="0">
                <a:solidFill>
                  <a:schemeClr val="tx1"/>
                </a:solidFill>
              </a:rPr>
              <a:t>Mandates Work from Home for Employees When Possible</a:t>
            </a:r>
          </a:p>
          <a:p>
            <a:pPr marL="73152">
              <a:buClr>
                <a:schemeClr val="tx1">
                  <a:shade val="95000"/>
                </a:schemeClr>
              </a:buClr>
              <a:defRPr/>
            </a:pPr>
            <a:endParaRPr lang="en-US" b="1" dirty="0"/>
          </a:p>
        </p:txBody>
      </p:sp>
      <p:sp>
        <p:nvSpPr>
          <p:cNvPr id="3" name="Footer Placeholder 2"/>
          <p:cNvSpPr>
            <a:spLocks noGrp="1"/>
          </p:cNvSpPr>
          <p:nvPr>
            <p:ph type="ftr" sz="quarter" idx="11"/>
          </p:nvPr>
        </p:nvSpPr>
        <p:spPr>
          <a:xfrm>
            <a:off x="1371600" y="6356350"/>
            <a:ext cx="6629400" cy="365125"/>
          </a:xfrm>
        </p:spPr>
        <p:txBody>
          <a:bodyPr/>
          <a:lstStyle/>
          <a:p>
            <a:pPr>
              <a:defRPr/>
            </a:pPr>
            <a:r>
              <a:rPr lang="en-US" dirty="0"/>
              <a:t>March 26, 2020,   COVID-19 Update,   NJLM</a:t>
            </a:r>
          </a:p>
        </p:txBody>
      </p:sp>
      <p:sp>
        <p:nvSpPr>
          <p:cNvPr id="4" name="Slide Number Placeholder 3"/>
          <p:cNvSpPr>
            <a:spLocks noGrp="1"/>
          </p:cNvSpPr>
          <p:nvPr>
            <p:ph type="sldNum" sz="quarter" idx="12"/>
          </p:nvPr>
        </p:nvSpPr>
        <p:spPr/>
        <p:txBody>
          <a:bodyPr/>
          <a:lstStyle/>
          <a:p>
            <a:fld id="{06F95AC5-257E-445C-A275-9339D0EFF7A2}" type="slidenum">
              <a:rPr lang="en-US" altLang="en-US" smtClean="0"/>
              <a:pPr/>
              <a:t>8</a:t>
            </a:fld>
            <a:endParaRPr lang="en-US" altLang="en-US" dirty="0"/>
          </a:p>
        </p:txBody>
      </p:sp>
    </p:spTree>
    <p:extLst>
      <p:ext uri="{BB962C8B-B14F-4D97-AF65-F5344CB8AC3E}">
        <p14:creationId xmlns:p14="http://schemas.microsoft.com/office/powerpoint/2010/main" val="33711841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altLang="en-US" sz="3600" dirty="0" err="1"/>
              <a:t>EO</a:t>
            </a:r>
            <a:r>
              <a:rPr lang="en-US" altLang="en-US" sz="3600" dirty="0"/>
              <a:t> 107 Exemptions From Closure</a:t>
            </a:r>
            <a:endParaRPr lang="en-US" sz="3600" dirty="0"/>
          </a:p>
        </p:txBody>
      </p:sp>
      <p:sp>
        <p:nvSpPr>
          <p:cNvPr id="4" name="Footer Placeholder 3"/>
          <p:cNvSpPr>
            <a:spLocks noGrp="1"/>
          </p:cNvSpPr>
          <p:nvPr>
            <p:ph type="ftr" sz="quarter" idx="11"/>
          </p:nvPr>
        </p:nvSpPr>
        <p:spPr/>
        <p:txBody>
          <a:bodyPr/>
          <a:lstStyle/>
          <a:p>
            <a:pPr>
              <a:defRPr/>
            </a:pPr>
            <a:r>
              <a:rPr lang="en-US"/>
              <a:t>March 26, 2020,   COVID-19 Update,   NJLM</a:t>
            </a:r>
          </a:p>
        </p:txBody>
      </p:sp>
      <p:sp>
        <p:nvSpPr>
          <p:cNvPr id="5" name="Slide Number Placeholder 4"/>
          <p:cNvSpPr>
            <a:spLocks noGrp="1"/>
          </p:cNvSpPr>
          <p:nvPr>
            <p:ph type="sldNum" sz="quarter" idx="12"/>
          </p:nvPr>
        </p:nvSpPr>
        <p:spPr/>
        <p:txBody>
          <a:bodyPr/>
          <a:lstStyle/>
          <a:p>
            <a:fld id="{06F95AC5-257E-445C-A275-9339D0EFF7A2}" type="slidenum">
              <a:rPr lang="en-US" altLang="en-US" smtClean="0"/>
              <a:pPr/>
              <a:t>9</a:t>
            </a:fld>
            <a:endParaRPr lang="en-US" altLang="en-US"/>
          </a:p>
        </p:txBody>
      </p:sp>
      <p:sp>
        <p:nvSpPr>
          <p:cNvPr id="7" name="Rectangle 6"/>
          <p:cNvSpPr/>
          <p:nvPr/>
        </p:nvSpPr>
        <p:spPr>
          <a:xfrm>
            <a:off x="381000" y="1295401"/>
            <a:ext cx="8077200" cy="5539978"/>
          </a:xfrm>
          <a:prstGeom prst="rect">
            <a:avLst/>
          </a:prstGeom>
        </p:spPr>
        <p:txBody>
          <a:bodyPr wrap="square" numCol="2">
            <a:spAutoFit/>
          </a:bodyPr>
          <a:lstStyle/>
          <a:p>
            <a:pPr marL="987552" lvl="1" indent="-457200">
              <a:spcAft>
                <a:spcPts val="600"/>
              </a:spcAft>
              <a:buClr>
                <a:schemeClr val="tx1">
                  <a:shade val="95000"/>
                </a:schemeClr>
              </a:buClr>
              <a:buFont typeface="+mj-lt"/>
              <a:buAutoNum type="arabicPeriod"/>
              <a:defRPr/>
            </a:pPr>
            <a:r>
              <a:rPr lang="en-US" sz="1400" dirty="0">
                <a:latin typeface="+mn-lt"/>
              </a:rPr>
              <a:t>the provision of health care or medical services; </a:t>
            </a:r>
          </a:p>
          <a:p>
            <a:pPr marL="987552" lvl="1" indent="-457200">
              <a:spcAft>
                <a:spcPts val="600"/>
              </a:spcAft>
              <a:buClr>
                <a:schemeClr val="tx1">
                  <a:shade val="95000"/>
                </a:schemeClr>
              </a:buClr>
              <a:buFont typeface="+mj-lt"/>
              <a:buAutoNum type="arabicPeriod"/>
              <a:defRPr/>
            </a:pPr>
            <a:r>
              <a:rPr lang="en-US" sz="1400" dirty="0">
                <a:latin typeface="+mn-lt"/>
              </a:rPr>
              <a:t>access to essential services for low-income residents, such as food banks; </a:t>
            </a:r>
          </a:p>
          <a:p>
            <a:pPr marL="987552" lvl="1" indent="-457200">
              <a:spcAft>
                <a:spcPts val="600"/>
              </a:spcAft>
              <a:buClr>
                <a:schemeClr val="tx1">
                  <a:shade val="95000"/>
                </a:schemeClr>
              </a:buClr>
              <a:buFont typeface="+mj-lt"/>
              <a:buAutoNum type="arabicPeriod"/>
              <a:defRPr/>
            </a:pPr>
            <a:r>
              <a:rPr lang="en-US" sz="1400" dirty="0">
                <a:latin typeface="+mn-lt"/>
              </a:rPr>
              <a:t>the operations of the media; </a:t>
            </a:r>
          </a:p>
          <a:p>
            <a:pPr marL="987552" lvl="1" indent="-457200">
              <a:spcAft>
                <a:spcPts val="600"/>
              </a:spcAft>
              <a:buClr>
                <a:schemeClr val="tx1">
                  <a:shade val="95000"/>
                </a:schemeClr>
              </a:buClr>
              <a:buFont typeface="+mj-lt"/>
              <a:buAutoNum type="arabicPeriod"/>
              <a:defRPr/>
            </a:pPr>
            <a:r>
              <a:rPr lang="en-US" sz="1400" dirty="0">
                <a:latin typeface="+mn-lt"/>
              </a:rPr>
              <a:t>law enforcement agencies, or </a:t>
            </a:r>
          </a:p>
          <a:p>
            <a:pPr marL="987552" lvl="1" indent="-457200">
              <a:spcAft>
                <a:spcPts val="600"/>
              </a:spcAft>
              <a:buClr>
                <a:schemeClr val="tx1">
                  <a:shade val="95000"/>
                </a:schemeClr>
              </a:buClr>
              <a:buFont typeface="+mj-lt"/>
              <a:buAutoNum type="arabicPeriod"/>
              <a:defRPr/>
            </a:pPr>
            <a:r>
              <a:rPr lang="en-US" sz="1400" dirty="0">
                <a:latin typeface="+mn-lt"/>
              </a:rPr>
              <a:t>the operations of the federal government</a:t>
            </a:r>
          </a:p>
          <a:p>
            <a:pPr marL="987552" lvl="1" indent="-457200">
              <a:spcAft>
                <a:spcPts val="600"/>
              </a:spcAft>
              <a:buClr>
                <a:schemeClr val="tx1">
                  <a:shade val="95000"/>
                </a:schemeClr>
              </a:buClr>
              <a:buFont typeface="+mj-lt"/>
              <a:buAutoNum type="arabicPeriod"/>
              <a:defRPr/>
            </a:pPr>
            <a:r>
              <a:rPr lang="en-US" sz="1400" dirty="0">
                <a:latin typeface="+mn-lt"/>
              </a:rPr>
              <a:t>Grocery stores, farmer's markets and farms that sell directly to customers, and other food stores, including retailers that offer a varied assortment of foods comparable to what exists at a grocery store;</a:t>
            </a:r>
          </a:p>
          <a:p>
            <a:pPr marL="987552" lvl="1" indent="-457200">
              <a:spcAft>
                <a:spcPts val="600"/>
              </a:spcAft>
              <a:buClr>
                <a:schemeClr val="tx1">
                  <a:shade val="95000"/>
                </a:schemeClr>
              </a:buClr>
              <a:buFont typeface="+mj-lt"/>
              <a:buAutoNum type="arabicPeriod"/>
              <a:defRPr/>
            </a:pPr>
            <a:r>
              <a:rPr lang="en-US" sz="1400" dirty="0">
                <a:latin typeface="+mn-lt"/>
              </a:rPr>
              <a:t>Pharmacies and medical marijuana dispensaries;</a:t>
            </a:r>
          </a:p>
          <a:p>
            <a:pPr marL="987552" lvl="1" indent="-457200">
              <a:spcAft>
                <a:spcPts val="600"/>
              </a:spcAft>
              <a:buClr>
                <a:schemeClr val="tx1">
                  <a:shade val="95000"/>
                </a:schemeClr>
              </a:buClr>
              <a:buFont typeface="+mj-lt"/>
              <a:buAutoNum type="arabicPeriod"/>
              <a:defRPr/>
            </a:pPr>
            <a:r>
              <a:rPr lang="en-US" sz="1400" dirty="0">
                <a:latin typeface="+mn-lt"/>
              </a:rPr>
              <a:t>Medical supply stores;</a:t>
            </a:r>
          </a:p>
          <a:p>
            <a:pPr marL="987552" lvl="1" indent="-457200">
              <a:spcAft>
                <a:spcPts val="600"/>
              </a:spcAft>
              <a:buClr>
                <a:schemeClr val="tx1">
                  <a:shade val="95000"/>
                </a:schemeClr>
              </a:buClr>
              <a:buFont typeface="+mj-lt"/>
              <a:buAutoNum type="arabicPeriod"/>
              <a:defRPr/>
            </a:pPr>
            <a:r>
              <a:rPr lang="en-US" sz="1400" dirty="0">
                <a:latin typeface="+mn-lt"/>
              </a:rPr>
              <a:t>Gas stations;</a:t>
            </a:r>
          </a:p>
          <a:p>
            <a:pPr marL="987552" lvl="1" indent="-457200">
              <a:spcAft>
                <a:spcPts val="600"/>
              </a:spcAft>
              <a:buClr>
                <a:schemeClr val="tx1">
                  <a:shade val="95000"/>
                </a:schemeClr>
              </a:buClr>
              <a:buFont typeface="+mj-lt"/>
              <a:buAutoNum type="arabicPeriod"/>
              <a:defRPr/>
            </a:pPr>
            <a:r>
              <a:rPr lang="en-US" sz="1400" dirty="0">
                <a:latin typeface="+mn-lt"/>
              </a:rPr>
              <a:t>Convenience stores;</a:t>
            </a:r>
          </a:p>
          <a:p>
            <a:pPr marL="987552" lvl="1" indent="-457200">
              <a:spcAft>
                <a:spcPts val="600"/>
              </a:spcAft>
              <a:buClr>
                <a:schemeClr val="tx1">
                  <a:shade val="95000"/>
                </a:schemeClr>
              </a:buClr>
              <a:buFont typeface="+mj-lt"/>
              <a:buAutoNum type="arabicPeriod"/>
              <a:defRPr/>
            </a:pPr>
            <a:endParaRPr lang="en-US" sz="1400" dirty="0">
              <a:latin typeface="+mn-lt"/>
            </a:endParaRPr>
          </a:p>
          <a:p>
            <a:pPr marL="987552" lvl="1" indent="-457200">
              <a:spcAft>
                <a:spcPts val="600"/>
              </a:spcAft>
              <a:buClr>
                <a:schemeClr val="tx1">
                  <a:shade val="95000"/>
                </a:schemeClr>
              </a:buClr>
              <a:buFont typeface="+mj-lt"/>
              <a:buAutoNum type="arabicPeriod"/>
              <a:defRPr/>
            </a:pPr>
            <a:endParaRPr lang="en-US" sz="1400" dirty="0">
              <a:latin typeface="+mn-lt"/>
            </a:endParaRPr>
          </a:p>
          <a:p>
            <a:pPr marL="987552" lvl="1" indent="-457200">
              <a:spcAft>
                <a:spcPts val="600"/>
              </a:spcAft>
              <a:buClr>
                <a:schemeClr val="tx1">
                  <a:shade val="95000"/>
                </a:schemeClr>
              </a:buClr>
              <a:buFont typeface="+mj-lt"/>
              <a:buAutoNum type="arabicPeriod"/>
              <a:defRPr/>
            </a:pPr>
            <a:r>
              <a:rPr lang="en-US" sz="1400" dirty="0">
                <a:latin typeface="+mn-lt"/>
              </a:rPr>
              <a:t>Ancillary stores within healthcare facilities;</a:t>
            </a:r>
          </a:p>
          <a:p>
            <a:pPr marL="987552" lvl="1" indent="-457200">
              <a:spcAft>
                <a:spcPts val="600"/>
              </a:spcAft>
              <a:buClr>
                <a:schemeClr val="tx1">
                  <a:shade val="95000"/>
                </a:schemeClr>
              </a:buClr>
              <a:buFont typeface="+mj-lt"/>
              <a:buAutoNum type="arabicPeriod"/>
              <a:defRPr/>
            </a:pPr>
            <a:r>
              <a:rPr lang="en-US" sz="1400" dirty="0">
                <a:latin typeface="+mn-lt"/>
              </a:rPr>
              <a:t>Hardware and home improvement stores;</a:t>
            </a:r>
          </a:p>
          <a:p>
            <a:pPr marL="987552" lvl="1" indent="-457200">
              <a:spcAft>
                <a:spcPts val="600"/>
              </a:spcAft>
              <a:buClr>
                <a:schemeClr val="tx1">
                  <a:shade val="95000"/>
                </a:schemeClr>
              </a:buClr>
              <a:buFont typeface="+mj-lt"/>
              <a:buAutoNum type="arabicPeriod"/>
              <a:defRPr/>
            </a:pPr>
            <a:r>
              <a:rPr lang="en-US" sz="1400" dirty="0">
                <a:latin typeface="+mn-lt"/>
              </a:rPr>
              <a:t>Banks and other financial institutions;</a:t>
            </a:r>
          </a:p>
          <a:p>
            <a:pPr marL="987552" lvl="1" indent="-457200">
              <a:spcAft>
                <a:spcPts val="600"/>
              </a:spcAft>
              <a:buClr>
                <a:schemeClr val="tx1">
                  <a:shade val="95000"/>
                </a:schemeClr>
              </a:buClr>
              <a:buFont typeface="+mj-lt"/>
              <a:buAutoNum type="arabicPeriod"/>
              <a:defRPr/>
            </a:pPr>
            <a:r>
              <a:rPr lang="en-US" sz="1400" dirty="0">
                <a:latin typeface="+mn-lt"/>
              </a:rPr>
              <a:t>Laundromats and dry-cleaning services;</a:t>
            </a:r>
          </a:p>
          <a:p>
            <a:pPr marL="987552" lvl="1" indent="-457200">
              <a:spcAft>
                <a:spcPts val="600"/>
              </a:spcAft>
              <a:buClr>
                <a:schemeClr val="tx1">
                  <a:shade val="95000"/>
                </a:schemeClr>
              </a:buClr>
              <a:buFont typeface="+mj-lt"/>
              <a:buAutoNum type="arabicPeriod"/>
              <a:defRPr/>
            </a:pPr>
            <a:r>
              <a:rPr lang="en-US" sz="1400" dirty="0">
                <a:latin typeface="+mn-lt"/>
              </a:rPr>
              <a:t>Stores that principally sell supplies for children under five years;</a:t>
            </a:r>
          </a:p>
          <a:p>
            <a:pPr marL="987552" lvl="1" indent="-457200">
              <a:spcAft>
                <a:spcPts val="600"/>
              </a:spcAft>
              <a:buClr>
                <a:schemeClr val="tx1">
                  <a:shade val="95000"/>
                </a:schemeClr>
              </a:buClr>
              <a:buFont typeface="+mj-lt"/>
              <a:buAutoNum type="arabicPeriod"/>
              <a:defRPr/>
            </a:pPr>
            <a:r>
              <a:rPr lang="en-US" sz="1400" dirty="0">
                <a:latin typeface="+mn-lt"/>
              </a:rPr>
              <a:t>Pet stores;</a:t>
            </a:r>
          </a:p>
          <a:p>
            <a:pPr marL="987552" lvl="1" indent="-457200">
              <a:spcAft>
                <a:spcPts val="600"/>
              </a:spcAft>
              <a:buClr>
                <a:schemeClr val="tx1">
                  <a:shade val="95000"/>
                </a:schemeClr>
              </a:buClr>
              <a:buFont typeface="+mj-lt"/>
              <a:buAutoNum type="arabicPeriod"/>
              <a:defRPr/>
            </a:pPr>
            <a:r>
              <a:rPr lang="en-US" sz="1400" dirty="0">
                <a:latin typeface="+mn-lt"/>
              </a:rPr>
              <a:t>Liquor stores;</a:t>
            </a:r>
          </a:p>
          <a:p>
            <a:pPr marL="987552" lvl="1" indent="-457200">
              <a:spcAft>
                <a:spcPts val="600"/>
              </a:spcAft>
              <a:buClr>
                <a:schemeClr val="tx1">
                  <a:shade val="95000"/>
                </a:schemeClr>
              </a:buClr>
              <a:buFont typeface="+mj-lt"/>
              <a:buAutoNum type="arabicPeriod"/>
              <a:defRPr/>
            </a:pPr>
            <a:r>
              <a:rPr lang="en-US" sz="1400" dirty="0">
                <a:latin typeface="+mn-lt"/>
              </a:rPr>
              <a:t>Car dealerships, but only for auto maintenance and repair, and auto mechanics;</a:t>
            </a:r>
          </a:p>
          <a:p>
            <a:pPr marL="987552" lvl="1" indent="-457200">
              <a:spcAft>
                <a:spcPts val="600"/>
              </a:spcAft>
              <a:buClr>
                <a:schemeClr val="tx1">
                  <a:shade val="95000"/>
                </a:schemeClr>
              </a:buClr>
              <a:buFont typeface="+mj-lt"/>
              <a:buAutoNum type="arabicPeriod"/>
              <a:defRPr/>
            </a:pPr>
            <a:r>
              <a:rPr lang="en-US" sz="1400" dirty="0">
                <a:latin typeface="+mn-lt"/>
              </a:rPr>
              <a:t>Printing and office supply shops; </a:t>
            </a:r>
          </a:p>
          <a:p>
            <a:pPr marL="987552" lvl="1" indent="-457200">
              <a:spcAft>
                <a:spcPts val="600"/>
              </a:spcAft>
              <a:buClr>
                <a:schemeClr val="tx1">
                  <a:shade val="95000"/>
                </a:schemeClr>
              </a:buClr>
              <a:buFont typeface="+mj-lt"/>
              <a:buAutoNum type="arabicPeriod"/>
              <a:defRPr/>
            </a:pPr>
            <a:r>
              <a:rPr lang="en-US" sz="1400" dirty="0">
                <a:latin typeface="+mn-lt"/>
              </a:rPr>
              <a:t>Mail and delivery stores. </a:t>
            </a:r>
          </a:p>
          <a:p>
            <a:pPr marL="987552" lvl="1" indent="-457200">
              <a:spcAft>
                <a:spcPts val="600"/>
              </a:spcAft>
              <a:buClr>
                <a:schemeClr val="tx1">
                  <a:shade val="95000"/>
                </a:schemeClr>
              </a:buClr>
              <a:buFont typeface="+mj-lt"/>
              <a:buAutoNum type="arabicPeriod"/>
              <a:defRPr/>
            </a:pPr>
            <a:endParaRPr lang="en-US" sz="1600" dirty="0"/>
          </a:p>
          <a:p>
            <a:pPr marL="987552" lvl="1" indent="-457200">
              <a:spcAft>
                <a:spcPts val="600"/>
              </a:spcAft>
              <a:buClr>
                <a:schemeClr val="tx1">
                  <a:shade val="95000"/>
                </a:schemeClr>
              </a:buClr>
              <a:buFont typeface="+mj-lt"/>
              <a:buAutoNum type="arabicPeriod"/>
              <a:defRPr/>
            </a:pPr>
            <a:endParaRPr lang="en-US" sz="1600" dirty="0"/>
          </a:p>
        </p:txBody>
      </p:sp>
    </p:spTree>
    <p:extLst>
      <p:ext uri="{BB962C8B-B14F-4D97-AF65-F5344CB8AC3E}">
        <p14:creationId xmlns:p14="http://schemas.microsoft.com/office/powerpoint/2010/main" val="1889708475"/>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JLM">
      <a:majorFont>
        <a:latin typeface="DistrictProW01-Bold"/>
        <a:ea typeface=""/>
        <a:cs typeface=""/>
      </a:majorFont>
      <a:minorFont>
        <a:latin typeface="DistrictProW01-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30841</TotalTime>
  <Words>5662</Words>
  <Application>Microsoft Office PowerPoint</Application>
  <PresentationFormat>On-screen Show (4:3)</PresentationFormat>
  <Paragraphs>705</Paragraphs>
  <Slides>48</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Calibri</vt:lpstr>
      <vt:lpstr>District Pro Thin</vt:lpstr>
      <vt:lpstr>DistrictProW01-Bold</vt:lpstr>
      <vt:lpstr>DistrictProW01-Book</vt:lpstr>
      <vt:lpstr>Georgia</vt:lpstr>
      <vt:lpstr>Wingdings</vt:lpstr>
      <vt:lpstr>Wingdings 2</vt:lpstr>
      <vt:lpstr>Office Theme</vt:lpstr>
      <vt:lpstr>PowerPoint Presentation</vt:lpstr>
      <vt:lpstr>AGENDA     </vt:lpstr>
      <vt:lpstr>Current status     </vt:lpstr>
      <vt:lpstr>Executive order 103      </vt:lpstr>
      <vt:lpstr>Executive order 104      </vt:lpstr>
      <vt:lpstr>Executive order 105      </vt:lpstr>
      <vt:lpstr>Executive order 106      </vt:lpstr>
      <vt:lpstr>Executive order 107     </vt:lpstr>
      <vt:lpstr>EO 107 Exemptions From Closure</vt:lpstr>
      <vt:lpstr>Executive order 107     </vt:lpstr>
      <vt:lpstr>Executive order 108      </vt:lpstr>
      <vt:lpstr>Executive order 109      </vt:lpstr>
      <vt:lpstr>Executive order 110      </vt:lpstr>
      <vt:lpstr>New law: P.L. 2020, c. 5       </vt:lpstr>
      <vt:lpstr>New law: P.L. 2020, c.10       </vt:lpstr>
      <vt:lpstr>New law: P.L. 2020 c. 11       </vt:lpstr>
      <vt:lpstr>New law: P.L. 2020, c.12       </vt:lpstr>
      <vt:lpstr>New law: P.L. 2020, c.9       </vt:lpstr>
      <vt:lpstr>Pending Legislation: A-3902        </vt:lpstr>
      <vt:lpstr>Pending Legislation: A-3902 Continued       </vt:lpstr>
      <vt:lpstr>Attorney General directives        </vt:lpstr>
      <vt:lpstr>Attorney General directives        </vt:lpstr>
      <vt:lpstr>Attorney General directives        </vt:lpstr>
      <vt:lpstr>Attorney General directives        </vt:lpstr>
      <vt:lpstr>Particular Issues of interest to Municipal government        </vt:lpstr>
      <vt:lpstr>Municipal budget deadline        </vt:lpstr>
      <vt:lpstr>Municipal Budget Public Access        </vt:lpstr>
      <vt:lpstr>Municipal Budget Public Hearing          </vt:lpstr>
      <vt:lpstr>Municipal Budget Caps        </vt:lpstr>
      <vt:lpstr>Estimated Tax Bills        </vt:lpstr>
      <vt:lpstr>Debt Service Payments        </vt:lpstr>
      <vt:lpstr>Emergency Procurement        </vt:lpstr>
      <vt:lpstr>Bid Openings       </vt:lpstr>
      <vt:lpstr>Storm Recovery Reserves        </vt:lpstr>
      <vt:lpstr>Homestead Credits        </vt:lpstr>
      <vt:lpstr>Civil Service Guidance        </vt:lpstr>
      <vt:lpstr>Property Tax Appeals        </vt:lpstr>
      <vt:lpstr>DCA Guidance: UCC      </vt:lpstr>
      <vt:lpstr>DCA Guidance: UCC        </vt:lpstr>
      <vt:lpstr>DCA Guidance: UCC</vt:lpstr>
      <vt:lpstr>Impact on State Budget      </vt:lpstr>
      <vt:lpstr>Impact on State Budget </vt:lpstr>
      <vt:lpstr>Census 2020      </vt:lpstr>
      <vt:lpstr>Coronavirus Aid, Relief, and Economic Security Act (the CARES bill) S.3548       </vt:lpstr>
      <vt:lpstr>Coronavirus Aid, Relief, and Economic Security Act (the CARES bill) S.3548</vt:lpstr>
      <vt:lpstr>Coronavirus Aid, Relief, and Economic Security Act (the CARES bill) S.3548       </vt:lpstr>
      <vt:lpstr>Monitor Developments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William Pitt, The Earl of Chatam</dc:title>
  <dc:creator>Edward Purcell</dc:creator>
  <cp:lastModifiedBy>Amy Spiezio</cp:lastModifiedBy>
  <cp:revision>243</cp:revision>
  <cp:lastPrinted>2020-03-26T16:02:00Z</cp:lastPrinted>
  <dcterms:created xsi:type="dcterms:W3CDTF">2011-03-09T01:02:27Z</dcterms:created>
  <dcterms:modified xsi:type="dcterms:W3CDTF">2020-03-26T20:12:19Z</dcterms:modified>
</cp:coreProperties>
</file>