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4334" r:id="rId1"/>
    <p:sldMasterId id="2147484367" r:id="rId2"/>
    <p:sldMasterId id="2147484384" r:id="rId3"/>
  </p:sldMasterIdLst>
  <p:notesMasterIdLst>
    <p:notesMasterId r:id="rId35"/>
  </p:notesMasterIdLst>
  <p:handoutMasterIdLst>
    <p:handoutMasterId r:id="rId36"/>
  </p:handoutMasterIdLst>
  <p:sldIdLst>
    <p:sldId id="394" r:id="rId4"/>
    <p:sldId id="670" r:id="rId5"/>
    <p:sldId id="666" r:id="rId6"/>
    <p:sldId id="395" r:id="rId7"/>
    <p:sldId id="457" r:id="rId8"/>
    <p:sldId id="671" r:id="rId9"/>
    <p:sldId id="352" r:id="rId10"/>
    <p:sldId id="476" r:id="rId11"/>
    <p:sldId id="398" r:id="rId12"/>
    <p:sldId id="431" r:id="rId13"/>
    <p:sldId id="672" r:id="rId14"/>
    <p:sldId id="451" r:id="rId15"/>
    <p:sldId id="667" r:id="rId16"/>
    <p:sldId id="473" r:id="rId17"/>
    <p:sldId id="472" r:id="rId18"/>
    <p:sldId id="656" r:id="rId19"/>
    <p:sldId id="669" r:id="rId20"/>
    <p:sldId id="469" r:id="rId21"/>
    <p:sldId id="468" r:id="rId22"/>
    <p:sldId id="655" r:id="rId23"/>
    <p:sldId id="411" r:id="rId24"/>
    <p:sldId id="668" r:id="rId25"/>
    <p:sldId id="396" r:id="rId26"/>
    <p:sldId id="673" r:id="rId27"/>
    <p:sldId id="470" r:id="rId28"/>
    <p:sldId id="471" r:id="rId29"/>
    <p:sldId id="466" r:id="rId30"/>
    <p:sldId id="653" r:id="rId31"/>
    <p:sldId id="660" r:id="rId32"/>
    <p:sldId id="477" r:id="rId33"/>
    <p:sldId id="418"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36"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3232F"/>
    <a:srgbClr val="B1A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9" autoAdjust="0"/>
    <p:restoredTop sz="91598" autoAdjust="0"/>
  </p:normalViewPr>
  <p:slideViewPr>
    <p:cSldViewPr snapToGrid="0" showGuides="1">
      <p:cViewPr varScale="1">
        <p:scale>
          <a:sx n="78" d="100"/>
          <a:sy n="78" d="100"/>
        </p:scale>
        <p:origin x="1302" y="84"/>
      </p:cViewPr>
      <p:guideLst>
        <p:guide orient="horz" pos="93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67" d="100"/>
          <a:sy n="167" d="100"/>
        </p:scale>
        <p:origin x="44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A49-4BCC-B188-EB9995F2E451}"/>
              </c:ext>
            </c:extLst>
          </c:dPt>
          <c:dPt>
            <c:idx val="1"/>
            <c:bubble3D val="0"/>
            <c:spPr>
              <a:solidFill>
                <a:schemeClr val="accent2"/>
              </a:solidFill>
              <a:ln w="19050">
                <a:noFill/>
              </a:ln>
              <a:effectLst/>
            </c:spPr>
            <c:extLst>
              <c:ext xmlns:c16="http://schemas.microsoft.com/office/drawing/2014/chart" uri="{C3380CC4-5D6E-409C-BE32-E72D297353CC}">
                <c16:uniqueId val="{00000003-3A49-4BCC-B188-EB9995F2E451}"/>
              </c:ext>
            </c:extLst>
          </c:dPt>
          <c:dPt>
            <c:idx val="2"/>
            <c:bubble3D val="0"/>
            <c:spPr>
              <a:solidFill>
                <a:schemeClr val="accent3"/>
              </a:solidFill>
              <a:ln w="19050">
                <a:noFill/>
              </a:ln>
              <a:effectLst/>
            </c:spPr>
            <c:extLst>
              <c:ext xmlns:c16="http://schemas.microsoft.com/office/drawing/2014/chart" uri="{C3380CC4-5D6E-409C-BE32-E72D297353CC}">
                <c16:uniqueId val="{00000005-3A49-4BCC-B188-EB9995F2E451}"/>
              </c:ext>
            </c:extLst>
          </c:dPt>
          <c:dPt>
            <c:idx val="3"/>
            <c:bubble3D val="0"/>
            <c:spPr>
              <a:solidFill>
                <a:schemeClr val="accent3">
                  <a:lumMod val="40000"/>
                  <a:lumOff val="60000"/>
                </a:schemeClr>
              </a:solidFill>
              <a:ln w="19050">
                <a:noFill/>
              </a:ln>
              <a:effectLst/>
            </c:spPr>
            <c:extLst>
              <c:ext xmlns:c16="http://schemas.microsoft.com/office/drawing/2014/chart" uri="{C3380CC4-5D6E-409C-BE32-E72D297353CC}">
                <c16:uniqueId val="{00000007-3A49-4BCC-B188-EB9995F2E451}"/>
              </c:ext>
            </c:extLst>
          </c:dPt>
          <c:val>
            <c:numRef>
              <c:f>Sheet1!$A$2:$A$5</c:f>
              <c:numCache>
                <c:formatCode>General</c:formatCode>
                <c:ptCount val="4"/>
                <c:pt idx="0">
                  <c:v>35.700000000000003</c:v>
                </c:pt>
                <c:pt idx="1">
                  <c:v>31.6</c:v>
                </c:pt>
                <c:pt idx="2">
                  <c:v>14.7</c:v>
                </c:pt>
                <c:pt idx="3">
                  <c:v>18</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8-3A49-4BCC-B188-EB9995F2E4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Prices for Newer Drugs Twice as High</a:t>
            </a:r>
          </a:p>
        </c:rich>
      </c:tx>
      <c:layout>
        <c:manualLayout>
          <c:xMode val="edge"/>
          <c:yMode val="edge"/>
          <c:x val="0.30667092810492702"/>
          <c:y val="2.02188196348619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Top Drugs Launched Before 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List Price/Script</c:v>
                </c:pt>
                <c:pt idx="1">
                  <c:v>Net Price/Script</c:v>
                </c:pt>
              </c:strCache>
            </c:strRef>
          </c:cat>
          <c:val>
            <c:numRef>
              <c:f>Sheet1!$B$2:$B$3</c:f>
              <c:numCache>
                <c:formatCode>_("$"* #,##0.00_);_("$"* \(#,##0.00\);_("$"* "-"??_);_(@_)</c:formatCode>
                <c:ptCount val="2"/>
                <c:pt idx="0">
                  <c:v>330</c:v>
                </c:pt>
                <c:pt idx="1">
                  <c:v>248</c:v>
                </c:pt>
              </c:numCache>
            </c:numRef>
          </c:val>
          <c:extLst>
            <c:ext xmlns:c16="http://schemas.microsoft.com/office/drawing/2014/chart" uri="{C3380CC4-5D6E-409C-BE32-E72D297353CC}">
              <c16:uniqueId val="{00000000-7DDC-4E4B-9AD1-7CBFCBB849E5}"/>
            </c:ext>
          </c:extLst>
        </c:ser>
        <c:ser>
          <c:idx val="1"/>
          <c:order val="1"/>
          <c:tx>
            <c:strRef>
              <c:f>Sheet1!$C$1</c:f>
              <c:strCache>
                <c:ptCount val="1"/>
                <c:pt idx="0">
                  <c:v>Top Drugs Launched After 2012*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List Price/Script</c:v>
                </c:pt>
                <c:pt idx="1">
                  <c:v>Net Price/Script</c:v>
                </c:pt>
              </c:strCache>
            </c:strRef>
          </c:cat>
          <c:val>
            <c:numRef>
              <c:f>Sheet1!$C$2:$C$3</c:f>
              <c:numCache>
                <c:formatCode>_("$"* #,##0.00_);_("$"* \(#,##0.00\);_("$"* "-"??_);_(@_)</c:formatCode>
                <c:ptCount val="2"/>
                <c:pt idx="0">
                  <c:v>653</c:v>
                </c:pt>
                <c:pt idx="1">
                  <c:v>525</c:v>
                </c:pt>
              </c:numCache>
            </c:numRef>
          </c:val>
          <c:extLst>
            <c:ext xmlns:c16="http://schemas.microsoft.com/office/drawing/2014/chart" uri="{C3380CC4-5D6E-409C-BE32-E72D297353CC}">
              <c16:uniqueId val="{00000001-7DDC-4E4B-9AD1-7CBFCBB849E5}"/>
            </c:ext>
          </c:extLst>
        </c:ser>
        <c:dLbls>
          <c:showLegendKey val="0"/>
          <c:showVal val="0"/>
          <c:showCatName val="0"/>
          <c:showSerName val="0"/>
          <c:showPercent val="0"/>
          <c:showBubbleSize val="0"/>
        </c:dLbls>
        <c:gapWidth val="219"/>
        <c:overlap val="-27"/>
        <c:axId val="127972480"/>
        <c:axId val="127970304"/>
      </c:barChart>
      <c:valAx>
        <c:axId val="127970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t>Average Price per Prescription, 2012–2016</a:t>
                </a:r>
              </a:p>
            </c:rich>
          </c:tx>
          <c:layout>
            <c:manualLayout>
              <c:xMode val="edge"/>
              <c:yMode val="edge"/>
              <c:x val="1.30216038514652E-2"/>
              <c:y val="9.3231577656983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972480"/>
        <c:crosses val="autoZero"/>
        <c:crossBetween val="between"/>
      </c:valAx>
      <c:catAx>
        <c:axId val="1279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970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39326384777228"/>
          <c:y val="2.9304760351633496E-2"/>
          <c:w val="0.73051523236070182"/>
          <c:h val="0.83234785704801961"/>
        </c:manualLayout>
      </c:layout>
      <c:lineChart>
        <c:grouping val="standard"/>
        <c:varyColors val="0"/>
        <c:ser>
          <c:idx val="1"/>
          <c:order val="0"/>
          <c:tx>
            <c:strRef>
              <c:f>Sheet1!$B$1</c:f>
              <c:strCache>
                <c:ptCount val="1"/>
                <c:pt idx="0">
                  <c:v># Brand prescriptions (adjusted, per IQVIA)</c:v>
                </c:pt>
              </c:strCache>
            </c:strRef>
          </c:tx>
          <c:spPr>
            <a:ln w="79375" cap="rnd">
              <a:solidFill>
                <a:schemeClr val="bg2"/>
              </a:solidFill>
              <a:round/>
            </a:ln>
            <a:effectLst/>
          </c:spPr>
          <c:marker>
            <c:symbol val="circle"/>
            <c:size val="8"/>
            <c:spPr>
              <a:solidFill>
                <a:schemeClr val="bg1"/>
              </a:solidFill>
              <a:ln w="31750">
                <a:solidFill>
                  <a:schemeClr val="bg2"/>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_(* #,##0_);_(* \(#,##0\);_(* "-"??_);_(@_)</c:formatCode>
                <c:ptCount val="7"/>
                <c:pt idx="0">
                  <c:v>1007.576</c:v>
                </c:pt>
                <c:pt idx="1">
                  <c:v>837.13499999999999</c:v>
                </c:pt>
                <c:pt idx="2">
                  <c:v>750.73900000000003</c:v>
                </c:pt>
                <c:pt idx="3">
                  <c:v>696.15</c:v>
                </c:pt>
                <c:pt idx="4">
                  <c:v>656.721</c:v>
                </c:pt>
                <c:pt idx="5">
                  <c:v>625.98699999999997</c:v>
                </c:pt>
                <c:pt idx="6">
                  <c:v>595.98599999999999</c:v>
                </c:pt>
              </c:numCache>
            </c:numRef>
          </c:val>
          <c:smooth val="0"/>
          <c:extLst>
            <c:ext xmlns:c16="http://schemas.microsoft.com/office/drawing/2014/chart" uri="{C3380CC4-5D6E-409C-BE32-E72D297353CC}">
              <c16:uniqueId val="{00000000-8D1B-AA4F-97D2-FD57C132712B}"/>
            </c:ext>
          </c:extLst>
        </c:ser>
        <c:dLbls>
          <c:showLegendKey val="0"/>
          <c:showVal val="0"/>
          <c:showCatName val="0"/>
          <c:showSerName val="0"/>
          <c:showPercent val="0"/>
          <c:showBubbleSize val="0"/>
        </c:dLbls>
        <c:marker val="1"/>
        <c:smooth val="0"/>
        <c:axId val="116635904"/>
        <c:axId val="116646272"/>
      </c:lineChart>
      <c:catAx>
        <c:axId val="1166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646272"/>
        <c:crosses val="autoZero"/>
        <c:auto val="1"/>
        <c:lblAlgn val="ctr"/>
        <c:lblOffset val="100"/>
        <c:noMultiLvlLbl val="0"/>
      </c:catAx>
      <c:valAx>
        <c:axId val="116646272"/>
        <c:scaling>
          <c:orientation val="minMax"/>
          <c:max val="1050"/>
          <c:min val="5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Number of Brand Prescriptions (millions)</a:t>
                </a:r>
              </a:p>
            </c:rich>
          </c:tx>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63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51424197975565"/>
          <c:y val="2.9304760351633496E-2"/>
          <c:w val="0.67691013803283151"/>
          <c:h val="0.83230081079248341"/>
        </c:manualLayout>
      </c:layout>
      <c:lineChart>
        <c:grouping val="standard"/>
        <c:varyColors val="0"/>
        <c:ser>
          <c:idx val="1"/>
          <c:order val="0"/>
          <c:tx>
            <c:strRef>
              <c:f>Sheet1!$B$1</c:f>
              <c:strCache>
                <c:ptCount val="1"/>
                <c:pt idx="0">
                  <c:v>Average invoice price for brand prescriptions (adjusted brands, QuintilesIMS)</c:v>
                </c:pt>
              </c:strCache>
            </c:strRef>
          </c:tx>
          <c:spPr>
            <a:ln w="79375" cap="rnd">
              <a:solidFill>
                <a:schemeClr val="tx2"/>
              </a:solidFill>
              <a:round/>
            </a:ln>
            <a:effectLst/>
          </c:spPr>
          <c:marker>
            <c:symbol val="triangle"/>
            <c:size val="9"/>
            <c:spPr>
              <a:solidFill>
                <a:schemeClr val="bg1"/>
              </a:solidFill>
              <a:ln w="25400">
                <a:solidFill>
                  <a:schemeClr val="tx2"/>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c:formatCode>
                <c:ptCount val="7"/>
                <c:pt idx="0">
                  <c:v>242.74446791110549</c:v>
                </c:pt>
                <c:pt idx="1">
                  <c:v>271.81374569215245</c:v>
                </c:pt>
                <c:pt idx="2">
                  <c:v>316.2603781074381</c:v>
                </c:pt>
                <c:pt idx="3">
                  <c:v>394.86403792286143</c:v>
                </c:pt>
                <c:pt idx="4">
                  <c:v>476.91150427654964</c:v>
                </c:pt>
                <c:pt idx="5">
                  <c:v>532.10210435679971</c:v>
                </c:pt>
                <c:pt idx="6">
                  <c:v>582.47039359984967</c:v>
                </c:pt>
              </c:numCache>
            </c:numRef>
          </c:val>
          <c:smooth val="0"/>
          <c:extLst>
            <c:ext xmlns:c16="http://schemas.microsoft.com/office/drawing/2014/chart" uri="{C3380CC4-5D6E-409C-BE32-E72D297353CC}">
              <c16:uniqueId val="{00000000-03E4-134C-9349-BE4FD6D5B874}"/>
            </c:ext>
          </c:extLst>
        </c:ser>
        <c:dLbls>
          <c:showLegendKey val="0"/>
          <c:showVal val="0"/>
          <c:showCatName val="0"/>
          <c:showSerName val="0"/>
          <c:showPercent val="0"/>
          <c:showBubbleSize val="0"/>
        </c:dLbls>
        <c:marker val="1"/>
        <c:smooth val="0"/>
        <c:axId val="116399104"/>
        <c:axId val="116409472"/>
      </c:lineChart>
      <c:catAx>
        <c:axId val="11639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409472"/>
        <c:crosses val="autoZero"/>
        <c:auto val="1"/>
        <c:lblAlgn val="ctr"/>
        <c:lblOffset val="100"/>
        <c:noMultiLvlLbl val="0"/>
      </c:catAx>
      <c:valAx>
        <c:axId val="116409472"/>
        <c:scaling>
          <c:orientation val="minMax"/>
          <c:max val="6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Average List Price</a:t>
                </a:r>
                <a:r>
                  <a:rPr lang="en-US" sz="1100" b="1" baseline="0" dirty="0"/>
                  <a:t> </a:t>
                </a:r>
                <a:r>
                  <a:rPr lang="en-US" sz="1100" b="1" dirty="0"/>
                  <a:t>of Brand Prescriptions</a:t>
                </a:r>
              </a:p>
            </c:rich>
          </c:tx>
          <c:layout>
            <c:manualLayout>
              <c:xMode val="edge"/>
              <c:yMode val="edge"/>
              <c:x val="6.8537780249781702E-2"/>
              <c:y val="7.028437651684169E-2"/>
            </c:manualLayout>
          </c:layout>
          <c:overlay val="0"/>
          <c:spPr>
            <a:noFill/>
            <a:ln>
              <a:noFill/>
            </a:ln>
            <a:effectLst/>
          </c:sp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39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9F9A-41C3-A95F-D3A5170C771C}"/>
              </c:ext>
            </c:extLst>
          </c:dPt>
          <c:dPt>
            <c:idx val="1"/>
            <c:bubble3D val="0"/>
            <c:spPr>
              <a:solidFill>
                <a:schemeClr val="accent2"/>
              </a:solidFill>
              <a:ln>
                <a:noFill/>
              </a:ln>
              <a:effectLst/>
            </c:spPr>
            <c:extLst>
              <c:ext xmlns:c16="http://schemas.microsoft.com/office/drawing/2014/chart" uri="{C3380CC4-5D6E-409C-BE32-E72D297353CC}">
                <c16:uniqueId val="{00000003-9F9A-41C3-A95F-D3A5170C771C}"/>
              </c:ext>
            </c:extLst>
          </c:dPt>
          <c:dPt>
            <c:idx val="2"/>
            <c:bubble3D val="0"/>
            <c:spPr>
              <a:solidFill>
                <a:schemeClr val="accent3"/>
              </a:solidFill>
              <a:ln>
                <a:noFill/>
              </a:ln>
              <a:effectLst/>
            </c:spPr>
            <c:extLst>
              <c:ext xmlns:c16="http://schemas.microsoft.com/office/drawing/2014/chart" uri="{C3380CC4-5D6E-409C-BE32-E72D297353CC}">
                <c16:uniqueId val="{00000005-9F9A-41C3-A95F-D3A5170C771C}"/>
              </c:ext>
            </c:extLst>
          </c:dPt>
          <c:dPt>
            <c:idx val="3"/>
            <c:bubble3D val="0"/>
            <c:spPr>
              <a:solidFill>
                <a:schemeClr val="accent4"/>
              </a:solidFill>
              <a:ln>
                <a:noFill/>
              </a:ln>
              <a:effectLst/>
            </c:spPr>
            <c:extLst>
              <c:ext xmlns:c16="http://schemas.microsoft.com/office/drawing/2014/chart" uri="{C3380CC4-5D6E-409C-BE32-E72D297353CC}">
                <c16:uniqueId val="{00000007-9F9A-41C3-A95F-D3A5170C771C}"/>
              </c:ext>
            </c:extLst>
          </c:dPt>
          <c:dPt>
            <c:idx val="4"/>
            <c:bubble3D val="0"/>
            <c:spPr>
              <a:solidFill>
                <a:schemeClr val="accent5"/>
              </a:solidFill>
              <a:ln>
                <a:noFill/>
              </a:ln>
              <a:effectLst/>
            </c:spPr>
            <c:extLst>
              <c:ext xmlns:c16="http://schemas.microsoft.com/office/drawing/2014/chart" uri="{C3380CC4-5D6E-409C-BE32-E72D297353CC}">
                <c16:uniqueId val="{00000009-9F9A-41C3-A95F-D3A5170C771C}"/>
              </c:ext>
            </c:extLst>
          </c:dPt>
          <c:dPt>
            <c:idx val="5"/>
            <c:bubble3D val="0"/>
            <c:spPr>
              <a:solidFill>
                <a:schemeClr val="accent6"/>
              </a:solidFill>
              <a:ln>
                <a:noFill/>
              </a:ln>
              <a:effectLst/>
            </c:spPr>
            <c:extLst>
              <c:ext xmlns:c16="http://schemas.microsoft.com/office/drawing/2014/chart" uri="{C3380CC4-5D6E-409C-BE32-E72D297353CC}">
                <c16:uniqueId val="{0000000B-9F9A-41C3-A95F-D3A5170C771C}"/>
              </c:ext>
            </c:extLst>
          </c:dPt>
          <c:dLbls>
            <c:dLbl>
              <c:idx val="0"/>
              <c:layout>
                <c:manualLayout>
                  <c:x val="0.197184286893617"/>
                  <c:y val="-6.1779012985648394E-17"/>
                </c:manualLayout>
              </c:layout>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9A-41C3-A95F-D3A5170C771C}"/>
                </c:ext>
              </c:extLst>
            </c:dLbl>
            <c:dLbl>
              <c:idx val="1"/>
              <c:layout>
                <c:manualLayout>
                  <c:x val="0.197184286893617"/>
                  <c:y val="0.141531737444033"/>
                </c:manualLayout>
              </c:layout>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260051242720899"/>
                      <c:h val="0.19558338193456401"/>
                    </c:manualLayout>
                  </c15:layout>
                </c:ext>
                <c:ext xmlns:c16="http://schemas.microsoft.com/office/drawing/2014/chart" uri="{C3380CC4-5D6E-409C-BE32-E72D297353CC}">
                  <c16:uniqueId val="{00000003-9F9A-41C3-A95F-D3A5170C771C}"/>
                </c:ext>
              </c:extLst>
            </c:dLbl>
            <c:dLbl>
              <c:idx val="2"/>
              <c:layout>
                <c:manualLayout>
                  <c:x val="5.5806873649136097E-3"/>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F9A-41C3-A95F-D3A5170C771C}"/>
                </c:ext>
              </c:extLst>
            </c:dLbl>
            <c:dLbl>
              <c:idx val="4"/>
              <c:layout>
                <c:manualLayout>
                  <c:x val="-0.17672176655560001"/>
                  <c:y val="-7.2450770358255201E-2"/>
                </c:manualLayout>
              </c:layout>
              <c:spPr>
                <a:noFill/>
                <a:ln>
                  <a:noFill/>
                </a:ln>
                <a:effectLst/>
              </c:spPr>
              <c:txPr>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accent5"/>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667829285455199"/>
                      <c:h val="0.152584692177758"/>
                    </c:manualLayout>
                  </c15:layout>
                </c:ext>
                <c:ext xmlns:c16="http://schemas.microsoft.com/office/drawing/2014/chart" uri="{C3380CC4-5D6E-409C-BE32-E72D297353CC}">
                  <c16:uniqueId val="{00000009-9F9A-41C3-A95F-D3A5170C771C}"/>
                </c:ext>
              </c:extLst>
            </c:dLbl>
            <c:dLbl>
              <c:idx val="5"/>
              <c:layout>
                <c:manualLayout>
                  <c:x val="-3.72045824327578E-3"/>
                  <c:y val="1.6849149031805101E-2"/>
                </c:manualLayout>
              </c:layout>
              <c:spPr>
                <a:noFill/>
                <a:ln>
                  <a:noFill/>
                </a:ln>
                <a:effectLst/>
              </c:spPr>
              <c:txPr>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67922882810253"/>
                      <c:h val="0.12306521551086"/>
                    </c:manualLayout>
                  </c15:layout>
                </c:ext>
                <c:ext xmlns:c16="http://schemas.microsoft.com/office/drawing/2014/chart" uri="{C3380CC4-5D6E-409C-BE32-E72D297353CC}">
                  <c16:uniqueId val="{0000000B-9F9A-41C3-A95F-D3A5170C771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Employer-sponsored Private Insurance </c:v>
                </c:pt>
                <c:pt idx="1">
                  <c:v>Individually-purchased Private Insurance</c:v>
                </c:pt>
                <c:pt idx="2">
                  <c:v>Medicare </c:v>
                </c:pt>
                <c:pt idx="3">
                  <c:v>Medicaid </c:v>
                </c:pt>
                <c:pt idx="4">
                  <c:v>Other Public Payers</c:v>
                </c:pt>
                <c:pt idx="5">
                  <c:v>Out-of-Pocket</c:v>
                </c:pt>
              </c:strCache>
            </c:strRef>
          </c:cat>
          <c:val>
            <c:numRef>
              <c:f>Sheet1!$B$2:$B$7</c:f>
              <c:numCache>
                <c:formatCode>0%</c:formatCode>
                <c:ptCount val="6"/>
                <c:pt idx="0">
                  <c:v>0.4</c:v>
                </c:pt>
                <c:pt idx="1">
                  <c:v>0.04</c:v>
                </c:pt>
                <c:pt idx="2">
                  <c:v>0.28999999999999998</c:v>
                </c:pt>
                <c:pt idx="3">
                  <c:v>0.1</c:v>
                </c:pt>
                <c:pt idx="4">
                  <c:v>0.03</c:v>
                </c:pt>
                <c:pt idx="5">
                  <c:v>0.14000000000000001</c:v>
                </c:pt>
              </c:numCache>
            </c:numRef>
          </c:val>
          <c:extLst>
            <c:ext xmlns:c16="http://schemas.microsoft.com/office/drawing/2014/chart" uri="{C3380CC4-5D6E-409C-BE32-E72D297353CC}">
              <c16:uniqueId val="{0000000C-9F9A-41C3-A95F-D3A5170C771C}"/>
            </c:ext>
          </c:extLst>
        </c:ser>
        <c:dLbls>
          <c:showLegendKey val="0"/>
          <c:showVal val="0"/>
          <c:showCatName val="0"/>
          <c:showSerName val="0"/>
          <c:showPercent val="0"/>
          <c:showBubbleSize val="0"/>
          <c:showLeaderLines val="1"/>
        </c:dLbls>
        <c:firstSliceAng val="0"/>
        <c:holeSize val="4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187-4E2B-849A-4BEA5172DFA7}"/>
              </c:ext>
            </c:extLst>
          </c:dPt>
          <c:dPt>
            <c:idx val="1"/>
            <c:bubble3D val="0"/>
            <c:spPr>
              <a:solidFill>
                <a:schemeClr val="accent2"/>
              </a:solidFill>
              <a:ln>
                <a:noFill/>
              </a:ln>
              <a:effectLst/>
            </c:spPr>
            <c:extLst>
              <c:ext xmlns:c16="http://schemas.microsoft.com/office/drawing/2014/chart" uri="{C3380CC4-5D6E-409C-BE32-E72D297353CC}">
                <c16:uniqueId val="{00000003-1187-4E2B-849A-4BEA5172DFA7}"/>
              </c:ext>
            </c:extLst>
          </c:dPt>
          <c:dPt>
            <c:idx val="2"/>
            <c:bubble3D val="0"/>
            <c:spPr>
              <a:solidFill>
                <a:schemeClr val="accent3"/>
              </a:solidFill>
              <a:ln>
                <a:noFill/>
              </a:ln>
              <a:effectLst/>
            </c:spPr>
            <c:extLst>
              <c:ext xmlns:c16="http://schemas.microsoft.com/office/drawing/2014/chart" uri="{C3380CC4-5D6E-409C-BE32-E72D297353CC}">
                <c16:uniqueId val="{00000005-1187-4E2B-849A-4BEA5172DFA7}"/>
              </c:ext>
            </c:extLst>
          </c:dPt>
          <c:dPt>
            <c:idx val="3"/>
            <c:bubble3D val="0"/>
            <c:spPr>
              <a:solidFill>
                <a:schemeClr val="accent4"/>
              </a:solidFill>
              <a:ln>
                <a:noFill/>
              </a:ln>
              <a:effectLst/>
            </c:spPr>
            <c:extLst>
              <c:ext xmlns:c16="http://schemas.microsoft.com/office/drawing/2014/chart" uri="{C3380CC4-5D6E-409C-BE32-E72D297353CC}">
                <c16:uniqueId val="{00000007-1187-4E2B-849A-4BEA5172DFA7}"/>
              </c:ext>
            </c:extLst>
          </c:dPt>
          <c:dPt>
            <c:idx val="4"/>
            <c:bubble3D val="0"/>
            <c:spPr>
              <a:solidFill>
                <a:schemeClr val="accent5"/>
              </a:solidFill>
              <a:ln>
                <a:noFill/>
              </a:ln>
              <a:effectLst/>
            </c:spPr>
            <c:extLst>
              <c:ext xmlns:c16="http://schemas.microsoft.com/office/drawing/2014/chart" uri="{C3380CC4-5D6E-409C-BE32-E72D297353CC}">
                <c16:uniqueId val="{00000009-1187-4E2B-849A-4BEA5172DFA7}"/>
              </c:ext>
            </c:extLst>
          </c:dPt>
          <c:dPt>
            <c:idx val="5"/>
            <c:bubble3D val="0"/>
            <c:spPr>
              <a:solidFill>
                <a:schemeClr val="accent6"/>
              </a:solidFill>
              <a:ln>
                <a:noFill/>
              </a:ln>
              <a:effectLst/>
            </c:spPr>
            <c:extLst>
              <c:ext xmlns:c16="http://schemas.microsoft.com/office/drawing/2014/chart" uri="{C3380CC4-5D6E-409C-BE32-E72D297353CC}">
                <c16:uniqueId val="{0000000B-1187-4E2B-849A-4BEA5172DFA7}"/>
              </c:ext>
            </c:extLst>
          </c:dPt>
          <c:dLbls>
            <c:dLbl>
              <c:idx val="0"/>
              <c:layout>
                <c:manualLayout>
                  <c:x val="7.1218468905260415E-2"/>
                  <c:y val="-8.0172381140762739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FFFFFF"/>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187-4E2B-849A-4BEA5172DFA7}"/>
                </c:ext>
              </c:extLst>
            </c:dLbl>
            <c:dLbl>
              <c:idx val="1"/>
              <c:layout>
                <c:manualLayout>
                  <c:x val="-1.1869796741413601E-2"/>
                  <c:y val="2.4051714342228751E-2"/>
                </c:manualLayout>
              </c:layout>
              <c:numFmt formatCode="&quot;$&quot;#,##0" sourceLinked="0"/>
              <c:spPr>
                <a:noFill/>
                <a:ln>
                  <a:noFill/>
                </a:ln>
                <a:effectLst/>
              </c:spPr>
              <c:txPr>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FFFFFF"/>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87-4E2B-849A-4BEA5172DFA7}"/>
                </c:ext>
              </c:extLst>
            </c:dLbl>
            <c:dLbl>
              <c:idx val="2"/>
              <c:layout>
                <c:manualLayout>
                  <c:x val="5.9348983707068368E-3"/>
                  <c:y val="2.6724127046920832E-3"/>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87-4E2B-849A-4BEA5172DFA7}"/>
                </c:ext>
              </c:extLst>
            </c:dLbl>
            <c:dLbl>
              <c:idx val="3"/>
              <c:layout>
                <c:manualLayout>
                  <c:x val="-3.9565989138045576E-3"/>
                  <c:y val="1.6034476228152499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87-4E2B-849A-4BEA5172DFA7}"/>
                </c:ext>
              </c:extLst>
            </c:dLbl>
            <c:dLbl>
              <c:idx val="4"/>
              <c:layout>
                <c:manualLayout>
                  <c:x val="-7.9131978276091152E-3"/>
                  <c:y val="0"/>
                </c:manualLayout>
              </c:layout>
              <c:numFmt formatCode="&quot;$&quot;#,##0" sourceLinked="0"/>
              <c:spPr>
                <a:noFill/>
                <a:ln>
                  <a:noFill/>
                </a:ln>
                <a:effectLst/>
              </c:spPr>
              <c:txPr>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FFFFFF"/>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87-4E2B-849A-4BEA5172DFA7}"/>
                </c:ext>
              </c:extLst>
            </c:dLbl>
            <c:dLbl>
              <c:idx val="5"/>
              <c:layout>
                <c:manualLayout>
                  <c:x val="-7.9131978276091152E-3"/>
                  <c:y val="-2.1379301637536666E-2"/>
                </c:manualLayout>
              </c:layout>
              <c:numFmt formatCode="&quot;$&quot;#,##0" sourceLinked="0"/>
              <c:spPr>
                <a:noFill/>
                <a:ln>
                  <a:noFill/>
                </a:ln>
                <a:effectLst/>
              </c:spPr>
              <c:txPr>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187-4E2B-849A-4BEA5172DFA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Insurers</c:v>
                </c:pt>
                <c:pt idx="1">
                  <c:v>Manufacturers</c:v>
                </c:pt>
                <c:pt idx="2">
                  <c:v>Wholesalers</c:v>
                </c:pt>
                <c:pt idx="3">
                  <c:v>Pharmacies</c:v>
                </c:pt>
                <c:pt idx="4">
                  <c:v>PBMs</c:v>
                </c:pt>
                <c:pt idx="5">
                  <c:v>Providers</c:v>
                </c:pt>
              </c:strCache>
            </c:strRef>
          </c:cat>
          <c:val>
            <c:numRef>
              <c:f>Sheet1!$B$2:$B$7</c:f>
              <c:numCache>
                <c:formatCode>"$"#,##0.00</c:formatCode>
                <c:ptCount val="6"/>
                <c:pt idx="0">
                  <c:v>9</c:v>
                </c:pt>
                <c:pt idx="1">
                  <c:v>323</c:v>
                </c:pt>
                <c:pt idx="2">
                  <c:v>18</c:v>
                </c:pt>
                <c:pt idx="3">
                  <c:v>73</c:v>
                </c:pt>
                <c:pt idx="4">
                  <c:v>23</c:v>
                </c:pt>
                <c:pt idx="5">
                  <c:v>35</c:v>
                </c:pt>
              </c:numCache>
            </c:numRef>
          </c:val>
          <c:extLst>
            <c:ext xmlns:c16="http://schemas.microsoft.com/office/drawing/2014/chart" uri="{C3380CC4-5D6E-409C-BE32-E72D297353CC}">
              <c16:uniqueId val="{0000000C-1187-4E2B-849A-4BEA5172DFA7}"/>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lgn="just">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'Some data used for graph'!$B$3</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3D97-C34F-870A-D7E89590C644}"/>
              </c:ext>
            </c:extLst>
          </c:dPt>
          <c:dPt>
            <c:idx val="1"/>
            <c:invertIfNegative val="0"/>
            <c:bubble3D val="0"/>
            <c:extLst>
              <c:ext xmlns:c16="http://schemas.microsoft.com/office/drawing/2014/chart" uri="{C3380CC4-5D6E-409C-BE32-E72D297353CC}">
                <c16:uniqueId val="{00000003-3D97-C34F-870A-D7E89590C644}"/>
              </c:ext>
            </c:extLst>
          </c:dPt>
          <c:dPt>
            <c:idx val="2"/>
            <c:invertIfNegative val="0"/>
            <c:bubble3D val="0"/>
            <c:extLst>
              <c:ext xmlns:c16="http://schemas.microsoft.com/office/drawing/2014/chart" uri="{C3380CC4-5D6E-409C-BE32-E72D297353CC}">
                <c16:uniqueId val="{00000005-3D97-C34F-870A-D7E89590C644}"/>
              </c:ext>
            </c:extLst>
          </c:dPt>
          <c:dPt>
            <c:idx val="3"/>
            <c:invertIfNegative val="0"/>
            <c:bubble3D val="0"/>
            <c:extLst>
              <c:ext xmlns:c16="http://schemas.microsoft.com/office/drawing/2014/chart" uri="{C3380CC4-5D6E-409C-BE32-E72D297353CC}">
                <c16:uniqueId val="{00000007-3D97-C34F-870A-D7E89590C644}"/>
              </c:ext>
            </c:extLst>
          </c:dPt>
          <c:dPt>
            <c:idx val="4"/>
            <c:invertIfNegative val="0"/>
            <c:bubble3D val="0"/>
            <c:extLst>
              <c:ext xmlns:c16="http://schemas.microsoft.com/office/drawing/2014/chart" uri="{C3380CC4-5D6E-409C-BE32-E72D297353CC}">
                <c16:uniqueId val="{00000009-3D97-C34F-870A-D7E89590C644}"/>
              </c:ext>
            </c:extLst>
          </c:dPt>
          <c:dPt>
            <c:idx val="5"/>
            <c:invertIfNegative val="0"/>
            <c:bubble3D val="0"/>
            <c:extLst>
              <c:ext xmlns:c16="http://schemas.microsoft.com/office/drawing/2014/chart" uri="{C3380CC4-5D6E-409C-BE32-E72D297353CC}">
                <c16:uniqueId val="{0000000B-3D97-C34F-870A-D7E89590C64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'Some data used for graph'!$A$4:$A$9</c:f>
              <c:strCache>
                <c:ptCount val="6"/>
                <c:pt idx="0">
                  <c:v>PBMs</c:v>
                </c:pt>
                <c:pt idx="1">
                  <c:v>Health Insurers</c:v>
                </c:pt>
                <c:pt idx="2">
                  <c:v>Drug Wholesalers</c:v>
                </c:pt>
                <c:pt idx="3">
                  <c:v>Pharmacies</c:v>
                </c:pt>
                <c:pt idx="4">
                  <c:v>Manufacturers - Generic</c:v>
                </c:pt>
                <c:pt idx="5">
                  <c:v>Manufacturers - Brand</c:v>
                </c:pt>
              </c:strCache>
            </c:strRef>
          </c:cat>
          <c:val>
            <c:numRef>
              <c:f>'Some data used for graph'!$B$4:$B$9</c:f>
              <c:numCache>
                <c:formatCode>0.0%</c:formatCode>
                <c:ptCount val="6"/>
                <c:pt idx="0">
                  <c:v>2.8999999999999998E-2</c:v>
                </c:pt>
                <c:pt idx="1">
                  <c:v>0.03</c:v>
                </c:pt>
                <c:pt idx="2">
                  <c:v>0.03</c:v>
                </c:pt>
                <c:pt idx="3">
                  <c:v>0.04</c:v>
                </c:pt>
                <c:pt idx="4">
                  <c:v>0.182</c:v>
                </c:pt>
                <c:pt idx="5">
                  <c:v>0.28100000000000003</c:v>
                </c:pt>
              </c:numCache>
            </c:numRef>
          </c:val>
          <c:extLst>
            <c:ext xmlns:c16="http://schemas.microsoft.com/office/drawing/2014/chart" uri="{C3380CC4-5D6E-409C-BE32-E72D297353CC}">
              <c16:uniqueId val="{0000000C-3D97-C34F-870A-D7E89590C644}"/>
            </c:ext>
          </c:extLst>
        </c:ser>
        <c:dLbls>
          <c:showLegendKey val="0"/>
          <c:showVal val="0"/>
          <c:showCatName val="0"/>
          <c:showSerName val="0"/>
          <c:showPercent val="0"/>
          <c:showBubbleSize val="0"/>
        </c:dLbls>
        <c:gapWidth val="219"/>
        <c:overlap val="-27"/>
        <c:axId val="111661824"/>
        <c:axId val="111663744"/>
      </c:barChart>
      <c:catAx>
        <c:axId val="11166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3744"/>
        <c:crosses val="autoZero"/>
        <c:auto val="1"/>
        <c:lblAlgn val="ctr"/>
        <c:lblOffset val="100"/>
        <c:noMultiLvlLbl val="0"/>
      </c:catAx>
      <c:valAx>
        <c:axId val="1116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200" b="0" i="0" u="none" strike="noStrike" cap="none" spc="0" normalizeH="0" baseline="0" dirty="0">
                <a:effectLst/>
              </a:rPr>
              <a:t>Prevalence Of Utilization Management Tools To Manage Specialty Drug Costs, </a:t>
            </a:r>
            <a:br>
              <a:rPr lang="en-US" sz="1200" b="0" i="0" u="none" strike="noStrike" cap="none" spc="0" normalizeH="0" baseline="0" dirty="0">
                <a:effectLst/>
              </a:rPr>
            </a:br>
            <a:r>
              <a:rPr lang="en-US" sz="1200" b="0" i="0" u="none" strike="noStrike" cap="none" spc="0" normalizeH="0" baseline="0" dirty="0">
                <a:effectLst/>
              </a:rPr>
              <a:t>Employer-sponsored Health Plans, 2015 Vs. 2017</a:t>
            </a:r>
            <a:r>
              <a:rPr lang="en-US" sz="1200" b="0" i="0" u="none" strike="noStrike" cap="none" spc="0" normalizeH="0" baseline="0" dirty="0"/>
              <a:t> </a:t>
            </a:r>
            <a:endParaRPr lang="en-US" sz="1200" b="0" cap="none" spc="0" dirty="0"/>
          </a:p>
        </c:rich>
      </c:tx>
      <c:layout>
        <c:manualLayout>
          <c:xMode val="edge"/>
          <c:yMode val="edge"/>
          <c:x val="0.16303944799217099"/>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446132112091203"/>
          <c:y val="0.15254717771553999"/>
          <c:w val="0.95779623762788801"/>
          <c:h val="0.83828917281698101"/>
        </c:manualLayout>
      </c:layout>
      <c:barChart>
        <c:barDir val="bar"/>
        <c:grouping val="clustered"/>
        <c:varyColors val="0"/>
        <c:ser>
          <c:idx val="0"/>
          <c:order val="0"/>
          <c:tx>
            <c:strRef>
              <c:f>Sheet1!$B$1</c:f>
              <c:strCache>
                <c:ptCount val="1"/>
                <c:pt idx="0">
                  <c:v>2017</c:v>
                </c:pt>
              </c:strCache>
            </c:strRef>
          </c:tx>
          <c:spPr>
            <a:solidFill>
              <a:schemeClr val="accent1"/>
            </a:solidFill>
            <a:ln>
              <a:noFill/>
            </a:ln>
            <a:effectLst/>
          </c:spPr>
          <c:invertIfNegative val="0"/>
          <c:cat>
            <c:strRef>
              <c:f>Sheet1!$A$2:$A$6</c:f>
              <c:strCache>
                <c:ptCount val="5"/>
                <c:pt idx="0">
                  <c:v>Prior authorization rules</c:v>
                </c:pt>
                <c:pt idx="1">
                  <c:v>Quantity Limits</c:v>
                </c:pt>
                <c:pt idx="2">
                  <c:v>Step Therapy Rules</c:v>
                </c:pt>
                <c:pt idx="3">
                  <c:v>Formulary or Benefit Exclusions</c:v>
                </c:pt>
                <c:pt idx="4">
                  <c:v>Limited or Exclusive Pharmacy Network</c:v>
                </c:pt>
              </c:strCache>
            </c:strRef>
          </c:cat>
          <c:val>
            <c:numRef>
              <c:f>Sheet1!$B$2:$B$6</c:f>
              <c:numCache>
                <c:formatCode>0%</c:formatCode>
                <c:ptCount val="5"/>
                <c:pt idx="0">
                  <c:v>0.82</c:v>
                </c:pt>
                <c:pt idx="1">
                  <c:v>0.86</c:v>
                </c:pt>
                <c:pt idx="2">
                  <c:v>0.81</c:v>
                </c:pt>
                <c:pt idx="3">
                  <c:v>0.79</c:v>
                </c:pt>
                <c:pt idx="4">
                  <c:v>0.54</c:v>
                </c:pt>
              </c:numCache>
            </c:numRef>
          </c:val>
          <c:extLst>
            <c:ext xmlns:c16="http://schemas.microsoft.com/office/drawing/2014/chart" uri="{C3380CC4-5D6E-409C-BE32-E72D297353CC}">
              <c16:uniqueId val="{00000000-EAA6-4372-AA06-B88C6D175685}"/>
            </c:ext>
          </c:extLst>
        </c:ser>
        <c:ser>
          <c:idx val="1"/>
          <c:order val="1"/>
          <c:tx>
            <c:strRef>
              <c:f>Sheet1!$C$1</c:f>
              <c:strCache>
                <c:ptCount val="1"/>
                <c:pt idx="0">
                  <c:v>2015</c:v>
                </c:pt>
              </c:strCache>
            </c:strRef>
          </c:tx>
          <c:spPr>
            <a:solidFill>
              <a:schemeClr val="tx2"/>
            </a:solidFill>
            <a:ln>
              <a:noFill/>
            </a:ln>
            <a:effectLst/>
          </c:spPr>
          <c:invertIfNegative val="0"/>
          <c:cat>
            <c:strRef>
              <c:f>Sheet1!$A$2:$A$6</c:f>
              <c:strCache>
                <c:ptCount val="5"/>
                <c:pt idx="0">
                  <c:v>Prior authorization rules</c:v>
                </c:pt>
                <c:pt idx="1">
                  <c:v>Quantity Limits</c:v>
                </c:pt>
                <c:pt idx="2">
                  <c:v>Step Therapy Rules</c:v>
                </c:pt>
                <c:pt idx="3">
                  <c:v>Formulary or Benefit Exclusions</c:v>
                </c:pt>
                <c:pt idx="4">
                  <c:v>Limited or Exclusive Pharmacy Network</c:v>
                </c:pt>
              </c:strCache>
            </c:strRef>
          </c:cat>
          <c:val>
            <c:numRef>
              <c:f>Sheet1!$C$2:$C$6</c:f>
              <c:numCache>
                <c:formatCode>0%</c:formatCode>
                <c:ptCount val="5"/>
                <c:pt idx="0" formatCode="0.00%">
                  <c:v>0.74</c:v>
                </c:pt>
                <c:pt idx="1">
                  <c:v>0.62</c:v>
                </c:pt>
                <c:pt idx="2">
                  <c:v>0.66</c:v>
                </c:pt>
                <c:pt idx="3">
                  <c:v>0.61</c:v>
                </c:pt>
                <c:pt idx="4">
                  <c:v>0.42</c:v>
                </c:pt>
              </c:numCache>
            </c:numRef>
          </c:val>
          <c:extLst>
            <c:ext xmlns:c16="http://schemas.microsoft.com/office/drawing/2014/chart" uri="{C3380CC4-5D6E-409C-BE32-E72D297353CC}">
              <c16:uniqueId val="{00000001-EAA6-4372-AA06-B88C6D175685}"/>
            </c:ext>
          </c:extLst>
        </c:ser>
        <c:dLbls>
          <c:showLegendKey val="0"/>
          <c:showVal val="0"/>
          <c:showCatName val="0"/>
          <c:showSerName val="0"/>
          <c:showPercent val="0"/>
          <c:showBubbleSize val="0"/>
        </c:dLbls>
        <c:gapWidth val="85"/>
        <c:axId val="147222528"/>
        <c:axId val="147212544"/>
      </c:barChart>
      <c:valAx>
        <c:axId val="147212544"/>
        <c:scaling>
          <c:orientation val="minMax"/>
        </c:scaling>
        <c:delete val="0"/>
        <c:axPos val="t"/>
        <c:minorGridlines>
          <c:spPr>
            <a:ln>
              <a:solidFill>
                <a:schemeClr val="tx1">
                  <a:lumMod val="5000"/>
                  <a:lumOff val="95000"/>
                </a:schemeClr>
              </a:solidFill>
            </a:ln>
            <a:effectLst/>
          </c:spPr>
        </c:minorGridlines>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7222528"/>
        <c:crosses val="max"/>
        <c:crossBetween val="between"/>
      </c:valAx>
      <c:catAx>
        <c:axId val="1472225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65000"/>
                    <a:lumOff val="35000"/>
                  </a:schemeClr>
                </a:solidFill>
                <a:latin typeface="+mn-lt"/>
                <a:ea typeface="+mn-ea"/>
                <a:cs typeface="+mn-cs"/>
              </a:defRPr>
            </a:pPr>
            <a:endParaRPr lang="en-US"/>
          </a:p>
        </c:txPr>
        <c:crossAx val="1472125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5765043258481"/>
          <c:y val="9.4711370321328564E-2"/>
          <c:w val="0.87980400019442029"/>
          <c:h val="0.77827095104767874"/>
        </c:manualLayout>
      </c:layout>
      <c:barChart>
        <c:barDir val="col"/>
        <c:grouping val="clustered"/>
        <c:varyColors val="0"/>
        <c:ser>
          <c:idx val="0"/>
          <c:order val="0"/>
          <c:tx>
            <c:strRef>
              <c:f>Sheet1!$B$1</c:f>
              <c:strCache>
                <c:ptCount val="1"/>
                <c:pt idx="0">
                  <c:v>GDR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c:formatCode>
                <c:ptCount val="7"/>
                <c:pt idx="0">
                  <c:v>0.79799999999999993</c:v>
                </c:pt>
                <c:pt idx="1">
                  <c:v>0.84099999999999997</c:v>
                </c:pt>
                <c:pt idx="2">
                  <c:v>0.86099999999999999</c:v>
                </c:pt>
                <c:pt idx="3">
                  <c:v>0.874</c:v>
                </c:pt>
                <c:pt idx="4">
                  <c:v>0.88300000000000001</c:v>
                </c:pt>
                <c:pt idx="5">
                  <c:v>0.89100000000000001</c:v>
                </c:pt>
                <c:pt idx="6">
                  <c:v>0.89800000000000002</c:v>
                </c:pt>
              </c:numCache>
            </c:numRef>
          </c:val>
          <c:extLst>
            <c:ext xmlns:c16="http://schemas.microsoft.com/office/drawing/2014/chart" uri="{C3380CC4-5D6E-409C-BE32-E72D297353CC}">
              <c16:uniqueId val="{00000000-E9ED-6D40-941C-7CBD29B9F33A}"/>
            </c:ext>
          </c:extLst>
        </c:ser>
        <c:dLbls>
          <c:showLegendKey val="0"/>
          <c:showVal val="0"/>
          <c:showCatName val="0"/>
          <c:showSerName val="0"/>
          <c:showPercent val="0"/>
          <c:showBubbleSize val="0"/>
        </c:dLbls>
        <c:gapWidth val="219"/>
        <c:overlap val="-27"/>
        <c:axId val="106891136"/>
        <c:axId val="106914944"/>
      </c:barChart>
      <c:catAx>
        <c:axId val="1068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914944"/>
        <c:crosses val="autoZero"/>
        <c:auto val="1"/>
        <c:lblAlgn val="ctr"/>
        <c:lblOffset val="100"/>
        <c:noMultiLvlLbl val="0"/>
      </c:catAx>
      <c:valAx>
        <c:axId val="106914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Generic Dispensing Rate (GDR)</a:t>
                </a:r>
              </a:p>
            </c:rich>
          </c:tx>
          <c:layout>
            <c:manualLayout>
              <c:xMode val="edge"/>
              <c:yMode val="edge"/>
              <c:x val="1.3729950422863811E-2"/>
              <c:y val="0.27584689528487838"/>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689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1AD2D-53BA-4928-AE67-386BFA60CDEA}" type="doc">
      <dgm:prSet loTypeId="urn:microsoft.com/office/officeart/2005/8/layout/hierarchy3" loCatId="process" qsTypeId="urn:microsoft.com/office/officeart/2005/8/quickstyle/simple1" qsCatId="simple" csTypeId="urn:microsoft.com/office/officeart/2005/8/colors/colorful2" csCatId="colorful" phldr="1"/>
      <dgm:spPr/>
      <dgm:t>
        <a:bodyPr/>
        <a:lstStyle/>
        <a:p>
          <a:endParaRPr lang="en-US"/>
        </a:p>
      </dgm:t>
    </dgm:pt>
    <dgm:pt modelId="{1901EF1A-7D18-456B-9636-0B6A3BE6A952}">
      <dgm:prSet phldrT="[Text]" custT="1"/>
      <dgm:spPr/>
      <dgm:t>
        <a:bodyPr/>
        <a:lstStyle/>
        <a:p>
          <a:r>
            <a:rPr lang="en-US" sz="1600" b="1" baseline="0" dirty="0">
              <a:latin typeface="+mj-lt"/>
            </a:rPr>
            <a:t>Plan Issues RFP</a:t>
          </a:r>
        </a:p>
      </dgm:t>
    </dgm:pt>
    <dgm:pt modelId="{F9048ABB-EC01-46FA-84C6-426C272A5392}" type="parTrans" cxnId="{AB5A739D-ACAF-4B3D-8B7B-7B966B14FF52}">
      <dgm:prSet/>
      <dgm:spPr/>
      <dgm:t>
        <a:bodyPr/>
        <a:lstStyle/>
        <a:p>
          <a:endParaRPr lang="en-US">
            <a:latin typeface="+mj-lt"/>
          </a:endParaRPr>
        </a:p>
      </dgm:t>
    </dgm:pt>
    <dgm:pt modelId="{80F8ACDF-67D1-47EF-8216-968FDC5DC932}" type="sibTrans" cxnId="{AB5A739D-ACAF-4B3D-8B7B-7B966B14FF52}">
      <dgm:prSet/>
      <dgm:spPr/>
      <dgm:t>
        <a:bodyPr/>
        <a:lstStyle/>
        <a:p>
          <a:endParaRPr lang="en-US">
            <a:latin typeface="+mj-lt"/>
          </a:endParaRPr>
        </a:p>
      </dgm:t>
    </dgm:pt>
    <dgm:pt modelId="{8B92A06D-437D-4E5C-9D4A-E13ECA8CED34}">
      <dgm:prSet phldrT="[Text]" custT="1"/>
      <dgm:spPr>
        <a:ln>
          <a:solidFill>
            <a:schemeClr val="bg2"/>
          </a:solidFill>
        </a:ln>
      </dgm:spPr>
      <dgm:t>
        <a:bodyPr/>
        <a:lstStyle/>
        <a:p>
          <a:pPr algn="l"/>
          <a:r>
            <a:rPr lang="en-US" sz="1400" dirty="0">
              <a:solidFill>
                <a:schemeClr val="bg2"/>
              </a:solidFill>
              <a:latin typeface="+mj-lt"/>
              <a:cs typeface="Times New Roman" panose="02020603050405020304" pitchFamily="18" charset="0"/>
            </a:rPr>
            <a:t>Request for Proposal (RFP) dictates the terms and conditions of the PBM services </a:t>
          </a:r>
          <a:endParaRPr lang="en-US" sz="1400" dirty="0">
            <a:solidFill>
              <a:schemeClr val="bg2"/>
            </a:solidFill>
            <a:latin typeface="+mj-lt"/>
          </a:endParaRPr>
        </a:p>
      </dgm:t>
    </dgm:pt>
    <dgm:pt modelId="{34DACE5A-4DAD-4AE5-819C-F92C6DDD887F}" type="parTrans" cxnId="{ED4D2081-568A-4711-9F9C-22044A4875AC}">
      <dgm:prSet/>
      <dgm:spPr/>
      <dgm:t>
        <a:bodyPr/>
        <a:lstStyle/>
        <a:p>
          <a:endParaRPr lang="en-US">
            <a:latin typeface="+mj-lt"/>
          </a:endParaRPr>
        </a:p>
      </dgm:t>
    </dgm:pt>
    <dgm:pt modelId="{9CA40AD9-DF79-4358-BD38-B4433008A6F6}" type="sibTrans" cxnId="{ED4D2081-568A-4711-9F9C-22044A4875AC}">
      <dgm:prSet/>
      <dgm:spPr/>
      <dgm:t>
        <a:bodyPr/>
        <a:lstStyle/>
        <a:p>
          <a:endParaRPr lang="en-US">
            <a:latin typeface="+mj-lt"/>
          </a:endParaRPr>
        </a:p>
      </dgm:t>
    </dgm:pt>
    <dgm:pt modelId="{9B14EC78-7C89-4DE2-A071-88BDB3D22B49}">
      <dgm:prSet phldrT="[Text]" custT="1"/>
      <dgm:spPr/>
      <dgm:t>
        <a:bodyPr/>
        <a:lstStyle/>
        <a:p>
          <a:r>
            <a:rPr lang="en-US" sz="1600" b="1" dirty="0">
              <a:latin typeface="+mj-lt"/>
            </a:rPr>
            <a:t>PBM Bids</a:t>
          </a:r>
        </a:p>
      </dgm:t>
    </dgm:pt>
    <dgm:pt modelId="{731EE5E2-A373-4360-AD89-34C2FB710C2A}" type="parTrans" cxnId="{4A301781-7407-4D3D-9D37-C66651A66035}">
      <dgm:prSet/>
      <dgm:spPr/>
      <dgm:t>
        <a:bodyPr/>
        <a:lstStyle/>
        <a:p>
          <a:endParaRPr lang="en-US">
            <a:latin typeface="+mj-lt"/>
          </a:endParaRPr>
        </a:p>
      </dgm:t>
    </dgm:pt>
    <dgm:pt modelId="{C5BB0A0F-EDED-4D23-9B03-BDFC4A98BC24}" type="sibTrans" cxnId="{4A301781-7407-4D3D-9D37-C66651A66035}">
      <dgm:prSet/>
      <dgm:spPr/>
      <dgm:t>
        <a:bodyPr/>
        <a:lstStyle/>
        <a:p>
          <a:endParaRPr lang="en-US">
            <a:latin typeface="+mj-lt"/>
          </a:endParaRPr>
        </a:p>
      </dgm:t>
    </dgm:pt>
    <dgm:pt modelId="{51944B55-77FD-41A7-B172-471F91649C78}">
      <dgm:prSet phldrT="[Text]" custT="1"/>
      <dgm:spPr>
        <a:ln>
          <a:solidFill>
            <a:schemeClr val="bg2"/>
          </a:solidFill>
        </a:ln>
      </dgm:spPr>
      <dgm:t>
        <a:bodyPr/>
        <a:lstStyle/>
        <a:p>
          <a:pPr algn="l"/>
          <a:r>
            <a:rPr lang="en-US" sz="1400" dirty="0">
              <a:solidFill>
                <a:schemeClr val="bg2"/>
              </a:solidFill>
              <a:latin typeface="+mj-lt"/>
            </a:rPr>
            <a:t>Multiple PBMs bid in a highly competitive environment</a:t>
          </a:r>
        </a:p>
      </dgm:t>
    </dgm:pt>
    <dgm:pt modelId="{A8C05E0A-3619-4DA8-A87E-9B2E466A0409}" type="parTrans" cxnId="{4888BD85-2343-48D3-B4B3-2A817A755BCA}">
      <dgm:prSet/>
      <dgm:spPr/>
      <dgm:t>
        <a:bodyPr/>
        <a:lstStyle/>
        <a:p>
          <a:endParaRPr lang="en-US">
            <a:latin typeface="+mj-lt"/>
          </a:endParaRPr>
        </a:p>
      </dgm:t>
    </dgm:pt>
    <dgm:pt modelId="{C0A4E4E9-AC12-411D-9EC3-D2B024B64018}" type="sibTrans" cxnId="{4888BD85-2343-48D3-B4B3-2A817A755BCA}">
      <dgm:prSet/>
      <dgm:spPr/>
      <dgm:t>
        <a:bodyPr/>
        <a:lstStyle/>
        <a:p>
          <a:endParaRPr lang="en-US">
            <a:latin typeface="+mj-lt"/>
          </a:endParaRPr>
        </a:p>
      </dgm:t>
    </dgm:pt>
    <dgm:pt modelId="{990D6AF4-3208-4A78-B44F-B53A55DE9A96}">
      <dgm:prSet phldrT="[Text]" custT="1"/>
      <dgm:spPr/>
      <dgm:t>
        <a:bodyPr/>
        <a:lstStyle/>
        <a:p>
          <a:r>
            <a:rPr lang="en-US" sz="1600" b="1" dirty="0">
              <a:latin typeface="+mj-lt"/>
            </a:rPr>
            <a:t>Plan Decision</a:t>
          </a:r>
        </a:p>
      </dgm:t>
    </dgm:pt>
    <dgm:pt modelId="{8A15A64B-9A48-4404-B9FF-41A91DD9A623}" type="parTrans" cxnId="{8B5F2E28-A1D7-4AA6-8C71-982090FD5A77}">
      <dgm:prSet/>
      <dgm:spPr/>
      <dgm:t>
        <a:bodyPr/>
        <a:lstStyle/>
        <a:p>
          <a:endParaRPr lang="en-US">
            <a:latin typeface="+mj-lt"/>
          </a:endParaRPr>
        </a:p>
      </dgm:t>
    </dgm:pt>
    <dgm:pt modelId="{CB531F51-E320-450C-87E1-11A172DF5336}" type="sibTrans" cxnId="{8B5F2E28-A1D7-4AA6-8C71-982090FD5A77}">
      <dgm:prSet/>
      <dgm:spPr/>
      <dgm:t>
        <a:bodyPr/>
        <a:lstStyle/>
        <a:p>
          <a:endParaRPr lang="en-US">
            <a:latin typeface="+mj-lt"/>
          </a:endParaRPr>
        </a:p>
      </dgm:t>
    </dgm:pt>
    <dgm:pt modelId="{A49D3B46-9F04-4659-BE5A-72FBF0ECEEC5}">
      <dgm:prSet phldrT="[Text]" custT="1"/>
      <dgm:spPr>
        <a:ln>
          <a:solidFill>
            <a:schemeClr val="bg2"/>
          </a:solidFill>
        </a:ln>
      </dgm:spPr>
      <dgm:t>
        <a:bodyPr/>
        <a:lstStyle/>
        <a:p>
          <a:pPr algn="l"/>
          <a:r>
            <a:rPr lang="en-US" sz="1400" dirty="0">
              <a:solidFill>
                <a:schemeClr val="bg2"/>
              </a:solidFill>
              <a:latin typeface="+mj-lt"/>
            </a:rPr>
            <a:t>Plan sponsor may utilize benefit consultants for direction</a:t>
          </a:r>
        </a:p>
      </dgm:t>
    </dgm:pt>
    <dgm:pt modelId="{338C8A5A-E627-4D7D-8C8E-15AC227430FD}" type="parTrans" cxnId="{C1B4D76F-8A02-491A-A1B1-884F3CB63ECD}">
      <dgm:prSet/>
      <dgm:spPr/>
      <dgm:t>
        <a:bodyPr/>
        <a:lstStyle/>
        <a:p>
          <a:endParaRPr lang="en-US">
            <a:latin typeface="+mj-lt"/>
          </a:endParaRPr>
        </a:p>
      </dgm:t>
    </dgm:pt>
    <dgm:pt modelId="{74A8EA84-E292-4622-B84A-E995E4192C62}" type="sibTrans" cxnId="{C1B4D76F-8A02-491A-A1B1-884F3CB63ECD}">
      <dgm:prSet/>
      <dgm:spPr/>
      <dgm:t>
        <a:bodyPr/>
        <a:lstStyle/>
        <a:p>
          <a:endParaRPr lang="en-US">
            <a:latin typeface="+mj-lt"/>
          </a:endParaRPr>
        </a:p>
      </dgm:t>
    </dgm:pt>
    <dgm:pt modelId="{7FB13731-E634-4A65-A120-5E3557438E6A}">
      <dgm:prSet phldrT="[Text]" custT="1"/>
      <dgm:spPr>
        <a:ln>
          <a:solidFill>
            <a:schemeClr val="bg2"/>
          </a:solidFill>
        </a:ln>
      </dgm:spPr>
      <dgm:t>
        <a:bodyPr/>
        <a:lstStyle/>
        <a:p>
          <a:pPr algn="l"/>
          <a:r>
            <a:rPr lang="en-US" sz="1400" dirty="0">
              <a:solidFill>
                <a:schemeClr val="bg2"/>
              </a:solidFill>
              <a:latin typeface="+mj-lt"/>
            </a:rPr>
            <a:t>Decisions often reflect need of a robust pharmacy benefit that delivers cost savings</a:t>
          </a:r>
        </a:p>
      </dgm:t>
    </dgm:pt>
    <dgm:pt modelId="{DA364D67-FD2D-428B-8897-09D513CE304F}" type="parTrans" cxnId="{33BF3629-1CC5-4B6F-ACAE-5A69A3A6F5C1}">
      <dgm:prSet/>
      <dgm:spPr/>
      <dgm:t>
        <a:bodyPr/>
        <a:lstStyle/>
        <a:p>
          <a:endParaRPr lang="en-US">
            <a:latin typeface="+mj-lt"/>
          </a:endParaRPr>
        </a:p>
      </dgm:t>
    </dgm:pt>
    <dgm:pt modelId="{5F14E797-2111-4277-8327-3E9727B98A6F}" type="sibTrans" cxnId="{33BF3629-1CC5-4B6F-ACAE-5A69A3A6F5C1}">
      <dgm:prSet/>
      <dgm:spPr/>
      <dgm:t>
        <a:bodyPr/>
        <a:lstStyle/>
        <a:p>
          <a:endParaRPr lang="en-US">
            <a:latin typeface="+mj-lt"/>
          </a:endParaRPr>
        </a:p>
      </dgm:t>
    </dgm:pt>
    <dgm:pt modelId="{EC671F8D-ED2C-4C83-8789-572404F2E5FF}">
      <dgm:prSet phldrT="[Text]" custT="1"/>
      <dgm:spPr/>
      <dgm:t>
        <a:bodyPr/>
        <a:lstStyle/>
        <a:p>
          <a:r>
            <a:rPr lang="en-US" sz="1600" b="1" dirty="0">
              <a:latin typeface="+mj-lt"/>
            </a:rPr>
            <a:t>Plan Design</a:t>
          </a:r>
        </a:p>
      </dgm:t>
    </dgm:pt>
    <dgm:pt modelId="{49A946D8-BA5E-469B-8996-29D6D7C33DF4}" type="parTrans" cxnId="{D167097D-5969-497E-962E-61443C1BABD0}">
      <dgm:prSet/>
      <dgm:spPr/>
      <dgm:t>
        <a:bodyPr/>
        <a:lstStyle/>
        <a:p>
          <a:endParaRPr lang="en-US">
            <a:latin typeface="+mj-lt"/>
          </a:endParaRPr>
        </a:p>
      </dgm:t>
    </dgm:pt>
    <dgm:pt modelId="{75246611-B0AA-4D4B-A94B-09C2133B9BF8}" type="sibTrans" cxnId="{D167097D-5969-497E-962E-61443C1BABD0}">
      <dgm:prSet/>
      <dgm:spPr/>
      <dgm:t>
        <a:bodyPr/>
        <a:lstStyle/>
        <a:p>
          <a:endParaRPr lang="en-US">
            <a:latin typeface="+mj-lt"/>
          </a:endParaRPr>
        </a:p>
      </dgm:t>
    </dgm:pt>
    <dgm:pt modelId="{6E95C41C-17FE-4548-A43F-9E70CD150451}">
      <dgm:prSet phldrT="[Text]" custT="1"/>
      <dgm:spPr>
        <a:ln>
          <a:solidFill>
            <a:schemeClr val="bg2"/>
          </a:solidFill>
        </a:ln>
      </dgm:spPr>
      <dgm:t>
        <a:bodyPr/>
        <a:lstStyle/>
        <a:p>
          <a:pPr algn="l"/>
          <a:r>
            <a:rPr lang="en-US" sz="1400" dirty="0">
              <a:solidFill>
                <a:schemeClr val="bg2"/>
              </a:solidFill>
              <a:latin typeface="+mj-lt"/>
            </a:rPr>
            <a:t>PBM provides options based on the plan sponsor’s unique needs</a:t>
          </a:r>
        </a:p>
      </dgm:t>
    </dgm:pt>
    <dgm:pt modelId="{24240F89-8103-464D-92A0-20FBFE0705A3}" type="parTrans" cxnId="{C574E872-C08E-4FD1-8060-A75FDA3D5D12}">
      <dgm:prSet/>
      <dgm:spPr/>
      <dgm:t>
        <a:bodyPr/>
        <a:lstStyle/>
        <a:p>
          <a:endParaRPr lang="en-US">
            <a:latin typeface="+mj-lt"/>
          </a:endParaRPr>
        </a:p>
      </dgm:t>
    </dgm:pt>
    <dgm:pt modelId="{3E060986-CDAC-437E-8C57-A297158B131F}" type="sibTrans" cxnId="{C574E872-C08E-4FD1-8060-A75FDA3D5D12}">
      <dgm:prSet/>
      <dgm:spPr/>
      <dgm:t>
        <a:bodyPr/>
        <a:lstStyle/>
        <a:p>
          <a:endParaRPr lang="en-US">
            <a:latin typeface="+mj-lt"/>
          </a:endParaRPr>
        </a:p>
      </dgm:t>
    </dgm:pt>
    <dgm:pt modelId="{8B208C2A-046F-42C7-851A-685EE3B7DB50}">
      <dgm:prSet phldrT="[Text]" custT="1"/>
      <dgm:spPr>
        <a:ln>
          <a:solidFill>
            <a:schemeClr val="bg2"/>
          </a:solidFill>
        </a:ln>
      </dgm:spPr>
      <dgm:t>
        <a:bodyPr/>
        <a:lstStyle/>
        <a:p>
          <a:pPr algn="l"/>
          <a:r>
            <a:rPr lang="en-US" sz="1400" dirty="0">
              <a:solidFill>
                <a:schemeClr val="bg2"/>
              </a:solidFill>
              <a:latin typeface="+mj-lt"/>
            </a:rPr>
            <a:t>Plan sponsor makes the final decision about the drug benefit plan</a:t>
          </a:r>
        </a:p>
      </dgm:t>
    </dgm:pt>
    <dgm:pt modelId="{8DE86BCB-DD91-49B6-B034-CF3EEC97A20A}" type="parTrans" cxnId="{0FC44883-BA03-49CF-8D5A-0D181E871609}">
      <dgm:prSet/>
      <dgm:spPr/>
      <dgm:t>
        <a:bodyPr/>
        <a:lstStyle/>
        <a:p>
          <a:endParaRPr lang="en-US">
            <a:latin typeface="+mj-lt"/>
          </a:endParaRPr>
        </a:p>
      </dgm:t>
    </dgm:pt>
    <dgm:pt modelId="{F69ACB8D-04F1-481F-8F5E-EBC897E8E36D}" type="sibTrans" cxnId="{0FC44883-BA03-49CF-8D5A-0D181E871609}">
      <dgm:prSet/>
      <dgm:spPr/>
      <dgm:t>
        <a:bodyPr/>
        <a:lstStyle/>
        <a:p>
          <a:endParaRPr lang="en-US">
            <a:latin typeface="+mj-lt"/>
          </a:endParaRPr>
        </a:p>
      </dgm:t>
    </dgm:pt>
    <dgm:pt modelId="{E31DF4FA-F268-4DC4-9AFD-E9CCA3B09EE5}">
      <dgm:prSet phldrT="[Text]" custT="1"/>
      <dgm:spPr>
        <a:ln>
          <a:solidFill>
            <a:schemeClr val="bg2"/>
          </a:solidFill>
        </a:ln>
      </dgm:spPr>
      <dgm:t>
        <a:bodyPr/>
        <a:lstStyle/>
        <a:p>
          <a:pPr algn="l"/>
          <a:r>
            <a:rPr lang="en-US" sz="1400" dirty="0">
              <a:solidFill>
                <a:schemeClr val="bg2"/>
              </a:solidFill>
              <a:latin typeface="+mj-lt"/>
            </a:rPr>
            <a:t>PBMs offer various design models depending on plan sponsor’s specific needs</a:t>
          </a:r>
        </a:p>
      </dgm:t>
    </dgm:pt>
    <dgm:pt modelId="{1B38777D-0075-4087-B0C9-62E8F02CE4D0}" type="parTrans" cxnId="{1B36FC60-ACDF-447D-834B-99BA0CF2AA6D}">
      <dgm:prSet/>
      <dgm:spPr/>
      <dgm:t>
        <a:bodyPr/>
        <a:lstStyle/>
        <a:p>
          <a:endParaRPr lang="en-US"/>
        </a:p>
      </dgm:t>
    </dgm:pt>
    <dgm:pt modelId="{BAB3DC67-DCDB-4C24-AB4E-28F31029F878}" type="sibTrans" cxnId="{1B36FC60-ACDF-447D-834B-99BA0CF2AA6D}">
      <dgm:prSet/>
      <dgm:spPr/>
      <dgm:t>
        <a:bodyPr/>
        <a:lstStyle/>
        <a:p>
          <a:endParaRPr lang="en-US"/>
        </a:p>
      </dgm:t>
    </dgm:pt>
    <dgm:pt modelId="{CFBFA808-58DB-7F43-B894-D8AF0AFD999A}" type="pres">
      <dgm:prSet presAssocID="{4431AD2D-53BA-4928-AE67-386BFA60CDEA}" presName="diagram" presStyleCnt="0">
        <dgm:presLayoutVars>
          <dgm:chPref val="1"/>
          <dgm:dir/>
          <dgm:animOne val="branch"/>
          <dgm:animLvl val="lvl"/>
          <dgm:resizeHandles/>
        </dgm:presLayoutVars>
      </dgm:prSet>
      <dgm:spPr/>
    </dgm:pt>
    <dgm:pt modelId="{B904C788-82F1-7A46-9FD9-E228D2A802D2}" type="pres">
      <dgm:prSet presAssocID="{1901EF1A-7D18-456B-9636-0B6A3BE6A952}" presName="root" presStyleCnt="0"/>
      <dgm:spPr/>
    </dgm:pt>
    <dgm:pt modelId="{7FCD7B01-F379-864E-BE4E-D7EBA87B87A8}" type="pres">
      <dgm:prSet presAssocID="{1901EF1A-7D18-456B-9636-0B6A3BE6A952}" presName="rootComposite" presStyleCnt="0"/>
      <dgm:spPr/>
    </dgm:pt>
    <dgm:pt modelId="{F71D82EA-BBE2-3E45-80D9-A7F4FCA98D44}" type="pres">
      <dgm:prSet presAssocID="{1901EF1A-7D18-456B-9636-0B6A3BE6A952}" presName="rootText" presStyleLbl="node1" presStyleIdx="0" presStyleCnt="4" custScaleY="70301"/>
      <dgm:spPr/>
    </dgm:pt>
    <dgm:pt modelId="{58B77E4F-C9E8-1A46-B217-04EC5D64D64F}" type="pres">
      <dgm:prSet presAssocID="{1901EF1A-7D18-456B-9636-0B6A3BE6A952}" presName="rootConnector" presStyleLbl="node1" presStyleIdx="0" presStyleCnt="4"/>
      <dgm:spPr/>
    </dgm:pt>
    <dgm:pt modelId="{108C993F-CB4C-7C4A-B090-0DF4937B278B}" type="pres">
      <dgm:prSet presAssocID="{1901EF1A-7D18-456B-9636-0B6A3BE6A952}" presName="childShape" presStyleCnt="0"/>
      <dgm:spPr/>
    </dgm:pt>
    <dgm:pt modelId="{1D16C7C1-10BA-EF40-B07E-E35983EE66F3}" type="pres">
      <dgm:prSet presAssocID="{34DACE5A-4DAD-4AE5-819C-F92C6DDD887F}" presName="Name13" presStyleLbl="parChTrans1D2" presStyleIdx="0" presStyleCnt="7"/>
      <dgm:spPr/>
    </dgm:pt>
    <dgm:pt modelId="{E2F08477-B6B1-8641-BCE2-4868BF29C55D}" type="pres">
      <dgm:prSet presAssocID="{8B92A06D-437D-4E5C-9D4A-E13ECA8CED34}" presName="childText" presStyleLbl="bgAcc1" presStyleIdx="0" presStyleCnt="7" custScaleY="179107">
        <dgm:presLayoutVars>
          <dgm:bulletEnabled val="1"/>
        </dgm:presLayoutVars>
      </dgm:prSet>
      <dgm:spPr/>
    </dgm:pt>
    <dgm:pt modelId="{489EAC97-80B3-2D45-B660-D7812EFECE8A}" type="pres">
      <dgm:prSet presAssocID="{9B14EC78-7C89-4DE2-A071-88BDB3D22B49}" presName="root" presStyleCnt="0"/>
      <dgm:spPr/>
    </dgm:pt>
    <dgm:pt modelId="{408FF095-AB41-3F46-BAD6-C7BFEF57B900}" type="pres">
      <dgm:prSet presAssocID="{9B14EC78-7C89-4DE2-A071-88BDB3D22B49}" presName="rootComposite" presStyleCnt="0"/>
      <dgm:spPr/>
    </dgm:pt>
    <dgm:pt modelId="{9DC86020-BADA-434C-AEF5-33867DFAFD66}" type="pres">
      <dgm:prSet presAssocID="{9B14EC78-7C89-4DE2-A071-88BDB3D22B49}" presName="rootText" presStyleLbl="node1" presStyleIdx="1" presStyleCnt="4" custScaleY="70301"/>
      <dgm:spPr/>
    </dgm:pt>
    <dgm:pt modelId="{30D7F03F-3ECA-B64C-B911-6B8DF91B8218}" type="pres">
      <dgm:prSet presAssocID="{9B14EC78-7C89-4DE2-A071-88BDB3D22B49}" presName="rootConnector" presStyleLbl="node1" presStyleIdx="1" presStyleCnt="4"/>
      <dgm:spPr/>
    </dgm:pt>
    <dgm:pt modelId="{232BFF13-25A4-B84F-B11C-60FE2B4F1DB2}" type="pres">
      <dgm:prSet presAssocID="{9B14EC78-7C89-4DE2-A071-88BDB3D22B49}" presName="childShape" presStyleCnt="0"/>
      <dgm:spPr/>
    </dgm:pt>
    <dgm:pt modelId="{162EF89D-AE9E-9742-9320-616895353E1B}" type="pres">
      <dgm:prSet presAssocID="{A8C05E0A-3619-4DA8-A87E-9B2E466A0409}" presName="Name13" presStyleLbl="parChTrans1D2" presStyleIdx="1" presStyleCnt="7"/>
      <dgm:spPr/>
    </dgm:pt>
    <dgm:pt modelId="{6E9CA7B8-D77B-5646-B916-5E56678566FB}" type="pres">
      <dgm:prSet presAssocID="{51944B55-77FD-41A7-B172-471F91649C78}" presName="childText" presStyleLbl="bgAcc1" presStyleIdx="1" presStyleCnt="7" custScaleY="119675">
        <dgm:presLayoutVars>
          <dgm:bulletEnabled val="1"/>
        </dgm:presLayoutVars>
      </dgm:prSet>
      <dgm:spPr/>
    </dgm:pt>
    <dgm:pt modelId="{41EB356C-AEC2-134E-B3E2-F7993022D896}" type="pres">
      <dgm:prSet presAssocID="{1B38777D-0075-4087-B0C9-62E8F02CE4D0}" presName="Name13" presStyleLbl="parChTrans1D2" presStyleIdx="2" presStyleCnt="7"/>
      <dgm:spPr/>
    </dgm:pt>
    <dgm:pt modelId="{0AD4919A-DA5A-B744-A209-0599A06A1E7C}" type="pres">
      <dgm:prSet presAssocID="{E31DF4FA-F268-4DC4-9AFD-E9CCA3B09EE5}" presName="childText" presStyleLbl="bgAcc1" presStyleIdx="2" presStyleCnt="7" custScaleY="158752">
        <dgm:presLayoutVars>
          <dgm:bulletEnabled val="1"/>
        </dgm:presLayoutVars>
      </dgm:prSet>
      <dgm:spPr/>
    </dgm:pt>
    <dgm:pt modelId="{2C873D1C-63C0-724F-8C48-023DE05501F0}" type="pres">
      <dgm:prSet presAssocID="{990D6AF4-3208-4A78-B44F-B53A55DE9A96}" presName="root" presStyleCnt="0"/>
      <dgm:spPr/>
    </dgm:pt>
    <dgm:pt modelId="{489F0DC5-29A9-E24D-AB30-2D2E9D9F77F8}" type="pres">
      <dgm:prSet presAssocID="{990D6AF4-3208-4A78-B44F-B53A55DE9A96}" presName="rootComposite" presStyleCnt="0"/>
      <dgm:spPr/>
    </dgm:pt>
    <dgm:pt modelId="{8754C6D5-829F-7440-938C-3A11C73118FB}" type="pres">
      <dgm:prSet presAssocID="{990D6AF4-3208-4A78-B44F-B53A55DE9A96}" presName="rootText" presStyleLbl="node1" presStyleIdx="2" presStyleCnt="4" custScaleY="70301"/>
      <dgm:spPr/>
    </dgm:pt>
    <dgm:pt modelId="{29595A07-B338-6749-8F91-23E05183789D}" type="pres">
      <dgm:prSet presAssocID="{990D6AF4-3208-4A78-B44F-B53A55DE9A96}" presName="rootConnector" presStyleLbl="node1" presStyleIdx="2" presStyleCnt="4"/>
      <dgm:spPr/>
    </dgm:pt>
    <dgm:pt modelId="{68D3F4C2-E62B-1E47-9348-493242C9252E}" type="pres">
      <dgm:prSet presAssocID="{990D6AF4-3208-4A78-B44F-B53A55DE9A96}" presName="childShape" presStyleCnt="0"/>
      <dgm:spPr/>
    </dgm:pt>
    <dgm:pt modelId="{2ED96AF2-26BC-5247-802A-CEEDF0833527}" type="pres">
      <dgm:prSet presAssocID="{338C8A5A-E627-4D7D-8C8E-15AC227430FD}" presName="Name13" presStyleLbl="parChTrans1D2" presStyleIdx="3" presStyleCnt="7"/>
      <dgm:spPr/>
    </dgm:pt>
    <dgm:pt modelId="{04E35275-5683-F04F-9804-EAD79C843C0E}" type="pres">
      <dgm:prSet presAssocID="{A49D3B46-9F04-4659-BE5A-72FBF0ECEEC5}" presName="childText" presStyleLbl="bgAcc1" presStyleIdx="3" presStyleCnt="7" custScaleY="137274">
        <dgm:presLayoutVars>
          <dgm:bulletEnabled val="1"/>
        </dgm:presLayoutVars>
      </dgm:prSet>
      <dgm:spPr/>
    </dgm:pt>
    <dgm:pt modelId="{6BDC93FD-2D13-314C-9482-EF69A3122351}" type="pres">
      <dgm:prSet presAssocID="{DA364D67-FD2D-428B-8897-09D513CE304F}" presName="Name13" presStyleLbl="parChTrans1D2" presStyleIdx="4" presStyleCnt="7"/>
      <dgm:spPr/>
    </dgm:pt>
    <dgm:pt modelId="{324E29A2-E7A0-4744-AD45-569D7A60DB51}" type="pres">
      <dgm:prSet presAssocID="{7FB13731-E634-4A65-A120-5E3557438E6A}" presName="childText" presStyleLbl="bgAcc1" presStyleIdx="4" presStyleCnt="7" custScaleY="178196">
        <dgm:presLayoutVars>
          <dgm:bulletEnabled val="1"/>
        </dgm:presLayoutVars>
      </dgm:prSet>
      <dgm:spPr/>
    </dgm:pt>
    <dgm:pt modelId="{861487CB-57F2-614D-B883-BD810EA879DF}" type="pres">
      <dgm:prSet presAssocID="{EC671F8D-ED2C-4C83-8789-572404F2E5FF}" presName="root" presStyleCnt="0"/>
      <dgm:spPr/>
    </dgm:pt>
    <dgm:pt modelId="{94B336E7-E54C-CA42-93F5-88DBEE9B10BB}" type="pres">
      <dgm:prSet presAssocID="{EC671F8D-ED2C-4C83-8789-572404F2E5FF}" presName="rootComposite" presStyleCnt="0"/>
      <dgm:spPr/>
    </dgm:pt>
    <dgm:pt modelId="{34C5101D-4EE6-F648-B004-EBB00C3C663C}" type="pres">
      <dgm:prSet presAssocID="{EC671F8D-ED2C-4C83-8789-572404F2E5FF}" presName="rootText" presStyleLbl="node1" presStyleIdx="3" presStyleCnt="4" custScaleY="70301"/>
      <dgm:spPr/>
    </dgm:pt>
    <dgm:pt modelId="{524A991C-A643-654F-972D-5745C3E12BFC}" type="pres">
      <dgm:prSet presAssocID="{EC671F8D-ED2C-4C83-8789-572404F2E5FF}" presName="rootConnector" presStyleLbl="node1" presStyleIdx="3" presStyleCnt="4"/>
      <dgm:spPr/>
    </dgm:pt>
    <dgm:pt modelId="{564F067B-A7B3-CC46-8161-DACA9C7F795C}" type="pres">
      <dgm:prSet presAssocID="{EC671F8D-ED2C-4C83-8789-572404F2E5FF}" presName="childShape" presStyleCnt="0"/>
      <dgm:spPr/>
    </dgm:pt>
    <dgm:pt modelId="{CD8D29B5-C9FF-B347-A55D-700BA4861484}" type="pres">
      <dgm:prSet presAssocID="{24240F89-8103-464D-92A0-20FBFE0705A3}" presName="Name13" presStyleLbl="parChTrans1D2" presStyleIdx="5" presStyleCnt="7"/>
      <dgm:spPr/>
    </dgm:pt>
    <dgm:pt modelId="{EBC41B88-4B1D-3948-B626-4BE578EB4407}" type="pres">
      <dgm:prSet presAssocID="{6E95C41C-17FE-4548-A43F-9E70CD150451}" presName="childText" presStyleLbl="bgAcc1" presStyleIdx="5" presStyleCnt="7" custScaleY="134429">
        <dgm:presLayoutVars>
          <dgm:bulletEnabled val="1"/>
        </dgm:presLayoutVars>
      </dgm:prSet>
      <dgm:spPr/>
    </dgm:pt>
    <dgm:pt modelId="{FDE4499A-AAF1-344F-954F-E350B84807EC}" type="pres">
      <dgm:prSet presAssocID="{8DE86BCB-DD91-49B6-B034-CF3EEC97A20A}" presName="Name13" presStyleLbl="parChTrans1D2" presStyleIdx="6" presStyleCnt="7"/>
      <dgm:spPr/>
    </dgm:pt>
    <dgm:pt modelId="{E51B33E5-5DB9-3E41-8C80-D2B3D8931F3A}" type="pres">
      <dgm:prSet presAssocID="{8B208C2A-046F-42C7-851A-685EE3B7DB50}" presName="childText" presStyleLbl="bgAcc1" presStyleIdx="6" presStyleCnt="7" custScaleY="124905">
        <dgm:presLayoutVars>
          <dgm:bulletEnabled val="1"/>
        </dgm:presLayoutVars>
      </dgm:prSet>
      <dgm:spPr/>
    </dgm:pt>
  </dgm:ptLst>
  <dgm:cxnLst>
    <dgm:cxn modelId="{6DF1420B-63B1-644E-816A-7E84F2D1E06D}" type="presOf" srcId="{990D6AF4-3208-4A78-B44F-B53A55DE9A96}" destId="{8754C6D5-829F-7440-938C-3A11C73118FB}" srcOrd="0" destOrd="0" presId="urn:microsoft.com/office/officeart/2005/8/layout/hierarchy3"/>
    <dgm:cxn modelId="{0F91CE16-5A7D-B243-A1AC-2DAF8FA067CB}" type="presOf" srcId="{1B38777D-0075-4087-B0C9-62E8F02CE4D0}" destId="{41EB356C-AEC2-134E-B3E2-F7993022D896}" srcOrd="0" destOrd="0" presId="urn:microsoft.com/office/officeart/2005/8/layout/hierarchy3"/>
    <dgm:cxn modelId="{8B5F2E28-A1D7-4AA6-8C71-982090FD5A77}" srcId="{4431AD2D-53BA-4928-AE67-386BFA60CDEA}" destId="{990D6AF4-3208-4A78-B44F-B53A55DE9A96}" srcOrd="2" destOrd="0" parTransId="{8A15A64B-9A48-4404-B9FF-41A91DD9A623}" sibTransId="{CB531F51-E320-450C-87E1-11A172DF5336}"/>
    <dgm:cxn modelId="{3F5A4E28-ED11-8548-AF62-A3D1130B1A3A}" type="presOf" srcId="{8B92A06D-437D-4E5C-9D4A-E13ECA8CED34}" destId="{E2F08477-B6B1-8641-BCE2-4868BF29C55D}" srcOrd="0" destOrd="0" presId="urn:microsoft.com/office/officeart/2005/8/layout/hierarchy3"/>
    <dgm:cxn modelId="{33BF3629-1CC5-4B6F-ACAE-5A69A3A6F5C1}" srcId="{990D6AF4-3208-4A78-B44F-B53A55DE9A96}" destId="{7FB13731-E634-4A65-A120-5E3557438E6A}" srcOrd="1" destOrd="0" parTransId="{DA364D67-FD2D-428B-8897-09D513CE304F}" sibTransId="{5F14E797-2111-4277-8327-3E9727B98A6F}"/>
    <dgm:cxn modelId="{29A5602D-109C-C94F-80B2-C41E122C1F4E}" type="presOf" srcId="{34DACE5A-4DAD-4AE5-819C-F92C6DDD887F}" destId="{1D16C7C1-10BA-EF40-B07E-E35983EE66F3}" srcOrd="0" destOrd="0" presId="urn:microsoft.com/office/officeart/2005/8/layout/hierarchy3"/>
    <dgm:cxn modelId="{7F2B0B37-B06E-474E-A580-5648DC24BB72}" type="presOf" srcId="{7FB13731-E634-4A65-A120-5E3557438E6A}" destId="{324E29A2-E7A0-4744-AD45-569D7A60DB51}" srcOrd="0" destOrd="0" presId="urn:microsoft.com/office/officeart/2005/8/layout/hierarchy3"/>
    <dgm:cxn modelId="{1B36FC60-ACDF-447D-834B-99BA0CF2AA6D}" srcId="{9B14EC78-7C89-4DE2-A071-88BDB3D22B49}" destId="{E31DF4FA-F268-4DC4-9AFD-E9CCA3B09EE5}" srcOrd="1" destOrd="0" parTransId="{1B38777D-0075-4087-B0C9-62E8F02CE4D0}" sibTransId="{BAB3DC67-DCDB-4C24-AB4E-28F31029F878}"/>
    <dgm:cxn modelId="{65844965-37B8-8B48-816D-7E4DCAFD917B}" type="presOf" srcId="{EC671F8D-ED2C-4C83-8789-572404F2E5FF}" destId="{34C5101D-4EE6-F648-B004-EBB00C3C663C}" srcOrd="0" destOrd="0" presId="urn:microsoft.com/office/officeart/2005/8/layout/hierarchy3"/>
    <dgm:cxn modelId="{16E98C65-7EB9-554C-B54E-D859F7347D5F}" type="presOf" srcId="{A8C05E0A-3619-4DA8-A87E-9B2E466A0409}" destId="{162EF89D-AE9E-9742-9320-616895353E1B}" srcOrd="0" destOrd="0" presId="urn:microsoft.com/office/officeart/2005/8/layout/hierarchy3"/>
    <dgm:cxn modelId="{02D24267-DDFA-0846-A388-535FD07ADBB2}" type="presOf" srcId="{6E95C41C-17FE-4548-A43F-9E70CD150451}" destId="{EBC41B88-4B1D-3948-B626-4BE578EB4407}" srcOrd="0" destOrd="0" presId="urn:microsoft.com/office/officeart/2005/8/layout/hierarchy3"/>
    <dgm:cxn modelId="{5B42E14E-9B30-EE4C-A4EC-A8DAB4A1DD14}" type="presOf" srcId="{1901EF1A-7D18-456B-9636-0B6A3BE6A952}" destId="{58B77E4F-C9E8-1A46-B217-04EC5D64D64F}" srcOrd="1" destOrd="0" presId="urn:microsoft.com/office/officeart/2005/8/layout/hierarchy3"/>
    <dgm:cxn modelId="{C1B4D76F-8A02-491A-A1B1-884F3CB63ECD}" srcId="{990D6AF4-3208-4A78-B44F-B53A55DE9A96}" destId="{A49D3B46-9F04-4659-BE5A-72FBF0ECEEC5}" srcOrd="0" destOrd="0" parTransId="{338C8A5A-E627-4D7D-8C8E-15AC227430FD}" sibTransId="{74A8EA84-E292-4622-B84A-E995E4192C62}"/>
    <dgm:cxn modelId="{C574E872-C08E-4FD1-8060-A75FDA3D5D12}" srcId="{EC671F8D-ED2C-4C83-8789-572404F2E5FF}" destId="{6E95C41C-17FE-4548-A43F-9E70CD150451}" srcOrd="0" destOrd="0" parTransId="{24240F89-8103-464D-92A0-20FBFE0705A3}" sibTransId="{3E060986-CDAC-437E-8C57-A297158B131F}"/>
    <dgm:cxn modelId="{D0BDE05A-C22C-134C-8628-BECDBF92E731}" type="presOf" srcId="{4431AD2D-53BA-4928-AE67-386BFA60CDEA}" destId="{CFBFA808-58DB-7F43-B894-D8AF0AFD999A}" srcOrd="0" destOrd="0" presId="urn:microsoft.com/office/officeart/2005/8/layout/hierarchy3"/>
    <dgm:cxn modelId="{D167097D-5969-497E-962E-61443C1BABD0}" srcId="{4431AD2D-53BA-4928-AE67-386BFA60CDEA}" destId="{EC671F8D-ED2C-4C83-8789-572404F2E5FF}" srcOrd="3" destOrd="0" parTransId="{49A946D8-BA5E-469B-8996-29D6D7C33DF4}" sibTransId="{75246611-B0AA-4D4B-A94B-09C2133B9BF8}"/>
    <dgm:cxn modelId="{4A301781-7407-4D3D-9D37-C66651A66035}" srcId="{4431AD2D-53BA-4928-AE67-386BFA60CDEA}" destId="{9B14EC78-7C89-4DE2-A071-88BDB3D22B49}" srcOrd="1" destOrd="0" parTransId="{731EE5E2-A373-4360-AD89-34C2FB710C2A}" sibTransId="{C5BB0A0F-EDED-4D23-9B03-BDFC4A98BC24}"/>
    <dgm:cxn modelId="{ED4D2081-568A-4711-9F9C-22044A4875AC}" srcId="{1901EF1A-7D18-456B-9636-0B6A3BE6A952}" destId="{8B92A06D-437D-4E5C-9D4A-E13ECA8CED34}" srcOrd="0" destOrd="0" parTransId="{34DACE5A-4DAD-4AE5-819C-F92C6DDD887F}" sibTransId="{9CA40AD9-DF79-4358-BD38-B4433008A6F6}"/>
    <dgm:cxn modelId="{0FC44883-BA03-49CF-8D5A-0D181E871609}" srcId="{EC671F8D-ED2C-4C83-8789-572404F2E5FF}" destId="{8B208C2A-046F-42C7-851A-685EE3B7DB50}" srcOrd="1" destOrd="0" parTransId="{8DE86BCB-DD91-49B6-B034-CF3EEC97A20A}" sibTransId="{F69ACB8D-04F1-481F-8F5E-EBC897E8E36D}"/>
    <dgm:cxn modelId="{4888BD85-2343-48D3-B4B3-2A817A755BCA}" srcId="{9B14EC78-7C89-4DE2-A071-88BDB3D22B49}" destId="{51944B55-77FD-41A7-B172-471F91649C78}" srcOrd="0" destOrd="0" parTransId="{A8C05E0A-3619-4DA8-A87E-9B2E466A0409}" sibTransId="{C0A4E4E9-AC12-411D-9EC3-D2B024B64018}"/>
    <dgm:cxn modelId="{53A39E86-A981-4345-A18A-F4AFACAF08F3}" type="presOf" srcId="{24240F89-8103-464D-92A0-20FBFE0705A3}" destId="{CD8D29B5-C9FF-B347-A55D-700BA4861484}" srcOrd="0" destOrd="0" presId="urn:microsoft.com/office/officeart/2005/8/layout/hierarchy3"/>
    <dgm:cxn modelId="{C39C6E89-0070-854B-949D-20C86BD97069}" type="presOf" srcId="{1901EF1A-7D18-456B-9636-0B6A3BE6A952}" destId="{F71D82EA-BBE2-3E45-80D9-A7F4FCA98D44}" srcOrd="0" destOrd="0" presId="urn:microsoft.com/office/officeart/2005/8/layout/hierarchy3"/>
    <dgm:cxn modelId="{9179EC91-3EF4-8249-862A-6960F6A3AB11}" type="presOf" srcId="{E31DF4FA-F268-4DC4-9AFD-E9CCA3B09EE5}" destId="{0AD4919A-DA5A-B744-A209-0599A06A1E7C}" srcOrd="0" destOrd="0" presId="urn:microsoft.com/office/officeart/2005/8/layout/hierarchy3"/>
    <dgm:cxn modelId="{2033AD9B-32FE-0647-9603-4016D8668AC3}" type="presOf" srcId="{8B208C2A-046F-42C7-851A-685EE3B7DB50}" destId="{E51B33E5-5DB9-3E41-8C80-D2B3D8931F3A}" srcOrd="0" destOrd="0" presId="urn:microsoft.com/office/officeart/2005/8/layout/hierarchy3"/>
    <dgm:cxn modelId="{AB5A739D-ACAF-4B3D-8B7B-7B966B14FF52}" srcId="{4431AD2D-53BA-4928-AE67-386BFA60CDEA}" destId="{1901EF1A-7D18-456B-9636-0B6A3BE6A952}" srcOrd="0" destOrd="0" parTransId="{F9048ABB-EC01-46FA-84C6-426C272A5392}" sibTransId="{80F8ACDF-67D1-47EF-8216-968FDC5DC932}"/>
    <dgm:cxn modelId="{D5CDD59F-2850-7249-8787-3E676D33ECB2}" type="presOf" srcId="{9B14EC78-7C89-4DE2-A071-88BDB3D22B49}" destId="{9DC86020-BADA-434C-AEF5-33867DFAFD66}" srcOrd="0" destOrd="0" presId="urn:microsoft.com/office/officeart/2005/8/layout/hierarchy3"/>
    <dgm:cxn modelId="{E6A2C0AF-FC09-D04E-8CA5-8B371DED84DC}" type="presOf" srcId="{9B14EC78-7C89-4DE2-A071-88BDB3D22B49}" destId="{30D7F03F-3ECA-B64C-B911-6B8DF91B8218}" srcOrd="1" destOrd="0" presId="urn:microsoft.com/office/officeart/2005/8/layout/hierarchy3"/>
    <dgm:cxn modelId="{0C0DA0B2-F7D6-8746-B8B5-B0581C117527}" type="presOf" srcId="{DA364D67-FD2D-428B-8897-09D513CE304F}" destId="{6BDC93FD-2D13-314C-9482-EF69A3122351}" srcOrd="0" destOrd="0" presId="urn:microsoft.com/office/officeart/2005/8/layout/hierarchy3"/>
    <dgm:cxn modelId="{8864ABC4-9F6A-144F-9C40-BF80AB3D58D2}" type="presOf" srcId="{990D6AF4-3208-4A78-B44F-B53A55DE9A96}" destId="{29595A07-B338-6749-8F91-23E05183789D}" srcOrd="1" destOrd="0" presId="urn:microsoft.com/office/officeart/2005/8/layout/hierarchy3"/>
    <dgm:cxn modelId="{DC75B6C4-D7E2-3E4B-A40A-A1ABE10A6150}" type="presOf" srcId="{8DE86BCB-DD91-49B6-B034-CF3EEC97A20A}" destId="{FDE4499A-AAF1-344F-954F-E350B84807EC}" srcOrd="0" destOrd="0" presId="urn:microsoft.com/office/officeart/2005/8/layout/hierarchy3"/>
    <dgm:cxn modelId="{E4BC59DF-4BCE-DF4E-B30A-44F2F4DF61C9}" type="presOf" srcId="{338C8A5A-E627-4D7D-8C8E-15AC227430FD}" destId="{2ED96AF2-26BC-5247-802A-CEEDF0833527}" srcOrd="0" destOrd="0" presId="urn:microsoft.com/office/officeart/2005/8/layout/hierarchy3"/>
    <dgm:cxn modelId="{468F03E6-EB66-1247-BDFE-A80A0981F260}" type="presOf" srcId="{A49D3B46-9F04-4659-BE5A-72FBF0ECEEC5}" destId="{04E35275-5683-F04F-9804-EAD79C843C0E}" srcOrd="0" destOrd="0" presId="urn:microsoft.com/office/officeart/2005/8/layout/hierarchy3"/>
    <dgm:cxn modelId="{2E3769FC-08EB-B348-B8F4-D5D23A5DA6F9}" type="presOf" srcId="{51944B55-77FD-41A7-B172-471F91649C78}" destId="{6E9CA7B8-D77B-5646-B916-5E56678566FB}" srcOrd="0" destOrd="0" presId="urn:microsoft.com/office/officeart/2005/8/layout/hierarchy3"/>
    <dgm:cxn modelId="{C9C7BEFF-DE10-9246-9EC7-6E0256B9FB49}" type="presOf" srcId="{EC671F8D-ED2C-4C83-8789-572404F2E5FF}" destId="{524A991C-A643-654F-972D-5745C3E12BFC}" srcOrd="1" destOrd="0" presId="urn:microsoft.com/office/officeart/2005/8/layout/hierarchy3"/>
    <dgm:cxn modelId="{3A40C3C6-BF0E-D04F-B832-3AAFE0D6C002}" type="presParOf" srcId="{CFBFA808-58DB-7F43-B894-D8AF0AFD999A}" destId="{B904C788-82F1-7A46-9FD9-E228D2A802D2}" srcOrd="0" destOrd="0" presId="urn:microsoft.com/office/officeart/2005/8/layout/hierarchy3"/>
    <dgm:cxn modelId="{3C952139-1100-4242-B006-A93480406E2E}" type="presParOf" srcId="{B904C788-82F1-7A46-9FD9-E228D2A802D2}" destId="{7FCD7B01-F379-864E-BE4E-D7EBA87B87A8}" srcOrd="0" destOrd="0" presId="urn:microsoft.com/office/officeart/2005/8/layout/hierarchy3"/>
    <dgm:cxn modelId="{9A88B6FA-D5F0-174F-AFBD-15854CC12410}" type="presParOf" srcId="{7FCD7B01-F379-864E-BE4E-D7EBA87B87A8}" destId="{F71D82EA-BBE2-3E45-80D9-A7F4FCA98D44}" srcOrd="0" destOrd="0" presId="urn:microsoft.com/office/officeart/2005/8/layout/hierarchy3"/>
    <dgm:cxn modelId="{6EB55DEB-0D9C-D14C-8882-C6E76858BDA7}" type="presParOf" srcId="{7FCD7B01-F379-864E-BE4E-D7EBA87B87A8}" destId="{58B77E4F-C9E8-1A46-B217-04EC5D64D64F}" srcOrd="1" destOrd="0" presId="urn:microsoft.com/office/officeart/2005/8/layout/hierarchy3"/>
    <dgm:cxn modelId="{25BB166F-A4EB-EE41-8479-8BA9D34B95DC}" type="presParOf" srcId="{B904C788-82F1-7A46-9FD9-E228D2A802D2}" destId="{108C993F-CB4C-7C4A-B090-0DF4937B278B}" srcOrd="1" destOrd="0" presId="urn:microsoft.com/office/officeart/2005/8/layout/hierarchy3"/>
    <dgm:cxn modelId="{3CF0B02F-EA2C-6A47-827F-DF2FBB15AD9F}" type="presParOf" srcId="{108C993F-CB4C-7C4A-B090-0DF4937B278B}" destId="{1D16C7C1-10BA-EF40-B07E-E35983EE66F3}" srcOrd="0" destOrd="0" presId="urn:microsoft.com/office/officeart/2005/8/layout/hierarchy3"/>
    <dgm:cxn modelId="{E8722DB7-1DB0-E54D-95BF-4046F508ED71}" type="presParOf" srcId="{108C993F-CB4C-7C4A-B090-0DF4937B278B}" destId="{E2F08477-B6B1-8641-BCE2-4868BF29C55D}" srcOrd="1" destOrd="0" presId="urn:microsoft.com/office/officeart/2005/8/layout/hierarchy3"/>
    <dgm:cxn modelId="{9F159AC7-F627-F341-BB75-300734BBEB94}" type="presParOf" srcId="{CFBFA808-58DB-7F43-B894-D8AF0AFD999A}" destId="{489EAC97-80B3-2D45-B660-D7812EFECE8A}" srcOrd="1" destOrd="0" presId="urn:microsoft.com/office/officeart/2005/8/layout/hierarchy3"/>
    <dgm:cxn modelId="{141A88E9-4B1A-104A-9721-560F9B63BED9}" type="presParOf" srcId="{489EAC97-80B3-2D45-B660-D7812EFECE8A}" destId="{408FF095-AB41-3F46-BAD6-C7BFEF57B900}" srcOrd="0" destOrd="0" presId="urn:microsoft.com/office/officeart/2005/8/layout/hierarchy3"/>
    <dgm:cxn modelId="{E9C47E2B-C248-F34D-AEB5-29C65DF40267}" type="presParOf" srcId="{408FF095-AB41-3F46-BAD6-C7BFEF57B900}" destId="{9DC86020-BADA-434C-AEF5-33867DFAFD66}" srcOrd="0" destOrd="0" presId="urn:microsoft.com/office/officeart/2005/8/layout/hierarchy3"/>
    <dgm:cxn modelId="{29B3D949-2646-B74C-8AB6-0FC1289A1D20}" type="presParOf" srcId="{408FF095-AB41-3F46-BAD6-C7BFEF57B900}" destId="{30D7F03F-3ECA-B64C-B911-6B8DF91B8218}" srcOrd="1" destOrd="0" presId="urn:microsoft.com/office/officeart/2005/8/layout/hierarchy3"/>
    <dgm:cxn modelId="{743E7E5A-408C-BA4C-B564-260932EC8D0D}" type="presParOf" srcId="{489EAC97-80B3-2D45-B660-D7812EFECE8A}" destId="{232BFF13-25A4-B84F-B11C-60FE2B4F1DB2}" srcOrd="1" destOrd="0" presId="urn:microsoft.com/office/officeart/2005/8/layout/hierarchy3"/>
    <dgm:cxn modelId="{EA8C9759-3576-FC45-BC5C-AC6593C4DFE7}" type="presParOf" srcId="{232BFF13-25A4-B84F-B11C-60FE2B4F1DB2}" destId="{162EF89D-AE9E-9742-9320-616895353E1B}" srcOrd="0" destOrd="0" presId="urn:microsoft.com/office/officeart/2005/8/layout/hierarchy3"/>
    <dgm:cxn modelId="{EA5D3C41-6FF3-844A-A7C2-12336569385F}" type="presParOf" srcId="{232BFF13-25A4-B84F-B11C-60FE2B4F1DB2}" destId="{6E9CA7B8-D77B-5646-B916-5E56678566FB}" srcOrd="1" destOrd="0" presId="urn:microsoft.com/office/officeart/2005/8/layout/hierarchy3"/>
    <dgm:cxn modelId="{2C618472-EEFB-6544-844A-85B49BD7E021}" type="presParOf" srcId="{232BFF13-25A4-B84F-B11C-60FE2B4F1DB2}" destId="{41EB356C-AEC2-134E-B3E2-F7993022D896}" srcOrd="2" destOrd="0" presId="urn:microsoft.com/office/officeart/2005/8/layout/hierarchy3"/>
    <dgm:cxn modelId="{B925A963-0EEF-D243-9249-73BE41CBEDC1}" type="presParOf" srcId="{232BFF13-25A4-B84F-B11C-60FE2B4F1DB2}" destId="{0AD4919A-DA5A-B744-A209-0599A06A1E7C}" srcOrd="3" destOrd="0" presId="urn:microsoft.com/office/officeart/2005/8/layout/hierarchy3"/>
    <dgm:cxn modelId="{0F59960C-A76A-064C-9A54-600EC911BC88}" type="presParOf" srcId="{CFBFA808-58DB-7F43-B894-D8AF0AFD999A}" destId="{2C873D1C-63C0-724F-8C48-023DE05501F0}" srcOrd="2" destOrd="0" presId="urn:microsoft.com/office/officeart/2005/8/layout/hierarchy3"/>
    <dgm:cxn modelId="{F383E8F3-F8F9-B242-8866-C9895E3D51CB}" type="presParOf" srcId="{2C873D1C-63C0-724F-8C48-023DE05501F0}" destId="{489F0DC5-29A9-E24D-AB30-2D2E9D9F77F8}" srcOrd="0" destOrd="0" presId="urn:microsoft.com/office/officeart/2005/8/layout/hierarchy3"/>
    <dgm:cxn modelId="{FF25E52E-19AD-0D43-B5DF-F506E51832BE}" type="presParOf" srcId="{489F0DC5-29A9-E24D-AB30-2D2E9D9F77F8}" destId="{8754C6D5-829F-7440-938C-3A11C73118FB}" srcOrd="0" destOrd="0" presId="urn:microsoft.com/office/officeart/2005/8/layout/hierarchy3"/>
    <dgm:cxn modelId="{41DE2814-60C0-764A-9394-ED6480C6AC34}" type="presParOf" srcId="{489F0DC5-29A9-E24D-AB30-2D2E9D9F77F8}" destId="{29595A07-B338-6749-8F91-23E05183789D}" srcOrd="1" destOrd="0" presId="urn:microsoft.com/office/officeart/2005/8/layout/hierarchy3"/>
    <dgm:cxn modelId="{380DEBF8-9BAD-3E4F-9956-7E5388EB50D2}" type="presParOf" srcId="{2C873D1C-63C0-724F-8C48-023DE05501F0}" destId="{68D3F4C2-E62B-1E47-9348-493242C9252E}" srcOrd="1" destOrd="0" presId="urn:microsoft.com/office/officeart/2005/8/layout/hierarchy3"/>
    <dgm:cxn modelId="{EE48E60D-3F6A-264E-9590-AE1AFB468CAE}" type="presParOf" srcId="{68D3F4C2-E62B-1E47-9348-493242C9252E}" destId="{2ED96AF2-26BC-5247-802A-CEEDF0833527}" srcOrd="0" destOrd="0" presId="urn:microsoft.com/office/officeart/2005/8/layout/hierarchy3"/>
    <dgm:cxn modelId="{77AE7BDA-EC8A-2542-933A-6F0581510AA3}" type="presParOf" srcId="{68D3F4C2-E62B-1E47-9348-493242C9252E}" destId="{04E35275-5683-F04F-9804-EAD79C843C0E}" srcOrd="1" destOrd="0" presId="urn:microsoft.com/office/officeart/2005/8/layout/hierarchy3"/>
    <dgm:cxn modelId="{F8F1027C-0624-5A43-B63A-A04D09D764D6}" type="presParOf" srcId="{68D3F4C2-E62B-1E47-9348-493242C9252E}" destId="{6BDC93FD-2D13-314C-9482-EF69A3122351}" srcOrd="2" destOrd="0" presId="urn:microsoft.com/office/officeart/2005/8/layout/hierarchy3"/>
    <dgm:cxn modelId="{9E44B798-77E3-034C-9190-8D694C65038E}" type="presParOf" srcId="{68D3F4C2-E62B-1E47-9348-493242C9252E}" destId="{324E29A2-E7A0-4744-AD45-569D7A60DB51}" srcOrd="3" destOrd="0" presId="urn:microsoft.com/office/officeart/2005/8/layout/hierarchy3"/>
    <dgm:cxn modelId="{534711E7-6CB2-454A-A002-C072CA4202F5}" type="presParOf" srcId="{CFBFA808-58DB-7F43-B894-D8AF0AFD999A}" destId="{861487CB-57F2-614D-B883-BD810EA879DF}" srcOrd="3" destOrd="0" presId="urn:microsoft.com/office/officeart/2005/8/layout/hierarchy3"/>
    <dgm:cxn modelId="{E3001D59-6C60-A24D-8EDC-7DB1DE19B688}" type="presParOf" srcId="{861487CB-57F2-614D-B883-BD810EA879DF}" destId="{94B336E7-E54C-CA42-93F5-88DBEE9B10BB}" srcOrd="0" destOrd="0" presId="urn:microsoft.com/office/officeart/2005/8/layout/hierarchy3"/>
    <dgm:cxn modelId="{17DBC5E6-D261-C543-B49F-9EFF2475A977}" type="presParOf" srcId="{94B336E7-E54C-CA42-93F5-88DBEE9B10BB}" destId="{34C5101D-4EE6-F648-B004-EBB00C3C663C}" srcOrd="0" destOrd="0" presId="urn:microsoft.com/office/officeart/2005/8/layout/hierarchy3"/>
    <dgm:cxn modelId="{E8E43551-4038-2D4B-A7D5-8B369CDB1C74}" type="presParOf" srcId="{94B336E7-E54C-CA42-93F5-88DBEE9B10BB}" destId="{524A991C-A643-654F-972D-5745C3E12BFC}" srcOrd="1" destOrd="0" presId="urn:microsoft.com/office/officeart/2005/8/layout/hierarchy3"/>
    <dgm:cxn modelId="{6D3EE6AE-D025-3342-9BCA-C0C2754FBBA3}" type="presParOf" srcId="{861487CB-57F2-614D-B883-BD810EA879DF}" destId="{564F067B-A7B3-CC46-8161-DACA9C7F795C}" srcOrd="1" destOrd="0" presId="urn:microsoft.com/office/officeart/2005/8/layout/hierarchy3"/>
    <dgm:cxn modelId="{0AB247F0-37F0-1146-972D-5690A629D68B}" type="presParOf" srcId="{564F067B-A7B3-CC46-8161-DACA9C7F795C}" destId="{CD8D29B5-C9FF-B347-A55D-700BA4861484}" srcOrd="0" destOrd="0" presId="urn:microsoft.com/office/officeart/2005/8/layout/hierarchy3"/>
    <dgm:cxn modelId="{D052F49B-CF8C-364D-8723-65E161F67C7F}" type="presParOf" srcId="{564F067B-A7B3-CC46-8161-DACA9C7F795C}" destId="{EBC41B88-4B1D-3948-B626-4BE578EB4407}" srcOrd="1" destOrd="0" presId="urn:microsoft.com/office/officeart/2005/8/layout/hierarchy3"/>
    <dgm:cxn modelId="{98778A7B-3590-D445-934D-DD722EFF38E8}" type="presParOf" srcId="{564F067B-A7B3-CC46-8161-DACA9C7F795C}" destId="{FDE4499A-AAF1-344F-954F-E350B84807EC}" srcOrd="2" destOrd="0" presId="urn:microsoft.com/office/officeart/2005/8/layout/hierarchy3"/>
    <dgm:cxn modelId="{1CFAEB57-B0A9-4B47-8789-A5E17F1D6BBE}" type="presParOf" srcId="{564F067B-A7B3-CC46-8161-DACA9C7F795C}" destId="{E51B33E5-5DB9-3E41-8C80-D2B3D8931F3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D82EA-BBE2-3E45-80D9-A7F4FCA98D44}">
      <dsp:nvSpPr>
        <dsp:cNvPr id="0" name=""/>
        <dsp:cNvSpPr/>
      </dsp:nvSpPr>
      <dsp:spPr>
        <a:xfrm>
          <a:off x="1478" y="478200"/>
          <a:ext cx="1699840" cy="5975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mj-lt"/>
            </a:rPr>
            <a:t>Plan Issues RFP</a:t>
          </a:r>
        </a:p>
      </dsp:txBody>
      <dsp:txXfrm>
        <a:off x="18978" y="495700"/>
        <a:ext cx="1664840" cy="562502"/>
      </dsp:txXfrm>
    </dsp:sp>
    <dsp:sp modelId="{1D16C7C1-10BA-EF40-B07E-E35983EE66F3}">
      <dsp:nvSpPr>
        <dsp:cNvPr id="0" name=""/>
        <dsp:cNvSpPr/>
      </dsp:nvSpPr>
      <dsp:spPr>
        <a:xfrm>
          <a:off x="171463" y="1075703"/>
          <a:ext cx="169984" cy="973613"/>
        </a:xfrm>
        <a:custGeom>
          <a:avLst/>
          <a:gdLst/>
          <a:ahLst/>
          <a:cxnLst/>
          <a:rect l="0" t="0" r="0" b="0"/>
          <a:pathLst>
            <a:path>
              <a:moveTo>
                <a:pt x="0" y="0"/>
              </a:moveTo>
              <a:lnTo>
                <a:pt x="0" y="973613"/>
              </a:lnTo>
              <a:lnTo>
                <a:pt x="169984" y="9736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08477-B6B1-8641-BCE2-4868BF29C55D}">
      <dsp:nvSpPr>
        <dsp:cNvPr id="0" name=""/>
        <dsp:cNvSpPr/>
      </dsp:nvSpPr>
      <dsp:spPr>
        <a:xfrm>
          <a:off x="341447" y="1288183"/>
          <a:ext cx="1359872" cy="1522266"/>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cs typeface="Times New Roman" panose="02020603050405020304" pitchFamily="18" charset="0"/>
            </a:rPr>
            <a:t>Request for Proposal (RFP) dictates the terms and conditions of the PBM services </a:t>
          </a:r>
          <a:endParaRPr lang="en-US" sz="1400" kern="1200" dirty="0">
            <a:solidFill>
              <a:schemeClr val="bg2"/>
            </a:solidFill>
            <a:latin typeface="+mj-lt"/>
          </a:endParaRPr>
        </a:p>
      </dsp:txBody>
      <dsp:txXfrm>
        <a:off x="381276" y="1328012"/>
        <a:ext cx="1280214" cy="1442608"/>
      </dsp:txXfrm>
    </dsp:sp>
    <dsp:sp modelId="{9DC86020-BADA-434C-AEF5-33867DFAFD66}">
      <dsp:nvSpPr>
        <dsp:cNvPr id="0" name=""/>
        <dsp:cNvSpPr/>
      </dsp:nvSpPr>
      <dsp:spPr>
        <a:xfrm>
          <a:off x="2126279" y="478200"/>
          <a:ext cx="1699840" cy="597502"/>
        </a:xfrm>
        <a:prstGeom prst="roundRect">
          <a:avLst>
            <a:gd name="adj" fmla="val 10000"/>
          </a:avLst>
        </a:prstGeom>
        <a:solidFill>
          <a:schemeClr val="accent2">
            <a:hueOff val="-275843"/>
            <a:satOff val="0"/>
            <a:lumOff val="2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PBM Bids</a:t>
          </a:r>
        </a:p>
      </dsp:txBody>
      <dsp:txXfrm>
        <a:off x="2143779" y="495700"/>
        <a:ext cx="1664840" cy="562502"/>
      </dsp:txXfrm>
    </dsp:sp>
    <dsp:sp modelId="{162EF89D-AE9E-9742-9320-616895353E1B}">
      <dsp:nvSpPr>
        <dsp:cNvPr id="0" name=""/>
        <dsp:cNvSpPr/>
      </dsp:nvSpPr>
      <dsp:spPr>
        <a:xfrm>
          <a:off x="2296263" y="1075703"/>
          <a:ext cx="169984" cy="721051"/>
        </a:xfrm>
        <a:custGeom>
          <a:avLst/>
          <a:gdLst/>
          <a:ahLst/>
          <a:cxnLst/>
          <a:rect l="0" t="0" r="0" b="0"/>
          <a:pathLst>
            <a:path>
              <a:moveTo>
                <a:pt x="0" y="0"/>
              </a:moveTo>
              <a:lnTo>
                <a:pt x="0" y="721051"/>
              </a:lnTo>
              <a:lnTo>
                <a:pt x="169984" y="7210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CA7B8-D77B-5646-B916-5E56678566FB}">
      <dsp:nvSpPr>
        <dsp:cNvPr id="0" name=""/>
        <dsp:cNvSpPr/>
      </dsp:nvSpPr>
      <dsp:spPr>
        <a:xfrm>
          <a:off x="2466247" y="1288183"/>
          <a:ext cx="1359872" cy="1017142"/>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Multiple PBMs bid in a highly competitive environment</a:t>
          </a:r>
        </a:p>
      </dsp:txBody>
      <dsp:txXfrm>
        <a:off x="2496038" y="1317974"/>
        <a:ext cx="1300290" cy="957560"/>
      </dsp:txXfrm>
    </dsp:sp>
    <dsp:sp modelId="{41EB356C-AEC2-134E-B3E2-F7993022D896}">
      <dsp:nvSpPr>
        <dsp:cNvPr id="0" name=""/>
        <dsp:cNvSpPr/>
      </dsp:nvSpPr>
      <dsp:spPr>
        <a:xfrm>
          <a:off x="2296263" y="1075703"/>
          <a:ext cx="169984" cy="2116734"/>
        </a:xfrm>
        <a:custGeom>
          <a:avLst/>
          <a:gdLst/>
          <a:ahLst/>
          <a:cxnLst/>
          <a:rect l="0" t="0" r="0" b="0"/>
          <a:pathLst>
            <a:path>
              <a:moveTo>
                <a:pt x="0" y="0"/>
              </a:moveTo>
              <a:lnTo>
                <a:pt x="0" y="2116734"/>
              </a:lnTo>
              <a:lnTo>
                <a:pt x="169984" y="211673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4919A-DA5A-B744-A209-0599A06A1E7C}">
      <dsp:nvSpPr>
        <dsp:cNvPr id="0" name=""/>
        <dsp:cNvSpPr/>
      </dsp:nvSpPr>
      <dsp:spPr>
        <a:xfrm>
          <a:off x="2466247" y="2517805"/>
          <a:ext cx="1359872" cy="1349265"/>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PBMs offer various design models depending on plan sponsor’s specific needs</a:t>
          </a:r>
        </a:p>
      </dsp:txBody>
      <dsp:txXfrm>
        <a:off x="2505766" y="2557324"/>
        <a:ext cx="1280834" cy="1270227"/>
      </dsp:txXfrm>
    </dsp:sp>
    <dsp:sp modelId="{8754C6D5-829F-7440-938C-3A11C73118FB}">
      <dsp:nvSpPr>
        <dsp:cNvPr id="0" name=""/>
        <dsp:cNvSpPr/>
      </dsp:nvSpPr>
      <dsp:spPr>
        <a:xfrm>
          <a:off x="4251080" y="478200"/>
          <a:ext cx="1699840" cy="597502"/>
        </a:xfrm>
        <a:prstGeom prst="roundRect">
          <a:avLst>
            <a:gd name="adj" fmla="val 10000"/>
          </a:avLst>
        </a:prstGeom>
        <a:solidFill>
          <a:schemeClr val="accent2">
            <a:hueOff val="-551686"/>
            <a:satOff val="0"/>
            <a:lumOff val="4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Plan Decision</a:t>
          </a:r>
        </a:p>
      </dsp:txBody>
      <dsp:txXfrm>
        <a:off x="4268580" y="495700"/>
        <a:ext cx="1664840" cy="562502"/>
      </dsp:txXfrm>
    </dsp:sp>
    <dsp:sp modelId="{2ED96AF2-26BC-5247-802A-CEEDF0833527}">
      <dsp:nvSpPr>
        <dsp:cNvPr id="0" name=""/>
        <dsp:cNvSpPr/>
      </dsp:nvSpPr>
      <dsp:spPr>
        <a:xfrm>
          <a:off x="4421064" y="1075703"/>
          <a:ext cx="169984" cy="795839"/>
        </a:xfrm>
        <a:custGeom>
          <a:avLst/>
          <a:gdLst/>
          <a:ahLst/>
          <a:cxnLst/>
          <a:rect l="0" t="0" r="0" b="0"/>
          <a:pathLst>
            <a:path>
              <a:moveTo>
                <a:pt x="0" y="0"/>
              </a:moveTo>
              <a:lnTo>
                <a:pt x="0" y="795839"/>
              </a:lnTo>
              <a:lnTo>
                <a:pt x="169984" y="7958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35275-5683-F04F-9804-EAD79C843C0E}">
      <dsp:nvSpPr>
        <dsp:cNvPr id="0" name=""/>
        <dsp:cNvSpPr/>
      </dsp:nvSpPr>
      <dsp:spPr>
        <a:xfrm>
          <a:off x="4591048" y="1288183"/>
          <a:ext cx="1359872" cy="1166719"/>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Plan sponsor may utilize benefit consultants for direction</a:t>
          </a:r>
        </a:p>
      </dsp:txBody>
      <dsp:txXfrm>
        <a:off x="4625220" y="1322355"/>
        <a:ext cx="1291528" cy="1098375"/>
      </dsp:txXfrm>
    </dsp:sp>
    <dsp:sp modelId="{6BDC93FD-2D13-314C-9482-EF69A3122351}">
      <dsp:nvSpPr>
        <dsp:cNvPr id="0" name=""/>
        <dsp:cNvSpPr/>
      </dsp:nvSpPr>
      <dsp:spPr>
        <a:xfrm>
          <a:off x="4421064" y="1075703"/>
          <a:ext cx="169984" cy="2348941"/>
        </a:xfrm>
        <a:custGeom>
          <a:avLst/>
          <a:gdLst/>
          <a:ahLst/>
          <a:cxnLst/>
          <a:rect l="0" t="0" r="0" b="0"/>
          <a:pathLst>
            <a:path>
              <a:moveTo>
                <a:pt x="0" y="0"/>
              </a:moveTo>
              <a:lnTo>
                <a:pt x="0" y="2348941"/>
              </a:lnTo>
              <a:lnTo>
                <a:pt x="169984" y="234894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E29A2-E7A0-4744-AD45-569D7A60DB51}">
      <dsp:nvSpPr>
        <dsp:cNvPr id="0" name=""/>
        <dsp:cNvSpPr/>
      </dsp:nvSpPr>
      <dsp:spPr>
        <a:xfrm>
          <a:off x="4591048" y="2667382"/>
          <a:ext cx="1359872" cy="1514523"/>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Decisions often reflect need of a robust pharmacy benefit that delivers cost savings</a:t>
          </a:r>
        </a:p>
      </dsp:txBody>
      <dsp:txXfrm>
        <a:off x="4630877" y="2707211"/>
        <a:ext cx="1280214" cy="1434865"/>
      </dsp:txXfrm>
    </dsp:sp>
    <dsp:sp modelId="{34C5101D-4EE6-F648-B004-EBB00C3C663C}">
      <dsp:nvSpPr>
        <dsp:cNvPr id="0" name=""/>
        <dsp:cNvSpPr/>
      </dsp:nvSpPr>
      <dsp:spPr>
        <a:xfrm>
          <a:off x="6375880" y="478200"/>
          <a:ext cx="1699840" cy="597502"/>
        </a:xfrm>
        <a:prstGeom prst="roundRect">
          <a:avLst>
            <a:gd name="adj" fmla="val 10000"/>
          </a:avLst>
        </a:prstGeom>
        <a:solidFill>
          <a:schemeClr val="accent2">
            <a:hueOff val="-827530"/>
            <a:satOff val="0"/>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Plan Design</a:t>
          </a:r>
        </a:p>
      </dsp:txBody>
      <dsp:txXfrm>
        <a:off x="6393380" y="495700"/>
        <a:ext cx="1664840" cy="562502"/>
      </dsp:txXfrm>
    </dsp:sp>
    <dsp:sp modelId="{CD8D29B5-C9FF-B347-A55D-700BA4861484}">
      <dsp:nvSpPr>
        <dsp:cNvPr id="0" name=""/>
        <dsp:cNvSpPr/>
      </dsp:nvSpPr>
      <dsp:spPr>
        <a:xfrm>
          <a:off x="6545864" y="1075703"/>
          <a:ext cx="169984" cy="783749"/>
        </a:xfrm>
        <a:custGeom>
          <a:avLst/>
          <a:gdLst/>
          <a:ahLst/>
          <a:cxnLst/>
          <a:rect l="0" t="0" r="0" b="0"/>
          <a:pathLst>
            <a:path>
              <a:moveTo>
                <a:pt x="0" y="0"/>
              </a:moveTo>
              <a:lnTo>
                <a:pt x="0" y="783749"/>
              </a:lnTo>
              <a:lnTo>
                <a:pt x="169984" y="78374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41B88-4B1D-3948-B626-4BE578EB4407}">
      <dsp:nvSpPr>
        <dsp:cNvPr id="0" name=""/>
        <dsp:cNvSpPr/>
      </dsp:nvSpPr>
      <dsp:spPr>
        <a:xfrm>
          <a:off x="6715848" y="1288183"/>
          <a:ext cx="1359872" cy="1142539"/>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PBM provides options based on the plan sponsor’s unique needs</a:t>
          </a:r>
        </a:p>
      </dsp:txBody>
      <dsp:txXfrm>
        <a:off x="6749312" y="1321647"/>
        <a:ext cx="1292944" cy="1075611"/>
      </dsp:txXfrm>
    </dsp:sp>
    <dsp:sp modelId="{FDE4499A-AAF1-344F-954F-E350B84807EC}">
      <dsp:nvSpPr>
        <dsp:cNvPr id="0" name=""/>
        <dsp:cNvSpPr/>
      </dsp:nvSpPr>
      <dsp:spPr>
        <a:xfrm>
          <a:off x="6545864" y="1075703"/>
          <a:ext cx="169984" cy="2098295"/>
        </a:xfrm>
        <a:custGeom>
          <a:avLst/>
          <a:gdLst/>
          <a:ahLst/>
          <a:cxnLst/>
          <a:rect l="0" t="0" r="0" b="0"/>
          <a:pathLst>
            <a:path>
              <a:moveTo>
                <a:pt x="0" y="0"/>
              </a:moveTo>
              <a:lnTo>
                <a:pt x="0" y="2098295"/>
              </a:lnTo>
              <a:lnTo>
                <a:pt x="169984" y="20982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B33E5-5DB9-3E41-8C80-D2B3D8931F3A}">
      <dsp:nvSpPr>
        <dsp:cNvPr id="0" name=""/>
        <dsp:cNvSpPr/>
      </dsp:nvSpPr>
      <dsp:spPr>
        <a:xfrm>
          <a:off x="6715848" y="2643202"/>
          <a:ext cx="1359872" cy="1061592"/>
        </a:xfrm>
        <a:prstGeom prst="roundRect">
          <a:avLst>
            <a:gd name="adj" fmla="val 10000"/>
          </a:avLst>
        </a:prstGeom>
        <a:solidFill>
          <a:schemeClr val="lt1">
            <a:alpha val="90000"/>
            <a:hueOff val="0"/>
            <a:satOff val="0"/>
            <a:lumOff val="0"/>
            <a:alphaOff val="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2"/>
              </a:solidFill>
              <a:latin typeface="+mj-lt"/>
            </a:rPr>
            <a:t>Plan sponsor makes the final decision about the drug benefit plan</a:t>
          </a:r>
        </a:p>
      </dsp:txBody>
      <dsp:txXfrm>
        <a:off x="6746941" y="2674295"/>
        <a:ext cx="1297686" cy="9994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0.32555</cdr:x>
      <cdr:y>0.23832</cdr:y>
    </cdr:from>
    <cdr:to>
      <cdr:x>0.67445</cdr:x>
      <cdr:y>0.76168</cdr:y>
    </cdr:to>
    <cdr:sp macro="" textlink="">
      <cdr:nvSpPr>
        <cdr:cNvPr id="3" name="Oval 2"/>
        <cdr:cNvSpPr/>
      </cdr:nvSpPr>
      <cdr:spPr>
        <a:xfrm xmlns:a="http://schemas.openxmlformats.org/drawingml/2006/main">
          <a:off x="1910127" y="932227"/>
          <a:ext cx="2047146" cy="2047146"/>
        </a:xfrm>
        <a:prstGeom xmlns:a="http://schemas.openxmlformats.org/drawingml/2006/main" prst="ellipse">
          <a:avLst/>
        </a:prstGeom>
        <a:solidFill xmlns:a="http://schemas.openxmlformats.org/drawingml/2006/main">
          <a:schemeClr val="bg1">
            <a:alpha val="73000"/>
          </a:scheme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0.34416</cdr:x>
      <cdr:y>0.26623</cdr:y>
    </cdr:from>
    <cdr:to>
      <cdr:x>0.65584</cdr:x>
      <cdr:y>0.73377</cdr:y>
    </cdr:to>
    <cdr:sp macro="" textlink="">
      <cdr:nvSpPr>
        <cdr:cNvPr id="2" name="Oval 1"/>
        <cdr:cNvSpPr/>
      </cdr:nvSpPr>
      <cdr:spPr>
        <a:xfrm xmlns:a="http://schemas.openxmlformats.org/drawingml/2006/main">
          <a:off x="2019300" y="1041400"/>
          <a:ext cx="1828800" cy="1828800"/>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0.51039</cdr:x>
      <cdr:y>0.16676</cdr:y>
    </cdr:from>
    <cdr:to>
      <cdr:x>0.53413</cdr:x>
      <cdr:y>0.16876</cdr:y>
    </cdr:to>
    <cdr:cxnSp macro="">
      <cdr:nvCxnSpPr>
        <cdr:cNvPr id="3" name="Straight Connector 2">
          <a:extLst xmlns:a="http://schemas.openxmlformats.org/drawingml/2006/main">
            <a:ext uri="{FF2B5EF4-FFF2-40B4-BE49-F238E27FC236}">
              <a16:creationId xmlns:a16="http://schemas.microsoft.com/office/drawing/2014/main" id="{85CE6180-E597-4DB6-A7BD-FACC1B82636F}"/>
            </a:ext>
          </a:extLst>
        </cdr:cNvPr>
        <cdr:cNvCxnSpPr/>
      </cdr:nvCxnSpPr>
      <cdr:spPr>
        <a:xfrm xmlns:a="http://schemas.openxmlformats.org/drawingml/2006/main" flipH="1" flipV="1">
          <a:off x="3276502" y="792480"/>
          <a:ext cx="152400" cy="9526"/>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649"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eaLnBrk="0" hangingPunct="0">
              <a:defRPr sz="1200">
                <a:ea typeface="ＭＳ Ｐゴシック" pitchFamily="34" charset="-128"/>
              </a:defRPr>
            </a:lvl1pPr>
          </a:lstStyle>
          <a:p>
            <a:pPr>
              <a:defRPr/>
            </a:pPr>
            <a:endParaRPr lang="en-US" dirty="0"/>
          </a:p>
        </p:txBody>
      </p:sp>
      <p:sp>
        <p:nvSpPr>
          <p:cNvPr id="72707" name="Rectangle 3"/>
          <p:cNvSpPr>
            <a:spLocks noGrp="1" noChangeArrowheads="1"/>
          </p:cNvSpPr>
          <p:nvPr>
            <p:ph type="dt" sz="quarter" idx="1"/>
          </p:nvPr>
        </p:nvSpPr>
        <p:spPr bwMode="auto">
          <a:xfrm>
            <a:off x="3970134" y="0"/>
            <a:ext cx="3038648"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eaLnBrk="0" hangingPunct="0">
              <a:defRPr sz="1200">
                <a:ea typeface="ＭＳ Ｐゴシック" pitchFamily="34" charset="-128"/>
              </a:defRPr>
            </a:lvl1pPr>
          </a:lstStyle>
          <a:p>
            <a:pPr>
              <a:defRPr/>
            </a:pPr>
            <a:endParaRPr lang="en-US" dirty="0"/>
          </a:p>
        </p:txBody>
      </p:sp>
      <p:sp>
        <p:nvSpPr>
          <p:cNvPr id="72708" name="Rectangle 4"/>
          <p:cNvSpPr>
            <a:spLocks noGrp="1" noChangeArrowheads="1"/>
          </p:cNvSpPr>
          <p:nvPr>
            <p:ph type="ftr" sz="quarter" idx="2"/>
          </p:nvPr>
        </p:nvSpPr>
        <p:spPr bwMode="auto">
          <a:xfrm>
            <a:off x="0" y="8831263"/>
            <a:ext cx="3038649"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eaLnBrk="0" hangingPunct="0">
              <a:defRPr sz="1200">
                <a:ea typeface="ＭＳ Ｐゴシック" pitchFamily="34" charset="-128"/>
              </a:defRPr>
            </a:lvl1pPr>
          </a:lstStyle>
          <a:p>
            <a:pPr>
              <a:defRPr/>
            </a:pPr>
            <a:endParaRPr lang="en-US" dirty="0"/>
          </a:p>
        </p:txBody>
      </p:sp>
      <p:sp>
        <p:nvSpPr>
          <p:cNvPr id="72709" name="Rectangle 5"/>
          <p:cNvSpPr>
            <a:spLocks noGrp="1" noChangeArrowheads="1"/>
          </p:cNvSpPr>
          <p:nvPr>
            <p:ph type="sldNum" sz="quarter" idx="3"/>
          </p:nvPr>
        </p:nvSpPr>
        <p:spPr bwMode="auto">
          <a:xfrm>
            <a:off x="3970134" y="8831263"/>
            <a:ext cx="3038648"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eaLnBrk="0" hangingPunct="0">
              <a:defRPr sz="1200"/>
            </a:lvl1pPr>
          </a:lstStyle>
          <a:p>
            <a:pPr>
              <a:defRPr/>
            </a:pPr>
            <a:fld id="{C94366FB-8E43-9549-88D4-2F703E15DB95}" type="slidenum">
              <a:rPr lang="en-US" altLang="en-US"/>
              <a:pPr>
                <a:defRPr/>
              </a:pPr>
              <a:t>‹#›</a:t>
            </a:fld>
            <a:endParaRPr lang="en-US" altLang="en-US" dirty="0"/>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649" cy="463550"/>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defTabSz="922338" eaLnBrk="0" hangingPunct="0">
              <a:defRPr sz="1200">
                <a:ea typeface="ＭＳ Ｐゴシック" pitchFamily="34" charset="-128"/>
              </a:defRPr>
            </a:lvl1pPr>
          </a:lstStyle>
          <a:p>
            <a:pPr>
              <a:defRPr/>
            </a:pPr>
            <a:endParaRPr lang="en-US" dirty="0"/>
          </a:p>
        </p:txBody>
      </p:sp>
      <p:sp>
        <p:nvSpPr>
          <p:cNvPr id="5123" name="Rectangle 3"/>
          <p:cNvSpPr>
            <a:spLocks noGrp="1" noChangeArrowheads="1"/>
          </p:cNvSpPr>
          <p:nvPr>
            <p:ph type="dt" idx="1"/>
          </p:nvPr>
        </p:nvSpPr>
        <p:spPr bwMode="auto">
          <a:xfrm>
            <a:off x="3971752" y="0"/>
            <a:ext cx="3038649" cy="463550"/>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algn="r" defTabSz="922338" eaLnBrk="0" hangingPunct="0">
              <a:defRPr sz="1200">
                <a:ea typeface="ＭＳ Ｐゴシック" pitchFamily="34" charset="-128"/>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34721" y="4416426"/>
            <a:ext cx="5140960" cy="4181475"/>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8649" cy="463550"/>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defTabSz="922338" eaLnBrk="0" hangingPunct="0">
              <a:defRPr sz="1200">
                <a:ea typeface="ＭＳ Ｐゴシック" pitchFamily="34" charset="-128"/>
              </a:defRPr>
            </a:lvl1pPr>
          </a:lstStyle>
          <a:p>
            <a:pPr>
              <a:defRPr/>
            </a:pPr>
            <a:endParaRPr lang="en-US" dirty="0"/>
          </a:p>
        </p:txBody>
      </p:sp>
      <p:sp>
        <p:nvSpPr>
          <p:cNvPr id="5127" name="Rectangle 7"/>
          <p:cNvSpPr>
            <a:spLocks noGrp="1" noChangeArrowheads="1"/>
          </p:cNvSpPr>
          <p:nvPr>
            <p:ph type="sldNum" sz="quarter" idx="5"/>
          </p:nvPr>
        </p:nvSpPr>
        <p:spPr bwMode="auto">
          <a:xfrm>
            <a:off x="3971752" y="8832850"/>
            <a:ext cx="3038649" cy="463550"/>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algn="r" defTabSz="922338" eaLnBrk="0" hangingPunct="0">
              <a:defRPr sz="1200"/>
            </a:lvl1pPr>
          </a:lstStyle>
          <a:p>
            <a:pPr>
              <a:defRPr/>
            </a:pPr>
            <a:fld id="{2E628936-803C-8747-8808-57A0F579A248}" type="slidenum">
              <a:rPr lang="en-US" altLang="en-US"/>
              <a:pPr>
                <a:defRPr/>
              </a:pPr>
              <a:t>‹#›</a:t>
            </a:fld>
            <a:endParaRPr lang="en-US" alt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ea typeface="ＭＳ Ｐゴシック" charset="-128"/>
              </a:defRPr>
            </a:lvl1pPr>
            <a:lvl2pPr marL="742950" indent="-285750" defTabSz="922338">
              <a:spcBef>
                <a:spcPct val="30000"/>
              </a:spcBef>
              <a:defRPr sz="1200">
                <a:solidFill>
                  <a:schemeClr val="tx1"/>
                </a:solidFill>
                <a:latin typeface="Arial" charset="0"/>
                <a:ea typeface="ＭＳ Ｐゴシック" charset="-128"/>
              </a:defRPr>
            </a:lvl2pPr>
            <a:lvl3pPr marL="1143000" indent="-228600" defTabSz="922338">
              <a:spcBef>
                <a:spcPct val="30000"/>
              </a:spcBef>
              <a:defRPr sz="1200">
                <a:solidFill>
                  <a:schemeClr val="tx1"/>
                </a:solidFill>
                <a:latin typeface="Arial" charset="0"/>
                <a:ea typeface="ＭＳ Ｐゴシック" charset="-128"/>
              </a:defRPr>
            </a:lvl3pPr>
            <a:lvl4pPr marL="1600200" indent="-228600" defTabSz="922338">
              <a:spcBef>
                <a:spcPct val="30000"/>
              </a:spcBef>
              <a:defRPr sz="1200">
                <a:solidFill>
                  <a:schemeClr val="tx1"/>
                </a:solidFill>
                <a:latin typeface="Arial" charset="0"/>
                <a:ea typeface="ＭＳ Ｐゴシック" charset="-128"/>
              </a:defRPr>
            </a:lvl4pPr>
            <a:lvl5pPr marL="2057400" indent="-228600" defTabSz="922338">
              <a:spcBef>
                <a:spcPct val="30000"/>
              </a:spcBef>
              <a:defRPr sz="1200">
                <a:solidFill>
                  <a:schemeClr val="tx1"/>
                </a:solidFill>
                <a:latin typeface="Arial" charset="0"/>
                <a:ea typeface="ＭＳ Ｐゴシック"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EE0AEB9A-542D-BC47-A62F-BEB61B5E7D2A}" type="slidenum">
              <a:rPr lang="en-US" altLang="en-US"/>
              <a:pPr>
                <a:spcBef>
                  <a:spcPct val="0"/>
                </a:spcBef>
              </a:pPr>
              <a:t>0</a:t>
            </a:fld>
            <a:endParaRPr lang="en-US" alt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30876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628936-803C-8747-8808-57A0F579A248}" type="slidenum">
              <a:rPr lang="en-US" altLang="en-US" smtClean="0"/>
              <a:pPr>
                <a:defRPr/>
              </a:pPr>
              <a:t>10</a:t>
            </a:fld>
            <a:endParaRPr lang="en-US" altLang="en-US" dirty="0"/>
          </a:p>
        </p:txBody>
      </p:sp>
    </p:spTree>
    <p:extLst>
      <p:ext uri="{BB962C8B-B14F-4D97-AF65-F5344CB8AC3E}">
        <p14:creationId xmlns:p14="http://schemas.microsoft.com/office/powerpoint/2010/main" val="92416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31918717-1B52-413E-BC7B-D1751C9F5359}"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129937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12</a:t>
            </a:fld>
            <a:endParaRPr lang="en-US" altLang="en-US" dirty="0"/>
          </a:p>
        </p:txBody>
      </p:sp>
    </p:spTree>
    <p:extLst>
      <p:ext uri="{BB962C8B-B14F-4D97-AF65-F5344CB8AC3E}">
        <p14:creationId xmlns:p14="http://schemas.microsoft.com/office/powerpoint/2010/main" val="133171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3B3F954C-E298-41FC-9596-7E513AD3641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1830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2E628936-803C-8747-8808-57A0F579A248}"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3928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20</a:t>
            </a:fld>
            <a:endParaRPr lang="en-US" altLang="en-US" dirty="0"/>
          </a:p>
        </p:txBody>
      </p:sp>
    </p:spTree>
    <p:extLst>
      <p:ext uri="{BB962C8B-B14F-4D97-AF65-F5344CB8AC3E}">
        <p14:creationId xmlns:p14="http://schemas.microsoft.com/office/powerpoint/2010/main" val="150740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21</a:t>
            </a:fld>
            <a:endParaRPr lang="en-US" altLang="en-US" dirty="0"/>
          </a:p>
        </p:txBody>
      </p:sp>
    </p:spTree>
    <p:extLst>
      <p:ext uri="{BB962C8B-B14F-4D97-AF65-F5344CB8AC3E}">
        <p14:creationId xmlns:p14="http://schemas.microsoft.com/office/powerpoint/2010/main" val="408850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ea typeface="ＭＳ Ｐゴシック" charset="-128"/>
              </a:defRPr>
            </a:lvl1pPr>
            <a:lvl2pPr marL="742950" indent="-285750" defTabSz="922338">
              <a:spcBef>
                <a:spcPct val="30000"/>
              </a:spcBef>
              <a:defRPr sz="1200">
                <a:solidFill>
                  <a:schemeClr val="tx1"/>
                </a:solidFill>
                <a:latin typeface="Arial" charset="0"/>
                <a:ea typeface="ＭＳ Ｐゴシック" charset="-128"/>
              </a:defRPr>
            </a:lvl2pPr>
            <a:lvl3pPr marL="1143000" indent="-228600" defTabSz="922338">
              <a:spcBef>
                <a:spcPct val="30000"/>
              </a:spcBef>
              <a:defRPr sz="1200">
                <a:solidFill>
                  <a:schemeClr val="tx1"/>
                </a:solidFill>
                <a:latin typeface="Arial" charset="0"/>
                <a:ea typeface="ＭＳ Ｐゴシック" charset="-128"/>
              </a:defRPr>
            </a:lvl3pPr>
            <a:lvl4pPr marL="1600200" indent="-228600" defTabSz="922338">
              <a:spcBef>
                <a:spcPct val="30000"/>
              </a:spcBef>
              <a:defRPr sz="1200">
                <a:solidFill>
                  <a:schemeClr val="tx1"/>
                </a:solidFill>
                <a:latin typeface="Arial" charset="0"/>
                <a:ea typeface="ＭＳ Ｐゴシック" charset="-128"/>
              </a:defRPr>
            </a:lvl4pPr>
            <a:lvl5pPr marL="2057400" indent="-228600" defTabSz="922338">
              <a:spcBef>
                <a:spcPct val="30000"/>
              </a:spcBef>
              <a:defRPr sz="1200">
                <a:solidFill>
                  <a:schemeClr val="tx1"/>
                </a:solidFill>
                <a:latin typeface="Arial" charset="0"/>
                <a:ea typeface="ＭＳ Ｐゴシック"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0A0A85D4-10D4-D149-B25E-CF7EE06DF190}" type="slidenum">
              <a:rPr lang="en-US" altLang="en-US"/>
              <a:pPr>
                <a:spcBef>
                  <a:spcPct val="0"/>
                </a:spcBef>
              </a:pPr>
              <a:t>22</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Tree>
    <p:extLst>
      <p:ext uri="{BB962C8B-B14F-4D97-AF65-F5344CB8AC3E}">
        <p14:creationId xmlns:p14="http://schemas.microsoft.com/office/powerpoint/2010/main" val="183599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24</a:t>
            </a:fld>
            <a:endParaRPr lang="en-US" altLang="en-US" dirty="0"/>
          </a:p>
        </p:txBody>
      </p:sp>
    </p:spTree>
    <p:extLst>
      <p:ext uri="{BB962C8B-B14F-4D97-AF65-F5344CB8AC3E}">
        <p14:creationId xmlns:p14="http://schemas.microsoft.com/office/powerpoint/2010/main" val="292857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25</a:t>
            </a:fld>
            <a:endParaRPr lang="en-US" altLang="en-US" dirty="0"/>
          </a:p>
        </p:txBody>
      </p:sp>
    </p:spTree>
    <p:extLst>
      <p:ext uri="{BB962C8B-B14F-4D97-AF65-F5344CB8AC3E}">
        <p14:creationId xmlns:p14="http://schemas.microsoft.com/office/powerpoint/2010/main" val="3518432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2</a:t>
            </a:fld>
            <a:endParaRPr lang="en-US" altLang="en-US" dirty="0"/>
          </a:p>
        </p:txBody>
      </p:sp>
    </p:spTree>
    <p:extLst>
      <p:ext uri="{BB962C8B-B14F-4D97-AF65-F5344CB8AC3E}">
        <p14:creationId xmlns:p14="http://schemas.microsoft.com/office/powerpoint/2010/main" val="78222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2E628936-803C-8747-8808-57A0F579A248}" type="slidenum">
              <a:rPr kumimoji="0" lang="en-US"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3360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2E628936-803C-8747-8808-57A0F579A248}"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112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ea typeface="ＭＳ Ｐゴシック" charset="-128"/>
              </a:defRPr>
            </a:lvl1pPr>
            <a:lvl2pPr marL="742950" indent="-285750" defTabSz="922338">
              <a:spcBef>
                <a:spcPct val="30000"/>
              </a:spcBef>
              <a:defRPr sz="1200">
                <a:solidFill>
                  <a:schemeClr val="tx1"/>
                </a:solidFill>
                <a:latin typeface="Arial" charset="0"/>
                <a:ea typeface="ＭＳ Ｐゴシック" charset="-128"/>
              </a:defRPr>
            </a:lvl2pPr>
            <a:lvl3pPr marL="1143000" indent="-228600" defTabSz="922338">
              <a:spcBef>
                <a:spcPct val="30000"/>
              </a:spcBef>
              <a:defRPr sz="1200">
                <a:solidFill>
                  <a:schemeClr val="tx1"/>
                </a:solidFill>
                <a:latin typeface="Arial" charset="0"/>
                <a:ea typeface="ＭＳ Ｐゴシック" charset="-128"/>
              </a:defRPr>
            </a:lvl3pPr>
            <a:lvl4pPr marL="1600200" indent="-228600" defTabSz="922338">
              <a:spcBef>
                <a:spcPct val="30000"/>
              </a:spcBef>
              <a:defRPr sz="1200">
                <a:solidFill>
                  <a:schemeClr val="tx1"/>
                </a:solidFill>
                <a:latin typeface="Arial" charset="0"/>
                <a:ea typeface="ＭＳ Ｐゴシック" charset="-128"/>
              </a:defRPr>
            </a:lvl4pPr>
            <a:lvl5pPr marL="2057400" indent="-228600" defTabSz="922338">
              <a:spcBef>
                <a:spcPct val="30000"/>
              </a:spcBef>
              <a:defRPr sz="1200">
                <a:solidFill>
                  <a:schemeClr val="tx1"/>
                </a:solidFill>
                <a:latin typeface="Arial" charset="0"/>
                <a:ea typeface="ＭＳ Ｐゴシック"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8FFBABE0-2D22-AC4A-9322-5B4B6B3F0971}" type="slidenum">
              <a:rPr lang="en-US" altLang="en-US"/>
              <a:pPr>
                <a:spcBef>
                  <a:spcPct val="0"/>
                </a:spcBef>
              </a:pPr>
              <a:t>30</a:t>
            </a:fld>
            <a:endParaRPr lang="en-US" altLang="en-US" dirty="0"/>
          </a:p>
        </p:txBody>
      </p:sp>
    </p:spTree>
    <p:extLst>
      <p:ext uri="{BB962C8B-B14F-4D97-AF65-F5344CB8AC3E}">
        <p14:creationId xmlns:p14="http://schemas.microsoft.com/office/powerpoint/2010/main" val="148948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3</a:t>
            </a:fld>
            <a:endParaRPr lang="en-US" altLang="en-US" dirty="0"/>
          </a:p>
        </p:txBody>
      </p:sp>
    </p:spTree>
    <p:extLst>
      <p:ext uri="{BB962C8B-B14F-4D97-AF65-F5344CB8AC3E}">
        <p14:creationId xmlns:p14="http://schemas.microsoft.com/office/powerpoint/2010/main" val="173360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628936-803C-8747-8808-57A0F579A248}" type="slidenum">
              <a:rPr lang="en-US" altLang="en-US" smtClean="0"/>
              <a:pPr>
                <a:defRPr/>
              </a:pPr>
              <a:t>4</a:t>
            </a:fld>
            <a:endParaRPr lang="en-US" altLang="en-US" dirty="0"/>
          </a:p>
        </p:txBody>
      </p:sp>
    </p:spTree>
    <p:extLst>
      <p:ext uri="{BB962C8B-B14F-4D97-AF65-F5344CB8AC3E}">
        <p14:creationId xmlns:p14="http://schemas.microsoft.com/office/powerpoint/2010/main" val="268066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5</a:t>
            </a:fld>
            <a:endParaRPr lang="en-US" altLang="en-US" dirty="0"/>
          </a:p>
        </p:txBody>
      </p:sp>
    </p:spTree>
    <p:extLst>
      <p:ext uri="{BB962C8B-B14F-4D97-AF65-F5344CB8AC3E}">
        <p14:creationId xmlns:p14="http://schemas.microsoft.com/office/powerpoint/2010/main" val="173360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ea typeface="ＭＳ Ｐゴシック" charset="-128"/>
              </a:defRPr>
            </a:lvl1pPr>
            <a:lvl2pPr marL="742950" indent="-285750" defTabSz="922338">
              <a:spcBef>
                <a:spcPct val="30000"/>
              </a:spcBef>
              <a:defRPr sz="1200">
                <a:solidFill>
                  <a:schemeClr val="tx1"/>
                </a:solidFill>
                <a:latin typeface="Arial" charset="0"/>
                <a:ea typeface="ＭＳ Ｐゴシック" charset="-128"/>
              </a:defRPr>
            </a:lvl2pPr>
            <a:lvl3pPr marL="1143000" indent="-228600" defTabSz="922338">
              <a:spcBef>
                <a:spcPct val="30000"/>
              </a:spcBef>
              <a:defRPr sz="1200">
                <a:solidFill>
                  <a:schemeClr val="tx1"/>
                </a:solidFill>
                <a:latin typeface="Arial" charset="0"/>
                <a:ea typeface="ＭＳ Ｐゴシック" charset="-128"/>
              </a:defRPr>
            </a:lvl3pPr>
            <a:lvl4pPr marL="1600200" indent="-228600" defTabSz="922338">
              <a:spcBef>
                <a:spcPct val="30000"/>
              </a:spcBef>
              <a:defRPr sz="1200">
                <a:solidFill>
                  <a:schemeClr val="tx1"/>
                </a:solidFill>
                <a:latin typeface="Arial" charset="0"/>
                <a:ea typeface="ＭＳ Ｐゴシック" charset="-128"/>
              </a:defRPr>
            </a:lvl4pPr>
            <a:lvl5pPr marL="2057400" indent="-228600" defTabSz="922338">
              <a:spcBef>
                <a:spcPct val="30000"/>
              </a:spcBef>
              <a:defRPr sz="1200">
                <a:solidFill>
                  <a:schemeClr val="tx1"/>
                </a:solidFill>
                <a:latin typeface="Arial" charset="0"/>
                <a:ea typeface="ＭＳ Ｐゴシック"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1B84A630-D45D-744F-82CE-57D5CADBF4EE}" type="slidenum">
              <a:rPr lang="en-US" altLang="en-US"/>
              <a:pPr>
                <a:spcBef>
                  <a:spcPct val="0"/>
                </a:spcBef>
              </a:pPr>
              <a:t>6</a:t>
            </a:fld>
            <a:endParaRPr lang="en-US" alt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10784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2E628936-803C-8747-8808-57A0F579A248}"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2233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4654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628936-803C-8747-8808-57A0F579A248}" type="slidenum">
              <a:rPr lang="en-US" altLang="en-US" smtClean="0"/>
              <a:pPr>
                <a:defRPr/>
              </a:pPr>
              <a:t>8</a:t>
            </a:fld>
            <a:endParaRPr lang="en-US" altLang="en-US" dirty="0"/>
          </a:p>
        </p:txBody>
      </p:sp>
    </p:spTree>
    <p:extLst>
      <p:ext uri="{BB962C8B-B14F-4D97-AF65-F5344CB8AC3E}">
        <p14:creationId xmlns:p14="http://schemas.microsoft.com/office/powerpoint/2010/main" val="389597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81100" y="698500"/>
            <a:ext cx="4649788" cy="34861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charset="0"/>
                <a:ea typeface="ＭＳ Ｐゴシック" pitchFamily="34" charset="-128"/>
              </a:defRPr>
            </a:lvl1pPr>
            <a:lvl2pPr marL="742950" indent="-285750" defTabSz="922338" eaLnBrk="0" hangingPunct="0">
              <a:spcBef>
                <a:spcPct val="30000"/>
              </a:spcBef>
              <a:defRPr sz="1200">
                <a:solidFill>
                  <a:schemeClr val="tx1"/>
                </a:solidFill>
                <a:latin typeface="Arial" charset="0"/>
                <a:ea typeface="ＭＳ Ｐゴシック" pitchFamily="34" charset="-128"/>
              </a:defRPr>
            </a:lvl2pPr>
            <a:lvl3pPr marL="1143000" indent="-228600" defTabSz="922338" eaLnBrk="0" hangingPunct="0">
              <a:spcBef>
                <a:spcPct val="30000"/>
              </a:spcBef>
              <a:defRPr sz="1200">
                <a:solidFill>
                  <a:schemeClr val="tx1"/>
                </a:solidFill>
                <a:latin typeface="Arial" charset="0"/>
                <a:ea typeface="ＭＳ Ｐゴシック" pitchFamily="34" charset="-128"/>
              </a:defRPr>
            </a:lvl3pPr>
            <a:lvl4pPr marL="1600200" indent="-228600" defTabSz="922338" eaLnBrk="0" hangingPunct="0">
              <a:spcBef>
                <a:spcPct val="30000"/>
              </a:spcBef>
              <a:defRPr sz="1200">
                <a:solidFill>
                  <a:schemeClr val="tx1"/>
                </a:solidFill>
                <a:latin typeface="Arial" charset="0"/>
                <a:ea typeface="ＭＳ Ｐゴシック" pitchFamily="34" charset="-128"/>
              </a:defRPr>
            </a:lvl4pPr>
            <a:lvl5pPr marL="2057400" indent="-228600" defTabSz="922338" eaLnBrk="0" hangingPunct="0">
              <a:spcBef>
                <a:spcPct val="30000"/>
              </a:spcBef>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6D921A5-28E7-4F0D-9111-E8D9DCCB6536}"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2060880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sp>
        <p:nvSpPr>
          <p:cNvPr id="3" name="Subtitle 2"/>
          <p:cNvSpPr>
            <a:spLocks noGrp="1"/>
          </p:cNvSpPr>
          <p:nvPr>
            <p:ph type="subTitle" idx="1"/>
          </p:nvPr>
        </p:nvSpPr>
        <p:spPr>
          <a:xfrm>
            <a:off x="3661838" y="4162696"/>
            <a:ext cx="4909256" cy="2425747"/>
          </a:xfrm>
        </p:spPr>
        <p:txBody>
          <a:bodyPr>
            <a:normAutofit/>
          </a:bodyPr>
          <a:lstStyle>
            <a:lvl1pPr marL="0" indent="0" algn="l">
              <a:buNone/>
              <a:defRPr sz="2800" b="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661838" y="698501"/>
            <a:ext cx="4909256" cy="3136364"/>
          </a:xfrm>
        </p:spPr>
        <p:txBody>
          <a:bodyPr anchor="b" anchorCtr="0"/>
          <a:lstStyle>
            <a:lvl1pPr marL="0" marR="0" indent="0" algn="l" defTabSz="457200" rtl="0" eaLnBrk="1" fontAlgn="auto" latinLnBrk="0" hangingPunct="1">
              <a:lnSpc>
                <a:spcPct val="100000"/>
              </a:lnSpc>
              <a:spcBef>
                <a:spcPct val="0"/>
              </a:spcBef>
              <a:spcAft>
                <a:spcPts val="0"/>
              </a:spcAft>
              <a:buClrTx/>
              <a:buSzTx/>
              <a:buFontTx/>
              <a:buNone/>
              <a:tabLst/>
              <a:defRPr sz="4000">
                <a:solidFill>
                  <a:schemeClr val="tx2"/>
                </a:solidFill>
              </a:defRPr>
            </a:lvl1pPr>
          </a:lstStyle>
          <a:p>
            <a:r>
              <a:rPr lang="en-US" dirty="0"/>
              <a:t>Click to edit Master title style</a:t>
            </a:r>
          </a:p>
        </p:txBody>
      </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662362" y="3991169"/>
            <a:ext cx="4908732" cy="15223"/>
          </a:xfrm>
          <a:prstGeom prst="line">
            <a:avLst/>
          </a:prstGeom>
          <a:ln w="12700">
            <a:solidFill>
              <a:srgbClr val="B1ABA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315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2400" b="1"/>
            </a:lvl1pPr>
          </a:lstStyle>
          <a:p>
            <a:r>
              <a:rPr lang="en-US" dirty="0"/>
              <a:t>Click to edit Master title style</a:t>
            </a:r>
          </a:p>
        </p:txBody>
      </p:sp>
      <p:sp>
        <p:nvSpPr>
          <p:cNvPr id="3" name="Content Placeholder 2"/>
          <p:cNvSpPr>
            <a:spLocks noGrp="1"/>
          </p:cNvSpPr>
          <p:nvPr>
            <p:ph sz="half" idx="1"/>
          </p:nvPr>
        </p:nvSpPr>
        <p:spPr>
          <a:xfrm>
            <a:off x="457200" y="1417637"/>
            <a:ext cx="4038600" cy="4846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7637"/>
            <a:ext cx="4038600" cy="4846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39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2400"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2400" b="1"/>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89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29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36172" y="2743200"/>
            <a:ext cx="7271657" cy="1371600"/>
          </a:xfrm>
        </p:spPr>
        <p:txBody>
          <a:bodyPr anchor="ctr" anchorCtr="0"/>
          <a:lstStyle>
            <a:lvl1pPr algn="ctr">
              <a:defRPr sz="2800"/>
            </a:lvl1pPr>
          </a:lstStyle>
          <a:p>
            <a:r>
              <a:rPr lang="en-US" dirty="0"/>
              <a:t>Click to edit Master title style</a:t>
            </a:r>
          </a:p>
        </p:txBody>
      </p:sp>
    </p:spTree>
    <p:extLst>
      <p:ext uri="{BB962C8B-B14F-4D97-AF65-F5344CB8AC3E}">
        <p14:creationId xmlns:p14="http://schemas.microsoft.com/office/powerpoint/2010/main" val="392612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64435" y="249860"/>
            <a:ext cx="7560365" cy="792877"/>
          </a:xfrm>
          <a:prstGeom prst="rect">
            <a:avLst/>
          </a:prstGeom>
        </p:spPr>
        <p:txBody>
          <a:bodyPr anchor="b"/>
          <a:lstStyle>
            <a:lvl1pPr>
              <a:lnSpc>
                <a:spcPct val="100000"/>
              </a:lnSpc>
              <a:defRPr sz="20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64435" y="1576642"/>
            <a:ext cx="8448261" cy="4549521"/>
          </a:xfrm>
          <a:prstGeom prst="rect">
            <a:avLst/>
          </a:prstGeom>
        </p:spPr>
        <p:txBody>
          <a:bodyPr/>
          <a:lstStyle>
            <a:lvl1pPr marL="344488" indent="-344488">
              <a:lnSpc>
                <a:spcPct val="100000"/>
              </a:lnSpc>
              <a:spcBef>
                <a:spcPts val="300"/>
              </a:spcBef>
              <a:spcAft>
                <a:spcPts val="300"/>
              </a:spcAft>
              <a:buFont typeface="+mj-lt"/>
              <a:buAutoNum type="arabicPeriod"/>
              <a:defRPr sz="1800">
                <a:solidFill>
                  <a:schemeClr val="tx2"/>
                </a:solidFill>
              </a:defRPr>
            </a:lvl1pPr>
            <a:lvl2pPr marL="688975" indent="-344488">
              <a:lnSpc>
                <a:spcPct val="100000"/>
              </a:lnSpc>
              <a:spcBef>
                <a:spcPts val="300"/>
              </a:spcBef>
              <a:spcAft>
                <a:spcPts val="300"/>
              </a:spcAft>
              <a:buFont typeface="+mj-lt"/>
              <a:buAutoNum type="arabicPeriod"/>
              <a:defRPr sz="1600">
                <a:solidFill>
                  <a:schemeClr val="tx2"/>
                </a:solidFill>
              </a:defRPr>
            </a:lvl2pPr>
            <a:lvl3pPr marL="1031875" indent="-342900">
              <a:lnSpc>
                <a:spcPct val="100000"/>
              </a:lnSpc>
              <a:spcBef>
                <a:spcPts val="300"/>
              </a:spcBef>
              <a:spcAft>
                <a:spcPts val="300"/>
              </a:spcAft>
              <a:buFont typeface="+mj-lt"/>
              <a:buAutoNum type="arabicPeriod"/>
              <a:defRPr sz="1400">
                <a:solidFill>
                  <a:schemeClr val="tx2"/>
                </a:solidFill>
              </a:defRPr>
            </a:lvl3pPr>
            <a:lvl4pPr marL="1376363" indent="-342900">
              <a:lnSpc>
                <a:spcPct val="100000"/>
              </a:lnSpc>
              <a:spcBef>
                <a:spcPts val="300"/>
              </a:spcBef>
              <a:spcAft>
                <a:spcPts val="300"/>
              </a:spcAft>
              <a:buFont typeface="+mj-lt"/>
              <a:buAutoNum type="arabicPeriod"/>
              <a:defRPr sz="1200">
                <a:solidFill>
                  <a:schemeClr val="tx2"/>
                </a:solidFill>
              </a:defRPr>
            </a:lvl4pPr>
            <a:lvl5pPr marL="1720850" indent="-342900">
              <a:lnSpc>
                <a:spcPct val="100000"/>
              </a:lnSpc>
              <a:spcBef>
                <a:spcPts val="300"/>
              </a:spcBef>
              <a:spcAft>
                <a:spcPts val="300"/>
              </a:spcAft>
              <a:buFont typeface="+mj-lt"/>
              <a:buAutoNum type="arabicPeriod"/>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4"/>
          <p:cNvSpPr>
            <a:spLocks noGrp="1"/>
          </p:cNvSpPr>
          <p:nvPr>
            <p:ph type="body" sz="quarter" idx="11"/>
          </p:nvPr>
        </p:nvSpPr>
        <p:spPr>
          <a:xfrm>
            <a:off x="364434" y="1124746"/>
            <a:ext cx="8436665" cy="369887"/>
          </a:xfrm>
          <a:prstGeom prst="rect">
            <a:avLst/>
          </a:prstGeom>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i="1" kern="1200" dirty="0" smtClean="0">
                <a:solidFill>
                  <a:schemeClr val="accent1"/>
                </a:soli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107699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sp>
        <p:nvSpPr>
          <p:cNvPr id="3" name="Subtitle 2"/>
          <p:cNvSpPr>
            <a:spLocks noGrp="1"/>
          </p:cNvSpPr>
          <p:nvPr>
            <p:ph type="subTitle" idx="1"/>
          </p:nvPr>
        </p:nvSpPr>
        <p:spPr>
          <a:xfrm>
            <a:off x="3661838" y="4162696"/>
            <a:ext cx="4909256" cy="2425747"/>
          </a:xfrm>
        </p:spPr>
        <p:txBody>
          <a:bodyPr>
            <a:normAutofit/>
          </a:bodyPr>
          <a:lstStyle>
            <a:lvl1pPr marL="0" indent="0" algn="l">
              <a:buNone/>
              <a:defRPr sz="2800" b="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661838" y="698501"/>
            <a:ext cx="4909256" cy="3136364"/>
          </a:xfrm>
        </p:spPr>
        <p:txBody>
          <a:bodyPr anchor="b" anchorCtr="0"/>
          <a:lstStyle>
            <a:lvl1pPr marL="0" marR="0" indent="0" algn="l" defTabSz="457200" rtl="0" eaLnBrk="1" fontAlgn="auto" latinLnBrk="0" hangingPunct="1">
              <a:lnSpc>
                <a:spcPct val="100000"/>
              </a:lnSpc>
              <a:spcBef>
                <a:spcPct val="0"/>
              </a:spcBef>
              <a:spcAft>
                <a:spcPts val="0"/>
              </a:spcAft>
              <a:buClrTx/>
              <a:buSzTx/>
              <a:buFontTx/>
              <a:buNone/>
              <a:tabLst/>
              <a:defRPr sz="4000">
                <a:solidFill>
                  <a:schemeClr val="tx2"/>
                </a:solidFill>
              </a:defRPr>
            </a:lvl1pPr>
          </a:lstStyle>
          <a:p>
            <a:r>
              <a:rPr lang="en-US" dirty="0"/>
              <a:t>Click to edit Master title style</a:t>
            </a:r>
          </a:p>
        </p:txBody>
      </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662362" y="3991169"/>
            <a:ext cx="4908732" cy="15223"/>
          </a:xfrm>
          <a:prstGeom prst="line">
            <a:avLst/>
          </a:prstGeom>
          <a:ln w="12700">
            <a:solidFill>
              <a:srgbClr val="B1ABA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890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0"/>
          </p:nvPr>
        </p:nvSpPr>
        <p:spPr/>
        <p:txBody>
          <a:bodyPr/>
          <a:lstStyle/>
          <a:p>
            <a:pPr>
              <a:defRPr/>
            </a:pPr>
            <a:fld id="{8D2BF714-C433-2F44-ACFF-7F908DFE6C2A}" type="slidenum">
              <a:rPr lang="en-US" altLang="en-US" smtClean="0"/>
              <a:pPr>
                <a:defRPr/>
              </a:pPr>
              <a:t>‹#›</a:t>
            </a:fld>
            <a:endParaRPr lang="en-US" altLang="en-US" dirty="0">
              <a:solidFill>
                <a:srgbClr val="FFFFFF"/>
              </a:solidFill>
            </a:endParaRP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1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64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87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417638"/>
            <a:ext cx="8229600" cy="4830762"/>
          </a:xfrm>
        </p:spPr>
        <p:txBody>
          <a:bodyPr/>
          <a:lstStyle>
            <a:lvl1pPr>
              <a:lnSpc>
                <a:spcPct val="100000"/>
              </a:lnSpc>
              <a:spcBef>
                <a:spcPts val="1200"/>
              </a:spcBef>
              <a:buClr>
                <a:schemeClr val="tx2"/>
              </a:buClr>
              <a:defRPr sz="2400"/>
            </a:lvl1pPr>
            <a:lvl2pPr>
              <a:lnSpc>
                <a:spcPct val="100000"/>
              </a:lnSpc>
              <a:spcBef>
                <a:spcPts val="1000"/>
              </a:spcBef>
              <a:buClr>
                <a:schemeClr val="tx2"/>
              </a:buClr>
              <a:defRPr sz="2000"/>
            </a:lvl2pPr>
            <a:lvl3pPr>
              <a:lnSpc>
                <a:spcPct val="100000"/>
              </a:lnSpc>
              <a:spcBef>
                <a:spcPts val="800"/>
              </a:spcBef>
              <a:buClr>
                <a:schemeClr val="tx2"/>
              </a:buClr>
              <a:defRPr sz="1800"/>
            </a:lvl3pPr>
            <a:lvl4pPr>
              <a:lnSpc>
                <a:spcPct val="100000"/>
              </a:lnSpc>
              <a:spcBef>
                <a:spcPts val="600"/>
              </a:spcBef>
              <a:buClr>
                <a:schemeClr val="tx2"/>
              </a:buClr>
              <a:defRPr sz="1600"/>
            </a:lvl4pPr>
            <a:lvl5pPr>
              <a:lnSpc>
                <a:spcPct val="100000"/>
              </a:lnSpc>
              <a:spcBef>
                <a:spcPts val="400"/>
              </a:spcBef>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199" y="523875"/>
            <a:ext cx="8470557" cy="893763"/>
          </a:xfrm>
        </p:spPr>
        <p:txBody>
          <a:bodyPr/>
          <a:lstStyle>
            <a:lvl1pPr>
              <a:defRPr sz="3200" b="1"/>
            </a:lvl1pPr>
          </a:lstStyle>
          <a:p>
            <a:r>
              <a:rPr lang="en-US" dirty="0"/>
              <a:t>Click to </a:t>
            </a:r>
            <a:r>
              <a:rPr lang="en-US"/>
              <a:t>edit Master </a:t>
            </a:r>
            <a:r>
              <a:rPr lang="en-US" dirty="0"/>
              <a:t>title style</a:t>
            </a:r>
          </a:p>
        </p:txBody>
      </p:sp>
      <p:sp>
        <p:nvSpPr>
          <p:cNvPr id="6" name="Slide Number Placeholder 5"/>
          <p:cNvSpPr>
            <a:spLocks noGrp="1"/>
          </p:cNvSpPr>
          <p:nvPr>
            <p:ph type="sldNum" sz="quarter" idx="10"/>
          </p:nvPr>
        </p:nvSpPr>
        <p:spPr/>
        <p:txBody>
          <a:bodyPr/>
          <a:lstStyle/>
          <a:p>
            <a:pPr>
              <a:defRPr/>
            </a:pPr>
            <a:fld id="{8D2BF714-C433-2F44-ACFF-7F908DFE6C2A}" type="slidenum">
              <a:rPr lang="en-US" altLang="en-US" smtClean="0"/>
              <a:pPr>
                <a:defRPr/>
              </a:pPr>
              <a:t>‹#›</a:t>
            </a:fld>
            <a:endParaRPr lang="en-US" altLang="en-US" dirty="0">
              <a:solidFill>
                <a:schemeClr val="bg1"/>
              </a:solidFill>
            </a:endParaRP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14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13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66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36172" y="2743200"/>
            <a:ext cx="7271657" cy="1371600"/>
          </a:xfrm>
        </p:spPr>
        <p:txBody>
          <a:bodyPr anchor="ctr" anchorCtr="0"/>
          <a:lstStyle>
            <a:lvl1pPr algn="ctr">
              <a:defRPr sz="4000"/>
            </a:lvl1pPr>
          </a:lstStyle>
          <a:p>
            <a:r>
              <a:rPr lang="en-US" dirty="0"/>
              <a:t>Click to edit Master title style</a:t>
            </a:r>
          </a:p>
        </p:txBody>
      </p:sp>
    </p:spTree>
    <p:extLst>
      <p:ext uri="{BB962C8B-B14F-4D97-AF65-F5344CB8AC3E}">
        <p14:creationId xmlns:p14="http://schemas.microsoft.com/office/powerpoint/2010/main" val="199245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6" name="Straight Connector 5"/>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4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4" name="Straight Connector 3"/>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200" b="1"/>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83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36172" y="2743200"/>
            <a:ext cx="7271657" cy="1371600"/>
          </a:xfrm>
        </p:spPr>
        <p:txBody>
          <a:bodyPr anchor="ctr" anchorCtr="0"/>
          <a:lstStyle>
            <a:lvl1pPr algn="ctr">
              <a:defRPr sz="4000"/>
            </a:lvl1pPr>
          </a:lstStyle>
          <a:p>
            <a:r>
              <a:rPr lang="en-US" dirty="0"/>
              <a:t>Click to edit Master title style</a:t>
            </a:r>
          </a:p>
        </p:txBody>
      </p:sp>
    </p:spTree>
    <p:extLst>
      <p:ext uri="{BB962C8B-B14F-4D97-AF65-F5344CB8AC3E}">
        <p14:creationId xmlns:p14="http://schemas.microsoft.com/office/powerpoint/2010/main" val="8357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6" r="62994"/>
          <a:stretch/>
        </p:blipFill>
        <p:spPr>
          <a:xfrm>
            <a:off x="0" y="0"/>
            <a:ext cx="3383280" cy="6858000"/>
          </a:xfrm>
          <a:prstGeom prst="rect">
            <a:avLst/>
          </a:prstGeom>
        </p:spPr>
      </p:pic>
      <p:sp>
        <p:nvSpPr>
          <p:cNvPr id="3" name="Subtitle 2"/>
          <p:cNvSpPr>
            <a:spLocks noGrp="1"/>
          </p:cNvSpPr>
          <p:nvPr>
            <p:ph type="subTitle" idx="1"/>
          </p:nvPr>
        </p:nvSpPr>
        <p:spPr>
          <a:xfrm>
            <a:off x="3661838" y="4162696"/>
            <a:ext cx="4909256" cy="2425747"/>
          </a:xfrm>
        </p:spPr>
        <p:txBody>
          <a:bodyPr>
            <a:normAutofit/>
          </a:bodyPr>
          <a:lstStyle>
            <a:lvl1pPr marL="0" indent="0" algn="l">
              <a:buNone/>
              <a:defRPr sz="2800" b="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661838" y="698501"/>
            <a:ext cx="4909256" cy="3136364"/>
          </a:xfrm>
        </p:spPr>
        <p:txBody>
          <a:bodyPr anchor="b" anchorCtr="0"/>
          <a:lstStyle>
            <a:lvl1pPr marL="0" marR="0" indent="0" algn="l" defTabSz="457200" rtl="0" eaLnBrk="1" fontAlgn="auto" latinLnBrk="0" hangingPunct="1">
              <a:lnSpc>
                <a:spcPct val="100000"/>
              </a:lnSpc>
              <a:spcBef>
                <a:spcPct val="0"/>
              </a:spcBef>
              <a:spcAft>
                <a:spcPts val="0"/>
              </a:spcAft>
              <a:buClrTx/>
              <a:buSzTx/>
              <a:buFontTx/>
              <a:buNone/>
              <a:tabLst/>
              <a:defRPr sz="4000">
                <a:solidFill>
                  <a:schemeClr val="accent2"/>
                </a:solidFill>
              </a:defRPr>
            </a:lvl1pPr>
          </a:lstStyle>
          <a:p>
            <a:r>
              <a:rPr lang="en-US" dirty="0"/>
              <a:t>Click to edit Master title style</a:t>
            </a:r>
          </a:p>
        </p:txBody>
      </p:sp>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80000" y="3000131"/>
            <a:ext cx="3023281" cy="8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3383280" y="0"/>
            <a:ext cx="0" cy="6858000"/>
          </a:xfrm>
          <a:prstGeom prst="line">
            <a:avLst/>
          </a:prstGeom>
          <a:ln w="38100">
            <a:solidFill>
              <a:schemeClr val="bg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662362" y="3991169"/>
            <a:ext cx="4908732" cy="15223"/>
          </a:xfrm>
          <a:prstGeom prst="line">
            <a:avLst/>
          </a:prstGeom>
          <a:ln w="12700">
            <a:solidFill>
              <a:srgbClr val="B1ABA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603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457200" y="6350000"/>
            <a:ext cx="8229600"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417637"/>
            <a:ext cx="8229600" cy="4845015"/>
          </a:xfrm>
        </p:spPr>
        <p:txBody>
          <a:bodyPr/>
          <a:lstStyle>
            <a:lvl1pPr>
              <a:lnSpc>
                <a:spcPct val="100000"/>
              </a:lnSpc>
              <a:spcBef>
                <a:spcPts val="1200"/>
              </a:spcBef>
              <a:buClr>
                <a:schemeClr val="tx2"/>
              </a:buClr>
              <a:defRPr sz="2400"/>
            </a:lvl1pPr>
            <a:lvl2pPr>
              <a:lnSpc>
                <a:spcPct val="100000"/>
              </a:lnSpc>
              <a:spcBef>
                <a:spcPts val="1000"/>
              </a:spcBef>
              <a:buClr>
                <a:schemeClr val="tx2"/>
              </a:buClr>
              <a:defRPr sz="2000"/>
            </a:lvl2pPr>
            <a:lvl3pPr>
              <a:lnSpc>
                <a:spcPct val="100000"/>
              </a:lnSpc>
              <a:spcBef>
                <a:spcPts val="800"/>
              </a:spcBef>
              <a:buClr>
                <a:schemeClr val="tx2"/>
              </a:buClr>
              <a:defRPr sz="1800"/>
            </a:lvl3pPr>
            <a:lvl4pPr>
              <a:lnSpc>
                <a:spcPct val="100000"/>
              </a:lnSpc>
              <a:spcBef>
                <a:spcPts val="600"/>
              </a:spcBef>
              <a:buClr>
                <a:schemeClr val="tx2"/>
              </a:buClr>
              <a:defRPr sz="1600"/>
            </a:lvl4pPr>
            <a:lvl5pPr>
              <a:lnSpc>
                <a:spcPct val="100000"/>
              </a:lnSpc>
              <a:spcBef>
                <a:spcPts val="400"/>
              </a:spcBef>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199" y="523875"/>
            <a:ext cx="8470557" cy="893763"/>
          </a:xfrm>
        </p:spPr>
        <p:txBody>
          <a:bodyPr/>
          <a:lstStyle>
            <a:lvl1pPr>
              <a:defRPr sz="2400" b="1"/>
            </a:lvl1pPr>
          </a:lstStyle>
          <a:p>
            <a:r>
              <a:rPr lang="en-US" dirty="0"/>
              <a:t>Click to edit Master title style</a:t>
            </a:r>
          </a:p>
        </p:txBody>
      </p:sp>
      <p:sp>
        <p:nvSpPr>
          <p:cNvPr id="6" name="Slide Number Placeholder 5"/>
          <p:cNvSpPr>
            <a:spLocks noGrp="1"/>
          </p:cNvSpPr>
          <p:nvPr>
            <p:ph type="sldNum" sz="quarter" idx="10"/>
          </p:nvPr>
        </p:nvSpPr>
        <p:spPr/>
        <p:txBody>
          <a:bodyPr/>
          <a:lstStyle/>
          <a:p>
            <a:pPr>
              <a:defRPr/>
            </a:pPr>
            <a:fld id="{8D2BF714-C433-2F44-ACFF-7F908DFE6C2A}" type="slidenum">
              <a:rPr lang="en-US" altLang="en-US" smtClean="0"/>
              <a:pPr>
                <a:defRPr/>
              </a:pPr>
              <a:t>‹#›</a:t>
            </a:fld>
            <a:endParaRPr lang="en-US" altLang="en-US" dirty="0">
              <a:solidFill>
                <a:schemeClr val="bg1"/>
              </a:solidFill>
            </a:endParaRPr>
          </a:p>
        </p:txBody>
      </p:sp>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15327" y="6389503"/>
            <a:ext cx="1271473" cy="36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90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23875"/>
            <a:ext cx="822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417638"/>
            <a:ext cx="82296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0" tIns="0" rIns="0" bIns="0" rtlCol="0" anchor="b" anchorCtr="0"/>
          <a:lstStyle>
            <a:lvl1pPr algn="l" eaLnBrk="1" hangingPunct="1">
              <a:defRPr sz="1000" b="1">
                <a:solidFill>
                  <a:srgbClr val="5E6A71"/>
                </a:solidFill>
              </a:defRPr>
            </a:lvl1pPr>
          </a:lstStyle>
          <a:p>
            <a:pPr>
              <a:defRPr/>
            </a:pPr>
            <a:fld id="{8D2BF714-C433-2F44-ACFF-7F908DFE6C2A}" type="slidenum">
              <a:rPr lang="en-US" altLang="en-US"/>
              <a:pPr>
                <a:defRPr/>
              </a:pPr>
              <a:t>‹#›</a:t>
            </a:fld>
            <a:endParaRPr lang="en-US" alt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Lst>
  <p:hf sldNum="0" hdr="0" ftr="0" dt="0"/>
  <p:txStyles>
    <p:titleStyle>
      <a:lvl1pPr algn="l" defTabSz="457200" rtl="0" eaLnBrk="0" fontAlgn="base" hangingPunct="0">
        <a:spcBef>
          <a:spcPct val="0"/>
        </a:spcBef>
        <a:spcAft>
          <a:spcPct val="0"/>
        </a:spcAft>
        <a:defRPr sz="3200" b="1" kern="1200">
          <a:solidFill>
            <a:schemeClr val="tx2"/>
          </a:solidFill>
          <a:latin typeface="+mj-lt"/>
          <a:ea typeface="+mj-ea"/>
          <a:cs typeface="+mj-cs"/>
        </a:defRPr>
      </a:lvl1pPr>
      <a:lvl2pPr algn="l" defTabSz="457200" rtl="0" eaLnBrk="0" fontAlgn="base" hangingPunct="0">
        <a:spcBef>
          <a:spcPct val="0"/>
        </a:spcBef>
        <a:spcAft>
          <a:spcPct val="0"/>
        </a:spcAft>
        <a:defRPr sz="3400">
          <a:solidFill>
            <a:schemeClr val="tx2"/>
          </a:solidFill>
          <a:latin typeface="Arial" charset="0"/>
        </a:defRPr>
      </a:lvl2pPr>
      <a:lvl3pPr algn="l" defTabSz="457200" rtl="0" eaLnBrk="0" fontAlgn="base" hangingPunct="0">
        <a:spcBef>
          <a:spcPct val="0"/>
        </a:spcBef>
        <a:spcAft>
          <a:spcPct val="0"/>
        </a:spcAft>
        <a:defRPr sz="3400">
          <a:solidFill>
            <a:schemeClr val="tx2"/>
          </a:solidFill>
          <a:latin typeface="Arial" charset="0"/>
        </a:defRPr>
      </a:lvl3pPr>
      <a:lvl4pPr algn="l" defTabSz="457200" rtl="0" eaLnBrk="0" fontAlgn="base" hangingPunct="0">
        <a:spcBef>
          <a:spcPct val="0"/>
        </a:spcBef>
        <a:spcAft>
          <a:spcPct val="0"/>
        </a:spcAft>
        <a:defRPr sz="3400">
          <a:solidFill>
            <a:schemeClr val="tx2"/>
          </a:solidFill>
          <a:latin typeface="Arial" charset="0"/>
        </a:defRPr>
      </a:lvl4pPr>
      <a:lvl5pPr algn="l" defTabSz="457200" rtl="0" eaLnBrk="0" fontAlgn="base" hangingPunct="0">
        <a:spcBef>
          <a:spcPct val="0"/>
        </a:spcBef>
        <a:spcAft>
          <a:spcPct val="0"/>
        </a:spcAft>
        <a:defRPr sz="3400">
          <a:solidFill>
            <a:schemeClr val="tx2"/>
          </a:solidFill>
          <a:latin typeface="Arial" charset="0"/>
        </a:defRPr>
      </a:lvl5pPr>
      <a:lvl6pPr marL="457200" algn="l" defTabSz="457200" rtl="0" fontAlgn="base">
        <a:spcBef>
          <a:spcPct val="0"/>
        </a:spcBef>
        <a:spcAft>
          <a:spcPct val="0"/>
        </a:spcAft>
        <a:defRPr sz="3400">
          <a:solidFill>
            <a:schemeClr val="tx2"/>
          </a:solidFill>
          <a:latin typeface="Arial" charset="0"/>
        </a:defRPr>
      </a:lvl6pPr>
      <a:lvl7pPr marL="914400" algn="l" defTabSz="457200" rtl="0" fontAlgn="base">
        <a:spcBef>
          <a:spcPct val="0"/>
        </a:spcBef>
        <a:spcAft>
          <a:spcPct val="0"/>
        </a:spcAft>
        <a:defRPr sz="3400">
          <a:solidFill>
            <a:schemeClr val="tx2"/>
          </a:solidFill>
          <a:latin typeface="Arial" charset="0"/>
        </a:defRPr>
      </a:lvl7pPr>
      <a:lvl8pPr marL="1371600" algn="l" defTabSz="457200" rtl="0" fontAlgn="base">
        <a:spcBef>
          <a:spcPct val="0"/>
        </a:spcBef>
        <a:spcAft>
          <a:spcPct val="0"/>
        </a:spcAft>
        <a:defRPr sz="3400">
          <a:solidFill>
            <a:schemeClr val="tx2"/>
          </a:solidFill>
          <a:latin typeface="Arial" charset="0"/>
        </a:defRPr>
      </a:lvl8pPr>
      <a:lvl9pPr marL="1828800" algn="l" defTabSz="457200" rtl="0" fontAlgn="base">
        <a:spcBef>
          <a:spcPct val="0"/>
        </a:spcBef>
        <a:spcAft>
          <a:spcPct val="0"/>
        </a:spcAft>
        <a:defRPr sz="3400">
          <a:solidFill>
            <a:schemeClr val="tx2"/>
          </a:solidFill>
          <a:latin typeface="Arial" charset="0"/>
        </a:defRPr>
      </a:lvl9pPr>
    </p:titleStyle>
    <p:bodyStyle>
      <a:lvl1pPr marL="342900" indent="-342900" algn="l" defTabSz="457200" rtl="0" eaLnBrk="0" fontAlgn="base" hangingPunct="0">
        <a:spcBef>
          <a:spcPts val="12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ts val="1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600200" indent="-228600" algn="l" defTabSz="457200" rtl="0" eaLnBrk="0" fontAlgn="base" hangingPunct="0">
        <a:spcBef>
          <a:spcPts val="600"/>
        </a:spcBef>
        <a:spcAft>
          <a:spcPct val="0"/>
        </a:spcAft>
        <a:buClr>
          <a:schemeClr val="tx2"/>
        </a:buClr>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ts val="4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23875"/>
            <a:ext cx="822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417638"/>
            <a:ext cx="82296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0" tIns="0" rIns="0" bIns="0" rtlCol="0" anchor="b" anchorCtr="0"/>
          <a:lstStyle>
            <a:lvl1pPr algn="l" eaLnBrk="1" hangingPunct="1">
              <a:defRPr sz="1000" b="1">
                <a:solidFill>
                  <a:srgbClr val="5E6A71"/>
                </a:solidFill>
              </a:defRPr>
            </a:lvl1pPr>
          </a:lstStyle>
          <a:p>
            <a:pPr>
              <a:defRPr/>
            </a:pPr>
            <a:fld id="{8D2BF714-C433-2F44-ACFF-7F908DFE6C2A}" type="slidenum">
              <a:rPr lang="en-US" altLang="en-US"/>
              <a:pPr>
                <a:defRPr/>
              </a:pPr>
              <a:t>‹#›</a:t>
            </a:fld>
            <a:endParaRPr lang="en-US" altLang="en-US" dirty="0">
              <a:solidFill>
                <a:schemeClr val="bg1"/>
              </a:solidFill>
            </a:endParaRPr>
          </a:p>
        </p:txBody>
      </p:sp>
    </p:spTree>
    <p:extLst>
      <p:ext uri="{BB962C8B-B14F-4D97-AF65-F5344CB8AC3E}">
        <p14:creationId xmlns:p14="http://schemas.microsoft.com/office/powerpoint/2010/main" val="969650691"/>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Lst>
  <p:hf sldNum="0" hdr="0" ftr="0" dt="0"/>
  <p:txStyles>
    <p:titleStyle>
      <a:lvl1pPr algn="l" defTabSz="457200" rtl="0" eaLnBrk="0" fontAlgn="base" hangingPunct="0">
        <a:spcBef>
          <a:spcPct val="0"/>
        </a:spcBef>
        <a:spcAft>
          <a:spcPct val="0"/>
        </a:spcAft>
        <a:defRPr sz="2400" b="1" kern="1200">
          <a:solidFill>
            <a:schemeClr val="accent2"/>
          </a:solidFill>
          <a:latin typeface="+mj-lt"/>
          <a:ea typeface="+mj-ea"/>
          <a:cs typeface="+mj-cs"/>
        </a:defRPr>
      </a:lvl1pPr>
      <a:lvl2pPr algn="l" defTabSz="457200" rtl="0" eaLnBrk="0" fontAlgn="base" hangingPunct="0">
        <a:spcBef>
          <a:spcPct val="0"/>
        </a:spcBef>
        <a:spcAft>
          <a:spcPct val="0"/>
        </a:spcAft>
        <a:defRPr sz="3400">
          <a:solidFill>
            <a:schemeClr val="tx2"/>
          </a:solidFill>
          <a:latin typeface="Arial" charset="0"/>
        </a:defRPr>
      </a:lvl2pPr>
      <a:lvl3pPr algn="l" defTabSz="457200" rtl="0" eaLnBrk="0" fontAlgn="base" hangingPunct="0">
        <a:spcBef>
          <a:spcPct val="0"/>
        </a:spcBef>
        <a:spcAft>
          <a:spcPct val="0"/>
        </a:spcAft>
        <a:defRPr sz="3400">
          <a:solidFill>
            <a:schemeClr val="tx2"/>
          </a:solidFill>
          <a:latin typeface="Arial" charset="0"/>
        </a:defRPr>
      </a:lvl3pPr>
      <a:lvl4pPr algn="l" defTabSz="457200" rtl="0" eaLnBrk="0" fontAlgn="base" hangingPunct="0">
        <a:spcBef>
          <a:spcPct val="0"/>
        </a:spcBef>
        <a:spcAft>
          <a:spcPct val="0"/>
        </a:spcAft>
        <a:defRPr sz="3400">
          <a:solidFill>
            <a:schemeClr val="tx2"/>
          </a:solidFill>
          <a:latin typeface="Arial" charset="0"/>
        </a:defRPr>
      </a:lvl4pPr>
      <a:lvl5pPr algn="l" defTabSz="457200" rtl="0" eaLnBrk="0" fontAlgn="base" hangingPunct="0">
        <a:spcBef>
          <a:spcPct val="0"/>
        </a:spcBef>
        <a:spcAft>
          <a:spcPct val="0"/>
        </a:spcAft>
        <a:defRPr sz="3400">
          <a:solidFill>
            <a:schemeClr val="tx2"/>
          </a:solidFill>
          <a:latin typeface="Arial" charset="0"/>
        </a:defRPr>
      </a:lvl5pPr>
      <a:lvl6pPr marL="457200" algn="l" defTabSz="457200" rtl="0" fontAlgn="base">
        <a:spcBef>
          <a:spcPct val="0"/>
        </a:spcBef>
        <a:spcAft>
          <a:spcPct val="0"/>
        </a:spcAft>
        <a:defRPr sz="3400">
          <a:solidFill>
            <a:schemeClr val="tx2"/>
          </a:solidFill>
          <a:latin typeface="Arial" charset="0"/>
        </a:defRPr>
      </a:lvl6pPr>
      <a:lvl7pPr marL="914400" algn="l" defTabSz="457200" rtl="0" fontAlgn="base">
        <a:spcBef>
          <a:spcPct val="0"/>
        </a:spcBef>
        <a:spcAft>
          <a:spcPct val="0"/>
        </a:spcAft>
        <a:defRPr sz="3400">
          <a:solidFill>
            <a:schemeClr val="tx2"/>
          </a:solidFill>
          <a:latin typeface="Arial" charset="0"/>
        </a:defRPr>
      </a:lvl7pPr>
      <a:lvl8pPr marL="1371600" algn="l" defTabSz="457200" rtl="0" fontAlgn="base">
        <a:spcBef>
          <a:spcPct val="0"/>
        </a:spcBef>
        <a:spcAft>
          <a:spcPct val="0"/>
        </a:spcAft>
        <a:defRPr sz="3400">
          <a:solidFill>
            <a:schemeClr val="tx2"/>
          </a:solidFill>
          <a:latin typeface="Arial" charset="0"/>
        </a:defRPr>
      </a:lvl8pPr>
      <a:lvl9pPr marL="1828800" algn="l" defTabSz="457200" rtl="0" fontAlgn="base">
        <a:spcBef>
          <a:spcPct val="0"/>
        </a:spcBef>
        <a:spcAft>
          <a:spcPct val="0"/>
        </a:spcAft>
        <a:defRPr sz="3400">
          <a:solidFill>
            <a:schemeClr val="tx2"/>
          </a:solidFill>
          <a:latin typeface="Arial" charset="0"/>
        </a:defRPr>
      </a:lvl9pPr>
    </p:titleStyle>
    <p:bodyStyle>
      <a:lvl1pPr marL="342900" indent="-342900" algn="l" defTabSz="457200" rtl="0" eaLnBrk="0" fontAlgn="base" hangingPunct="0">
        <a:spcBef>
          <a:spcPts val="12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ts val="1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600200" indent="-228600" algn="l" defTabSz="457200" rtl="0" eaLnBrk="0" fontAlgn="base" hangingPunct="0">
        <a:spcBef>
          <a:spcPts val="600"/>
        </a:spcBef>
        <a:spcAft>
          <a:spcPct val="0"/>
        </a:spcAft>
        <a:buClr>
          <a:schemeClr val="tx2"/>
        </a:buClr>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ts val="4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23875"/>
            <a:ext cx="822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417638"/>
            <a:ext cx="82296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0" tIns="0" rIns="0" bIns="0" rtlCol="0" anchor="b" anchorCtr="0"/>
          <a:lstStyle>
            <a:lvl1pPr algn="l" eaLnBrk="1" hangingPunct="1">
              <a:defRPr sz="1000" b="1">
                <a:solidFill>
                  <a:srgbClr val="5E6A71"/>
                </a:solidFill>
              </a:defRPr>
            </a:lvl1pPr>
          </a:lstStyle>
          <a:p>
            <a:pPr>
              <a:defRPr/>
            </a:pPr>
            <a:fld id="{8D2BF714-C433-2F44-ACFF-7F908DFE6C2A}" type="slidenum">
              <a:rPr lang="en-US" altLang="en-US"/>
              <a:pPr>
                <a:defRPr/>
              </a:pPr>
              <a:t>‹#›</a:t>
            </a:fld>
            <a:endParaRPr lang="en-US" altLang="en-US" dirty="0">
              <a:solidFill>
                <a:srgbClr val="FFFFFF"/>
              </a:solidFill>
            </a:endParaRPr>
          </a:p>
        </p:txBody>
      </p:sp>
    </p:spTree>
    <p:extLst>
      <p:ext uri="{BB962C8B-B14F-4D97-AF65-F5344CB8AC3E}">
        <p14:creationId xmlns:p14="http://schemas.microsoft.com/office/powerpoint/2010/main" val="394134266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Lst>
  <p:hf sldNum="0" hdr="0" ftr="0" dt="0"/>
  <p:txStyles>
    <p:titleStyle>
      <a:lvl1pPr algn="l" defTabSz="457200" rtl="0" eaLnBrk="0" fontAlgn="base" hangingPunct="0">
        <a:spcBef>
          <a:spcPct val="0"/>
        </a:spcBef>
        <a:spcAft>
          <a:spcPct val="0"/>
        </a:spcAft>
        <a:defRPr sz="3200" b="1" kern="1200">
          <a:solidFill>
            <a:schemeClr val="tx2"/>
          </a:solidFill>
          <a:latin typeface="+mj-lt"/>
          <a:ea typeface="+mj-ea"/>
          <a:cs typeface="+mj-cs"/>
        </a:defRPr>
      </a:lvl1pPr>
      <a:lvl2pPr algn="l" defTabSz="457200" rtl="0" eaLnBrk="0" fontAlgn="base" hangingPunct="0">
        <a:spcBef>
          <a:spcPct val="0"/>
        </a:spcBef>
        <a:spcAft>
          <a:spcPct val="0"/>
        </a:spcAft>
        <a:defRPr sz="3400">
          <a:solidFill>
            <a:schemeClr val="tx2"/>
          </a:solidFill>
          <a:latin typeface="Arial" charset="0"/>
        </a:defRPr>
      </a:lvl2pPr>
      <a:lvl3pPr algn="l" defTabSz="457200" rtl="0" eaLnBrk="0" fontAlgn="base" hangingPunct="0">
        <a:spcBef>
          <a:spcPct val="0"/>
        </a:spcBef>
        <a:spcAft>
          <a:spcPct val="0"/>
        </a:spcAft>
        <a:defRPr sz="3400">
          <a:solidFill>
            <a:schemeClr val="tx2"/>
          </a:solidFill>
          <a:latin typeface="Arial" charset="0"/>
        </a:defRPr>
      </a:lvl3pPr>
      <a:lvl4pPr algn="l" defTabSz="457200" rtl="0" eaLnBrk="0" fontAlgn="base" hangingPunct="0">
        <a:spcBef>
          <a:spcPct val="0"/>
        </a:spcBef>
        <a:spcAft>
          <a:spcPct val="0"/>
        </a:spcAft>
        <a:defRPr sz="3400">
          <a:solidFill>
            <a:schemeClr val="tx2"/>
          </a:solidFill>
          <a:latin typeface="Arial" charset="0"/>
        </a:defRPr>
      </a:lvl4pPr>
      <a:lvl5pPr algn="l" defTabSz="457200" rtl="0" eaLnBrk="0" fontAlgn="base" hangingPunct="0">
        <a:spcBef>
          <a:spcPct val="0"/>
        </a:spcBef>
        <a:spcAft>
          <a:spcPct val="0"/>
        </a:spcAft>
        <a:defRPr sz="3400">
          <a:solidFill>
            <a:schemeClr val="tx2"/>
          </a:solidFill>
          <a:latin typeface="Arial" charset="0"/>
        </a:defRPr>
      </a:lvl5pPr>
      <a:lvl6pPr marL="457200" algn="l" defTabSz="457200" rtl="0" fontAlgn="base">
        <a:spcBef>
          <a:spcPct val="0"/>
        </a:spcBef>
        <a:spcAft>
          <a:spcPct val="0"/>
        </a:spcAft>
        <a:defRPr sz="3400">
          <a:solidFill>
            <a:schemeClr val="tx2"/>
          </a:solidFill>
          <a:latin typeface="Arial" charset="0"/>
        </a:defRPr>
      </a:lvl6pPr>
      <a:lvl7pPr marL="914400" algn="l" defTabSz="457200" rtl="0" fontAlgn="base">
        <a:spcBef>
          <a:spcPct val="0"/>
        </a:spcBef>
        <a:spcAft>
          <a:spcPct val="0"/>
        </a:spcAft>
        <a:defRPr sz="3400">
          <a:solidFill>
            <a:schemeClr val="tx2"/>
          </a:solidFill>
          <a:latin typeface="Arial" charset="0"/>
        </a:defRPr>
      </a:lvl7pPr>
      <a:lvl8pPr marL="1371600" algn="l" defTabSz="457200" rtl="0" fontAlgn="base">
        <a:spcBef>
          <a:spcPct val="0"/>
        </a:spcBef>
        <a:spcAft>
          <a:spcPct val="0"/>
        </a:spcAft>
        <a:defRPr sz="3400">
          <a:solidFill>
            <a:schemeClr val="tx2"/>
          </a:solidFill>
          <a:latin typeface="Arial" charset="0"/>
        </a:defRPr>
      </a:lvl8pPr>
      <a:lvl9pPr marL="1828800" algn="l" defTabSz="457200" rtl="0" fontAlgn="base">
        <a:spcBef>
          <a:spcPct val="0"/>
        </a:spcBef>
        <a:spcAft>
          <a:spcPct val="0"/>
        </a:spcAft>
        <a:defRPr sz="3400">
          <a:solidFill>
            <a:schemeClr val="tx2"/>
          </a:solidFill>
          <a:latin typeface="Arial" charset="0"/>
        </a:defRPr>
      </a:lvl9pPr>
    </p:titleStyle>
    <p:bodyStyle>
      <a:lvl1pPr marL="342900" indent="-342900" algn="l" defTabSz="457200" rtl="0" eaLnBrk="0" fontAlgn="base" hangingPunct="0">
        <a:spcBef>
          <a:spcPts val="12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ts val="1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600200" indent="-228600" algn="l" defTabSz="457200" rtl="0" eaLnBrk="0" fontAlgn="base" hangingPunct="0">
        <a:spcBef>
          <a:spcPts val="600"/>
        </a:spcBef>
        <a:spcAft>
          <a:spcPct val="0"/>
        </a:spcAft>
        <a:buClr>
          <a:schemeClr val="tx2"/>
        </a:buClr>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ts val="4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pcmanet.org/wp-content/uploads/2016/08/visante-pbm-savings-feb-20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5181600" y="54864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charset="0"/>
              <a:buChar char="•"/>
              <a:defRPr sz="2800">
                <a:solidFill>
                  <a:schemeClr val="tx1"/>
                </a:solidFill>
                <a:latin typeface="Georgia" charset="0"/>
              </a:defRPr>
            </a:lvl1pPr>
            <a:lvl2pPr marL="742950" indent="-285750">
              <a:spcBef>
                <a:spcPts val="300"/>
              </a:spcBef>
              <a:buClr>
                <a:schemeClr val="accent2"/>
              </a:buClr>
              <a:buFont typeface="Georgia" charset="0"/>
              <a:buChar char="▫"/>
              <a:defRPr sz="2600">
                <a:solidFill>
                  <a:schemeClr val="accent2"/>
                </a:solidFill>
                <a:latin typeface="Georgia" charset="0"/>
              </a:defRPr>
            </a:lvl2pPr>
            <a:lvl3pPr marL="1143000" indent="-228600">
              <a:spcBef>
                <a:spcPts val="300"/>
              </a:spcBef>
              <a:buClr>
                <a:schemeClr val="accent1"/>
              </a:buClr>
              <a:buFont typeface="Wingdings 2" charset="2"/>
              <a:buChar char=""/>
              <a:defRPr sz="2400">
                <a:solidFill>
                  <a:schemeClr val="accent1"/>
                </a:solidFill>
                <a:latin typeface="Georgia" charset="0"/>
              </a:defRPr>
            </a:lvl3pPr>
            <a:lvl4pPr marL="1600200" indent="-228600">
              <a:spcBef>
                <a:spcPts val="300"/>
              </a:spcBef>
              <a:buClr>
                <a:schemeClr val="accent1"/>
              </a:buClr>
              <a:buFont typeface="Wingdings 2" charset="2"/>
              <a:buChar char=""/>
              <a:defRPr sz="2200">
                <a:solidFill>
                  <a:schemeClr val="accent1"/>
                </a:solidFill>
                <a:latin typeface="Georgia" charset="0"/>
              </a:defRPr>
            </a:lvl4pPr>
            <a:lvl5pPr marL="2057400" indent="-228600">
              <a:spcBef>
                <a:spcPts val="300"/>
              </a:spcBef>
              <a:buClr>
                <a:srgbClr val="A04DA3"/>
              </a:buClr>
              <a:buFont typeface="Georgia" charset="0"/>
              <a:buChar char="▫"/>
              <a:defRPr sz="2000">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9pPr>
          </a:lstStyle>
          <a:p>
            <a:pPr algn="ctr">
              <a:spcBef>
                <a:spcPct val="0"/>
              </a:spcBef>
              <a:buClrTx/>
              <a:buFontTx/>
              <a:buNone/>
            </a:pPr>
            <a:endParaRPr lang="en-US" altLang="en-US" sz="1800" dirty="0">
              <a:latin typeface="Arial" charset="0"/>
            </a:endParaRPr>
          </a:p>
        </p:txBody>
      </p:sp>
      <p:sp>
        <p:nvSpPr>
          <p:cNvPr id="15363" name="Text Box 6"/>
          <p:cNvSpPr txBox="1">
            <a:spLocks noChangeArrowheads="1"/>
          </p:cNvSpPr>
          <p:nvPr/>
        </p:nvSpPr>
        <p:spPr bwMode="auto">
          <a:xfrm>
            <a:off x="51054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charset="0"/>
              <a:buChar char="•"/>
              <a:defRPr sz="2800">
                <a:solidFill>
                  <a:schemeClr val="tx1"/>
                </a:solidFill>
                <a:latin typeface="Georgia" charset="0"/>
              </a:defRPr>
            </a:lvl1pPr>
            <a:lvl2pPr marL="742950" indent="-285750">
              <a:spcBef>
                <a:spcPts val="300"/>
              </a:spcBef>
              <a:buClr>
                <a:schemeClr val="accent2"/>
              </a:buClr>
              <a:buFont typeface="Georgia" charset="0"/>
              <a:buChar char="▫"/>
              <a:defRPr sz="2600">
                <a:solidFill>
                  <a:schemeClr val="accent2"/>
                </a:solidFill>
                <a:latin typeface="Georgia" charset="0"/>
              </a:defRPr>
            </a:lvl2pPr>
            <a:lvl3pPr marL="1143000" indent="-228600">
              <a:spcBef>
                <a:spcPts val="300"/>
              </a:spcBef>
              <a:buClr>
                <a:schemeClr val="accent1"/>
              </a:buClr>
              <a:buFont typeface="Wingdings 2" charset="2"/>
              <a:buChar char=""/>
              <a:defRPr sz="2400">
                <a:solidFill>
                  <a:schemeClr val="accent1"/>
                </a:solidFill>
                <a:latin typeface="Georgia" charset="0"/>
              </a:defRPr>
            </a:lvl3pPr>
            <a:lvl4pPr marL="1600200" indent="-228600">
              <a:spcBef>
                <a:spcPts val="300"/>
              </a:spcBef>
              <a:buClr>
                <a:schemeClr val="accent1"/>
              </a:buClr>
              <a:buFont typeface="Wingdings 2" charset="2"/>
              <a:buChar char=""/>
              <a:defRPr sz="2200">
                <a:solidFill>
                  <a:schemeClr val="accent1"/>
                </a:solidFill>
                <a:latin typeface="Georgia" charset="0"/>
              </a:defRPr>
            </a:lvl4pPr>
            <a:lvl5pPr marL="2057400" indent="-228600">
              <a:spcBef>
                <a:spcPts val="300"/>
              </a:spcBef>
              <a:buClr>
                <a:srgbClr val="A04DA3"/>
              </a:buClr>
              <a:buFont typeface="Georgia" charset="0"/>
              <a:buChar char="▫"/>
              <a:defRPr sz="2000">
                <a:solidFill>
                  <a:srgbClr val="A04DA3"/>
                </a:solidFill>
                <a:latin typeface="Georgia" charset="0"/>
              </a:defRPr>
            </a:lvl5pPr>
            <a:lvl6pPr marL="25146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6pPr>
            <a:lvl7pPr marL="29718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7pPr>
            <a:lvl8pPr marL="34290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8pPr>
            <a:lvl9pPr marL="3886200" indent="-228600" eaLnBrk="0" fontAlgn="base" hangingPunct="0">
              <a:spcBef>
                <a:spcPts val="300"/>
              </a:spcBef>
              <a:spcAft>
                <a:spcPct val="0"/>
              </a:spcAft>
              <a:buClr>
                <a:srgbClr val="A04DA3"/>
              </a:buClr>
              <a:buFont typeface="Georgia" charset="0"/>
              <a:buChar char="▫"/>
              <a:defRPr sz="2000">
                <a:solidFill>
                  <a:srgbClr val="A04DA3"/>
                </a:solidFill>
                <a:latin typeface="Georgia" charset="0"/>
              </a:defRPr>
            </a:lvl9pPr>
          </a:lstStyle>
          <a:p>
            <a:pPr>
              <a:spcBef>
                <a:spcPct val="50000"/>
              </a:spcBef>
              <a:buClrTx/>
              <a:buFontTx/>
              <a:buNone/>
            </a:pPr>
            <a:endParaRPr lang="en-US" altLang="en-US" sz="1800" dirty="0">
              <a:latin typeface="Arial" charset="0"/>
            </a:endParaRPr>
          </a:p>
        </p:txBody>
      </p:sp>
      <p:sp>
        <p:nvSpPr>
          <p:cNvPr id="3" name="Subtitle 2"/>
          <p:cNvSpPr>
            <a:spLocks noGrp="1"/>
          </p:cNvSpPr>
          <p:nvPr>
            <p:ph type="subTitle" idx="1"/>
          </p:nvPr>
        </p:nvSpPr>
        <p:spPr/>
        <p:txBody>
          <a:bodyPr>
            <a:normAutofit/>
          </a:bodyPr>
          <a:lstStyle/>
          <a:p>
            <a:r>
              <a:rPr lang="en-US" altLang="en-US" sz="2800" dirty="0"/>
              <a:t>The Role of Pharmacy Benefit Managers in the Health Care System</a:t>
            </a:r>
          </a:p>
          <a:p>
            <a:pPr>
              <a:spcBef>
                <a:spcPts val="0"/>
              </a:spcBef>
            </a:pPr>
            <a:endParaRPr lang="en-US" altLang="en-US" sz="1400" dirty="0"/>
          </a:p>
        </p:txBody>
      </p:sp>
      <p:sp>
        <p:nvSpPr>
          <p:cNvPr id="2" name="Title 1"/>
          <p:cNvSpPr>
            <a:spLocks noGrp="1"/>
          </p:cNvSpPr>
          <p:nvPr>
            <p:ph type="ctrTitle"/>
          </p:nvPr>
        </p:nvSpPr>
        <p:spPr/>
        <p:txBody>
          <a:bodyPr anchor="b" anchorCtr="0"/>
          <a:lstStyle/>
          <a:p>
            <a:r>
              <a:rPr lang="en-US" altLang="en-US" dirty="0">
                <a:solidFill>
                  <a:schemeClr val="accent2"/>
                </a:solidFill>
              </a:rPr>
              <a:t>Finding the Formula for Drug Savings</a:t>
            </a:r>
            <a:endParaRPr lang="en-US" dirty="0">
              <a:solidFill>
                <a:schemeClr val="accent2"/>
              </a:solidFill>
            </a:endParaRPr>
          </a:p>
        </p:txBody>
      </p:sp>
      <p:cxnSp>
        <p:nvCxnSpPr>
          <p:cNvPr id="11" name="Straight Connector 10"/>
          <p:cNvCxnSpPr/>
          <p:nvPr/>
        </p:nvCxnSpPr>
        <p:spPr>
          <a:xfrm>
            <a:off x="3662362" y="3991169"/>
            <a:ext cx="4908732" cy="15223"/>
          </a:xfrm>
          <a:prstGeom prst="line">
            <a:avLst/>
          </a:prstGeom>
          <a:ln w="12700">
            <a:solidFill>
              <a:srgbClr val="B1ABAE"/>
            </a:solidFill>
          </a:ln>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17500" y="1417637"/>
            <a:ext cx="8737600" cy="665163"/>
          </a:xfrm>
          <a:prstGeom prst="rightArrow">
            <a:avLst/>
          </a:prstGeom>
          <a:gradFill>
            <a:gsLst>
              <a:gs pos="9000">
                <a:schemeClr val="accent2"/>
              </a:gs>
              <a:gs pos="89000">
                <a:schemeClr val="accent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2"/>
          <p:cNvSpPr txBox="1">
            <a:spLocks noChangeArrowheads="1"/>
          </p:cNvSpPr>
          <p:nvPr/>
        </p:nvSpPr>
        <p:spPr bwMode="auto">
          <a:xfrm>
            <a:off x="457201" y="523876"/>
            <a:ext cx="847055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200" b="1" kern="1200">
                <a:solidFill>
                  <a:schemeClr val="tx2"/>
                </a:solidFill>
                <a:latin typeface="+mj-lt"/>
                <a:ea typeface="+mj-ea"/>
                <a:cs typeface="+mj-cs"/>
              </a:defRPr>
            </a:lvl1pPr>
            <a:lvl2pPr algn="l" defTabSz="457200" rtl="0" eaLnBrk="0" fontAlgn="base" hangingPunct="0">
              <a:spcBef>
                <a:spcPct val="0"/>
              </a:spcBef>
              <a:spcAft>
                <a:spcPct val="0"/>
              </a:spcAft>
              <a:defRPr sz="3400">
                <a:solidFill>
                  <a:schemeClr val="tx2"/>
                </a:solidFill>
                <a:latin typeface="Arial" charset="0"/>
              </a:defRPr>
            </a:lvl2pPr>
            <a:lvl3pPr algn="l" defTabSz="457200" rtl="0" eaLnBrk="0" fontAlgn="base" hangingPunct="0">
              <a:spcBef>
                <a:spcPct val="0"/>
              </a:spcBef>
              <a:spcAft>
                <a:spcPct val="0"/>
              </a:spcAft>
              <a:defRPr sz="3400">
                <a:solidFill>
                  <a:schemeClr val="tx2"/>
                </a:solidFill>
                <a:latin typeface="Arial" charset="0"/>
              </a:defRPr>
            </a:lvl3pPr>
            <a:lvl4pPr algn="l" defTabSz="457200" rtl="0" eaLnBrk="0" fontAlgn="base" hangingPunct="0">
              <a:spcBef>
                <a:spcPct val="0"/>
              </a:spcBef>
              <a:spcAft>
                <a:spcPct val="0"/>
              </a:spcAft>
              <a:defRPr sz="3400">
                <a:solidFill>
                  <a:schemeClr val="tx2"/>
                </a:solidFill>
                <a:latin typeface="Arial" charset="0"/>
              </a:defRPr>
            </a:lvl4pPr>
            <a:lvl5pPr algn="l" defTabSz="457200" rtl="0" eaLnBrk="0" fontAlgn="base" hangingPunct="0">
              <a:spcBef>
                <a:spcPct val="0"/>
              </a:spcBef>
              <a:spcAft>
                <a:spcPct val="0"/>
              </a:spcAft>
              <a:defRPr sz="3400">
                <a:solidFill>
                  <a:schemeClr val="tx2"/>
                </a:solidFill>
                <a:latin typeface="Arial" charset="0"/>
              </a:defRPr>
            </a:lvl5pPr>
            <a:lvl6pPr marL="457200" algn="l" defTabSz="457200" rtl="0" fontAlgn="base">
              <a:spcBef>
                <a:spcPct val="0"/>
              </a:spcBef>
              <a:spcAft>
                <a:spcPct val="0"/>
              </a:spcAft>
              <a:defRPr sz="3400">
                <a:solidFill>
                  <a:schemeClr val="tx2"/>
                </a:solidFill>
                <a:latin typeface="Arial" charset="0"/>
              </a:defRPr>
            </a:lvl6pPr>
            <a:lvl7pPr marL="914400" algn="l" defTabSz="457200" rtl="0" fontAlgn="base">
              <a:spcBef>
                <a:spcPct val="0"/>
              </a:spcBef>
              <a:spcAft>
                <a:spcPct val="0"/>
              </a:spcAft>
              <a:defRPr sz="3400">
                <a:solidFill>
                  <a:schemeClr val="tx2"/>
                </a:solidFill>
                <a:latin typeface="Arial" charset="0"/>
              </a:defRPr>
            </a:lvl7pPr>
            <a:lvl8pPr marL="1371600" algn="l" defTabSz="457200" rtl="0" fontAlgn="base">
              <a:spcBef>
                <a:spcPct val="0"/>
              </a:spcBef>
              <a:spcAft>
                <a:spcPct val="0"/>
              </a:spcAft>
              <a:defRPr sz="3400">
                <a:solidFill>
                  <a:schemeClr val="tx2"/>
                </a:solidFill>
                <a:latin typeface="Arial" charset="0"/>
              </a:defRPr>
            </a:lvl8pPr>
            <a:lvl9pPr marL="1828800" algn="l" defTabSz="457200" rtl="0" fontAlgn="base">
              <a:spcBef>
                <a:spcPct val="0"/>
              </a:spcBef>
              <a:spcAft>
                <a:spcPct val="0"/>
              </a:spcAft>
              <a:defRPr sz="3400">
                <a:solidFill>
                  <a:schemeClr val="tx2"/>
                </a:solidFill>
                <a:latin typeface="Arial" charset="0"/>
              </a:defRPr>
            </a:lvl9pPr>
          </a:lstStyle>
          <a:p>
            <a:r>
              <a:rPr lang="en-US" altLang="en-US" dirty="0">
                <a:solidFill>
                  <a:schemeClr val="accent2"/>
                </a:solidFill>
              </a:rPr>
              <a:t>How Plans Hire PBMs: RFP Process</a:t>
            </a:r>
          </a:p>
        </p:txBody>
      </p:sp>
      <p:graphicFrame>
        <p:nvGraphicFramePr>
          <p:cNvPr id="5" name="Content Placeholder 4"/>
          <p:cNvGraphicFramePr>
            <a:graphicFrameLocks noGrp="1"/>
          </p:cNvGraphicFramePr>
          <p:nvPr>
            <p:ph idx="1"/>
            <p:extLst/>
          </p:nvPr>
        </p:nvGraphicFramePr>
        <p:xfrm>
          <a:off x="457200" y="1562100"/>
          <a:ext cx="8077200" cy="4660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80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3E971-32E3-4541-A782-49373AB3DD9D}"/>
              </a:ext>
            </a:extLst>
          </p:cNvPr>
          <p:cNvSpPr>
            <a:spLocks noGrp="1"/>
          </p:cNvSpPr>
          <p:nvPr>
            <p:ph idx="1"/>
          </p:nvPr>
        </p:nvSpPr>
        <p:spPr>
          <a:xfrm>
            <a:off x="457200" y="1417637"/>
            <a:ext cx="8229600" cy="5190981"/>
          </a:xfrm>
        </p:spPr>
        <p:txBody>
          <a:bodyPr/>
          <a:lstStyle/>
          <a:p>
            <a:pPr>
              <a:buClr>
                <a:schemeClr val="accent2"/>
              </a:buClr>
            </a:pPr>
            <a:r>
              <a:rPr lang="en-US" dirty="0"/>
              <a:t>PBMs offer various design models depending on a plan’s specific needs:</a:t>
            </a:r>
          </a:p>
          <a:p>
            <a:pPr lvl="1">
              <a:buClr>
                <a:schemeClr val="accent3"/>
              </a:buClr>
            </a:pPr>
            <a:r>
              <a:rPr lang="en-US" dirty="0"/>
              <a:t>Plans choose how to compensate PBMs: traditional/spread, pass-through/fees, rebate share. </a:t>
            </a:r>
          </a:p>
          <a:p>
            <a:pPr lvl="1">
              <a:buClr>
                <a:schemeClr val="accent3"/>
              </a:buClr>
            </a:pPr>
            <a:r>
              <a:rPr lang="en-US" dirty="0"/>
              <a:t>Performance guarantees and audit rights protect plans and ensure transparency. </a:t>
            </a:r>
          </a:p>
          <a:p>
            <a:pPr lvl="1">
              <a:buClr>
                <a:schemeClr val="accent3"/>
              </a:buClr>
            </a:pPr>
            <a:r>
              <a:rPr lang="en-US" dirty="0"/>
              <a:t>On average, more than </a:t>
            </a:r>
            <a:r>
              <a:rPr lang="en-US" b="1" dirty="0"/>
              <a:t>90% </a:t>
            </a:r>
            <a:r>
              <a:rPr lang="en-US" dirty="0"/>
              <a:t>of rebates negotiated by PBMs are passed through to plan sponsors.</a:t>
            </a:r>
            <a:r>
              <a:rPr lang="en-US" baseline="30000" dirty="0"/>
              <a:t>1</a:t>
            </a:r>
          </a:p>
          <a:p>
            <a:pPr>
              <a:buClr>
                <a:schemeClr val="accent2"/>
              </a:buClr>
            </a:pPr>
            <a:r>
              <a:rPr lang="en-US" dirty="0"/>
              <a:t>The plan sponsor </a:t>
            </a:r>
            <a:r>
              <a:rPr lang="en-US" u="sng" dirty="0"/>
              <a:t>always</a:t>
            </a:r>
            <a:r>
              <a:rPr lang="en-US" dirty="0"/>
              <a:t> has the final say when creating a drug benefit plan.</a:t>
            </a:r>
          </a:p>
          <a:p>
            <a:pPr>
              <a:buClr>
                <a:schemeClr val="accent2"/>
              </a:buClr>
            </a:pPr>
            <a:r>
              <a:rPr lang="en-US" dirty="0"/>
              <a:t>Things not determined by a PBM: benefit design, cost sharing levels, deductibles, etc. </a:t>
            </a:r>
          </a:p>
          <a:p>
            <a:pPr marL="0" indent="0">
              <a:buClr>
                <a:schemeClr val="accent2"/>
              </a:buClr>
              <a:buNone/>
            </a:pPr>
            <a:endParaRPr lang="en-US" sz="1000" dirty="0"/>
          </a:p>
          <a:p>
            <a:pPr marL="0" indent="0">
              <a:buClr>
                <a:schemeClr val="accent2"/>
              </a:buClr>
              <a:buNone/>
            </a:pPr>
            <a:r>
              <a:rPr lang="en-US" sz="1000" dirty="0"/>
              <a:t>1 Pew Charitable Trusts, “The Prescription Drug Landscape Explored”. 2019</a:t>
            </a:r>
          </a:p>
        </p:txBody>
      </p:sp>
      <p:sp>
        <p:nvSpPr>
          <p:cNvPr id="3" name="Title 2">
            <a:extLst>
              <a:ext uri="{FF2B5EF4-FFF2-40B4-BE49-F238E27FC236}">
                <a16:creationId xmlns:a16="http://schemas.microsoft.com/office/drawing/2014/main" id="{75AEFFDB-43AA-4241-A475-F1D7919FA56A}"/>
              </a:ext>
            </a:extLst>
          </p:cNvPr>
          <p:cNvSpPr>
            <a:spLocks noGrp="1"/>
          </p:cNvSpPr>
          <p:nvPr>
            <p:ph type="title"/>
          </p:nvPr>
        </p:nvSpPr>
        <p:spPr/>
        <p:txBody>
          <a:bodyPr/>
          <a:lstStyle/>
          <a:p>
            <a:r>
              <a:rPr lang="en-US" dirty="0">
                <a:solidFill>
                  <a:schemeClr val="accent2"/>
                </a:solidFill>
              </a:rPr>
              <a:t>PBM – Plan Contracts</a:t>
            </a:r>
          </a:p>
        </p:txBody>
      </p:sp>
    </p:spTree>
    <p:extLst>
      <p:ext uri="{BB962C8B-B14F-4D97-AF65-F5344CB8AC3E}">
        <p14:creationId xmlns:p14="http://schemas.microsoft.com/office/powerpoint/2010/main" val="29717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12A54BE-935B-40BB-A94C-1D63E02A45DD}"/>
              </a:ext>
            </a:extLst>
          </p:cNvPr>
          <p:cNvPicPr>
            <a:picLocks noChangeAspect="1"/>
          </p:cNvPicPr>
          <p:nvPr/>
        </p:nvPicPr>
        <p:blipFill>
          <a:blip r:embed="rId3"/>
          <a:stretch>
            <a:fillRect/>
          </a:stretch>
        </p:blipFill>
        <p:spPr>
          <a:xfrm>
            <a:off x="5980815" y="3374588"/>
            <a:ext cx="1287866" cy="1341177"/>
          </a:xfrm>
          <a:prstGeom prst="rect">
            <a:avLst/>
          </a:prstGeom>
        </p:spPr>
      </p:pic>
      <p:pic>
        <p:nvPicPr>
          <p:cNvPr id="30" name="Picture 29">
            <a:extLst>
              <a:ext uri="{FF2B5EF4-FFF2-40B4-BE49-F238E27FC236}">
                <a16:creationId xmlns:a16="http://schemas.microsoft.com/office/drawing/2014/main" id="{9706B121-C58A-403E-AEFC-B1D67021222D}"/>
              </a:ext>
            </a:extLst>
          </p:cNvPr>
          <p:cNvPicPr>
            <a:picLocks noChangeAspect="1"/>
          </p:cNvPicPr>
          <p:nvPr/>
        </p:nvPicPr>
        <p:blipFill rotWithShape="1">
          <a:blip r:embed="rId4"/>
          <a:srcRect l="7742" t="4862" r="5880" b="14576"/>
          <a:stretch/>
        </p:blipFill>
        <p:spPr>
          <a:xfrm>
            <a:off x="447120" y="1418827"/>
            <a:ext cx="1118750" cy="1599855"/>
          </a:xfrm>
          <a:prstGeom prst="rect">
            <a:avLst/>
          </a:prstGeom>
        </p:spPr>
      </p:pic>
      <p:sp>
        <p:nvSpPr>
          <p:cNvPr id="10" name="TextBox 9">
            <a:extLst>
              <a:ext uri="{FF2B5EF4-FFF2-40B4-BE49-F238E27FC236}">
                <a16:creationId xmlns:a16="http://schemas.microsoft.com/office/drawing/2014/main" id="{478ABAC7-DAF0-4C0C-BFD6-9BA8871A74B0}"/>
              </a:ext>
            </a:extLst>
          </p:cNvPr>
          <p:cNvSpPr txBox="1"/>
          <p:nvPr/>
        </p:nvSpPr>
        <p:spPr>
          <a:xfrm>
            <a:off x="1519601" y="1458592"/>
            <a:ext cx="1561646" cy="369332"/>
          </a:xfrm>
          <a:prstGeom prst="rect">
            <a:avLst/>
          </a:prstGeom>
          <a:noFill/>
        </p:spPr>
        <p:txBody>
          <a:bodyPr wrap="none" rtlCol="0">
            <a:spAutoFit/>
          </a:bodyPr>
          <a:lstStyle/>
          <a:p>
            <a:pPr defTabSz="457200"/>
            <a:r>
              <a:rPr lang="en-US" sz="1800" b="1" cap="small" dirty="0" err="1">
                <a:solidFill>
                  <a:srgbClr val="015483">
                    <a:lumMod val="75000"/>
                  </a:srgbClr>
                </a:solidFill>
                <a:latin typeface="Arial" panose="020B0604020202020204" pitchFamily="34" charset="0"/>
                <a:ea typeface="MS PGothic" panose="020B0600070205080204" pitchFamily="34" charset="-128"/>
              </a:rPr>
              <a:t>Drugmakers</a:t>
            </a:r>
            <a:endParaRPr lang="en-US" sz="1800" b="1" cap="small" dirty="0">
              <a:solidFill>
                <a:srgbClr val="015483">
                  <a:lumMod val="75000"/>
                </a:srgbClr>
              </a:solidFill>
              <a:latin typeface="Arial" panose="020B0604020202020204" pitchFamily="34" charset="0"/>
              <a:ea typeface="MS PGothic" panose="020B0600070205080204" pitchFamily="34" charset="-128"/>
            </a:endParaRPr>
          </a:p>
        </p:txBody>
      </p:sp>
      <p:sp>
        <p:nvSpPr>
          <p:cNvPr id="12" name="TextBox 11">
            <a:extLst>
              <a:ext uri="{FF2B5EF4-FFF2-40B4-BE49-F238E27FC236}">
                <a16:creationId xmlns:a16="http://schemas.microsoft.com/office/drawing/2014/main" id="{C7D94062-375A-4F3B-B5A5-6405679E1555}"/>
              </a:ext>
            </a:extLst>
          </p:cNvPr>
          <p:cNvSpPr txBox="1"/>
          <p:nvPr/>
        </p:nvSpPr>
        <p:spPr>
          <a:xfrm>
            <a:off x="6516955" y="1365705"/>
            <a:ext cx="821059" cy="369332"/>
          </a:xfrm>
          <a:prstGeom prst="rect">
            <a:avLst/>
          </a:prstGeom>
          <a:noFill/>
        </p:spPr>
        <p:txBody>
          <a:bodyPr wrap="none" rtlCol="0">
            <a:spAutoFit/>
          </a:bodyPr>
          <a:lstStyle/>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PBMs</a:t>
            </a:r>
          </a:p>
        </p:txBody>
      </p:sp>
      <p:sp>
        <p:nvSpPr>
          <p:cNvPr id="15" name="TextBox 14">
            <a:extLst>
              <a:ext uri="{FF2B5EF4-FFF2-40B4-BE49-F238E27FC236}">
                <a16:creationId xmlns:a16="http://schemas.microsoft.com/office/drawing/2014/main" id="{52037075-9943-4210-9808-65C5E48654B3}"/>
              </a:ext>
            </a:extLst>
          </p:cNvPr>
          <p:cNvSpPr txBox="1"/>
          <p:nvPr/>
        </p:nvSpPr>
        <p:spPr>
          <a:xfrm>
            <a:off x="7160281" y="3321001"/>
            <a:ext cx="1358064" cy="923330"/>
          </a:xfrm>
          <a:prstGeom prst="rect">
            <a:avLst/>
          </a:prstGeom>
          <a:noFill/>
        </p:spPr>
        <p:txBody>
          <a:bodyPr wrap="none" rtlCol="0">
            <a:spAutoFit/>
          </a:bodyPr>
          <a:lstStyle/>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Health </a:t>
            </a:r>
          </a:p>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Insurance </a:t>
            </a:r>
          </a:p>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Plans</a:t>
            </a:r>
          </a:p>
        </p:txBody>
      </p:sp>
      <p:sp>
        <p:nvSpPr>
          <p:cNvPr id="16" name="TextBox 15">
            <a:extLst>
              <a:ext uri="{FF2B5EF4-FFF2-40B4-BE49-F238E27FC236}">
                <a16:creationId xmlns:a16="http://schemas.microsoft.com/office/drawing/2014/main" id="{4DD9F05D-A0E8-4889-ADEB-FE762EE2F126}"/>
              </a:ext>
            </a:extLst>
          </p:cNvPr>
          <p:cNvSpPr txBox="1"/>
          <p:nvPr/>
        </p:nvSpPr>
        <p:spPr>
          <a:xfrm>
            <a:off x="1309725" y="5657232"/>
            <a:ext cx="1551333" cy="369332"/>
          </a:xfrm>
          <a:prstGeom prst="rect">
            <a:avLst/>
          </a:prstGeom>
          <a:noFill/>
        </p:spPr>
        <p:txBody>
          <a:bodyPr wrap="square" rtlCol="0">
            <a:spAutoFit/>
          </a:bodyPr>
          <a:lstStyle/>
          <a:p>
            <a:pPr algn="ct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Pharmacy</a:t>
            </a:r>
          </a:p>
        </p:txBody>
      </p:sp>
      <p:sp>
        <p:nvSpPr>
          <p:cNvPr id="14" name="TextBox 13">
            <a:extLst>
              <a:ext uri="{FF2B5EF4-FFF2-40B4-BE49-F238E27FC236}">
                <a16:creationId xmlns:a16="http://schemas.microsoft.com/office/drawing/2014/main" id="{DC662178-D217-4AF3-997F-80A1E24F758B}"/>
              </a:ext>
            </a:extLst>
          </p:cNvPr>
          <p:cNvSpPr txBox="1"/>
          <p:nvPr/>
        </p:nvSpPr>
        <p:spPr>
          <a:xfrm>
            <a:off x="7180701" y="5735507"/>
            <a:ext cx="972959" cy="369332"/>
          </a:xfrm>
          <a:prstGeom prst="rect">
            <a:avLst/>
          </a:prstGeom>
          <a:noFill/>
        </p:spPr>
        <p:txBody>
          <a:bodyPr wrap="none" rtlCol="0">
            <a:spAutoFit/>
          </a:bodyPr>
          <a:lstStyle/>
          <a:p>
            <a:pPr algn="ct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Patient</a:t>
            </a:r>
          </a:p>
        </p:txBody>
      </p:sp>
      <p:cxnSp>
        <p:nvCxnSpPr>
          <p:cNvPr id="18" name="Straight Arrow Connector 17">
            <a:extLst>
              <a:ext uri="{FF2B5EF4-FFF2-40B4-BE49-F238E27FC236}">
                <a16:creationId xmlns:a16="http://schemas.microsoft.com/office/drawing/2014/main" id="{F283FEDF-DFDE-4B2E-B863-518DAF8AE353}"/>
              </a:ext>
            </a:extLst>
          </p:cNvPr>
          <p:cNvCxnSpPr>
            <a:cxnSpLocks/>
          </p:cNvCxnSpPr>
          <p:nvPr/>
        </p:nvCxnSpPr>
        <p:spPr>
          <a:xfrm>
            <a:off x="3040310" y="6267969"/>
            <a:ext cx="3348681"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2971AE0-2A6F-4631-9B07-633A82205E4A}"/>
              </a:ext>
            </a:extLst>
          </p:cNvPr>
          <p:cNvSpPr txBox="1"/>
          <p:nvPr/>
        </p:nvSpPr>
        <p:spPr>
          <a:xfrm>
            <a:off x="1500077" y="1865457"/>
            <a:ext cx="1898873" cy="307777"/>
          </a:xfrm>
          <a:prstGeom prst="rect">
            <a:avLst/>
          </a:prstGeom>
          <a:noFill/>
        </p:spPr>
        <p:txBody>
          <a:bodyPr wrap="square" rtlCol="0">
            <a:spAutoFit/>
          </a:bodyPr>
          <a:lstStyle/>
          <a:p>
            <a:pPr defTabSz="457200"/>
            <a:r>
              <a:rPr lang="en-US" sz="1400" b="1" i="1" dirty="0">
                <a:solidFill>
                  <a:srgbClr val="FF0000"/>
                </a:solidFill>
                <a:latin typeface="Arial" panose="020B0604020202020204" pitchFamily="34" charset="0"/>
                <a:ea typeface="MS PGothic" panose="020B0600070205080204" pitchFamily="34" charset="-128"/>
              </a:rPr>
              <a:t>Set Drug List Prices</a:t>
            </a:r>
          </a:p>
        </p:txBody>
      </p:sp>
      <p:sp>
        <p:nvSpPr>
          <p:cNvPr id="22" name="TextBox 21">
            <a:extLst>
              <a:ext uri="{FF2B5EF4-FFF2-40B4-BE49-F238E27FC236}">
                <a16:creationId xmlns:a16="http://schemas.microsoft.com/office/drawing/2014/main" id="{EBEF3EC6-D395-4BC3-9624-58B458E79E8E}"/>
              </a:ext>
            </a:extLst>
          </p:cNvPr>
          <p:cNvSpPr txBox="1"/>
          <p:nvPr/>
        </p:nvSpPr>
        <p:spPr>
          <a:xfrm>
            <a:off x="6544838" y="1750661"/>
            <a:ext cx="2110435" cy="769441"/>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Negotiate discounts with </a:t>
            </a:r>
            <a:r>
              <a:rPr lang="en-US" sz="1100" i="1" dirty="0" err="1">
                <a:solidFill>
                  <a:srgbClr val="636466"/>
                </a:solidFill>
                <a:latin typeface="Arial" panose="020B0604020202020204" pitchFamily="34" charset="0"/>
                <a:ea typeface="MS PGothic" panose="020B0600070205080204" pitchFamily="34" charset="-128"/>
              </a:rPr>
              <a:t>drugmakers</a:t>
            </a:r>
            <a:r>
              <a:rPr lang="en-US" sz="1100" i="1" dirty="0">
                <a:solidFill>
                  <a:srgbClr val="636466"/>
                </a:solidFill>
                <a:latin typeface="Arial" panose="020B0604020202020204" pitchFamily="34" charset="0"/>
                <a:ea typeface="MS PGothic" panose="020B0600070205080204" pitchFamily="34" charset="-128"/>
              </a:rPr>
              <a:t> on behalf of their health plan clients or large employer clients</a:t>
            </a:r>
          </a:p>
        </p:txBody>
      </p:sp>
      <p:sp>
        <p:nvSpPr>
          <p:cNvPr id="28" name="TextBox 27">
            <a:extLst>
              <a:ext uri="{FF2B5EF4-FFF2-40B4-BE49-F238E27FC236}">
                <a16:creationId xmlns:a16="http://schemas.microsoft.com/office/drawing/2014/main" id="{BE1B5AAA-C6B7-4FA7-9049-4058869D3BD0}"/>
              </a:ext>
            </a:extLst>
          </p:cNvPr>
          <p:cNvSpPr txBox="1"/>
          <p:nvPr/>
        </p:nvSpPr>
        <p:spPr>
          <a:xfrm>
            <a:off x="7131576" y="4413657"/>
            <a:ext cx="1535433" cy="600164"/>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Health insurance plans cover enrollees’ drug costs</a:t>
            </a:r>
          </a:p>
        </p:txBody>
      </p:sp>
      <p:sp>
        <p:nvSpPr>
          <p:cNvPr id="29" name="TextBox 28">
            <a:extLst>
              <a:ext uri="{FF2B5EF4-FFF2-40B4-BE49-F238E27FC236}">
                <a16:creationId xmlns:a16="http://schemas.microsoft.com/office/drawing/2014/main" id="{6E629AD4-EE83-4D0C-A335-FD6B1A478B21}"/>
              </a:ext>
            </a:extLst>
          </p:cNvPr>
          <p:cNvSpPr txBox="1"/>
          <p:nvPr/>
        </p:nvSpPr>
        <p:spPr>
          <a:xfrm rot="19839330">
            <a:off x="3160818" y="2833021"/>
            <a:ext cx="2104404" cy="769441"/>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PSAOs negotiate drug reimbursement on behalf of their pharmacy clients with PBMs</a:t>
            </a:r>
          </a:p>
        </p:txBody>
      </p:sp>
      <p:cxnSp>
        <p:nvCxnSpPr>
          <p:cNvPr id="6" name="Straight Arrow Connector 5">
            <a:extLst>
              <a:ext uri="{FF2B5EF4-FFF2-40B4-BE49-F238E27FC236}">
                <a16:creationId xmlns:a16="http://schemas.microsoft.com/office/drawing/2014/main" id="{635AAB34-B5F3-4FFE-88E3-1784FBCC5410}"/>
              </a:ext>
            </a:extLst>
          </p:cNvPr>
          <p:cNvCxnSpPr>
            <a:cxnSpLocks/>
          </p:cNvCxnSpPr>
          <p:nvPr/>
        </p:nvCxnSpPr>
        <p:spPr>
          <a:xfrm>
            <a:off x="1012109" y="3018680"/>
            <a:ext cx="0" cy="67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DFA4E4-3BAD-4FFA-ABCF-BD8C7F6615DB}"/>
              </a:ext>
            </a:extLst>
          </p:cNvPr>
          <p:cNvCxnSpPr>
            <a:cxnSpLocks/>
          </p:cNvCxnSpPr>
          <p:nvPr/>
        </p:nvCxnSpPr>
        <p:spPr>
          <a:xfrm>
            <a:off x="7667180" y="2919301"/>
            <a:ext cx="0" cy="37468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2A6D5BF-9207-4D10-8973-9827A0C32A32}"/>
              </a:ext>
            </a:extLst>
          </p:cNvPr>
          <p:cNvPicPr>
            <a:picLocks noChangeAspect="1"/>
          </p:cNvPicPr>
          <p:nvPr/>
        </p:nvPicPr>
        <p:blipFill>
          <a:blip r:embed="rId5"/>
          <a:stretch>
            <a:fillRect/>
          </a:stretch>
        </p:blipFill>
        <p:spPr>
          <a:xfrm>
            <a:off x="454850" y="5479306"/>
            <a:ext cx="1020497" cy="1112604"/>
          </a:xfrm>
          <a:prstGeom prst="rect">
            <a:avLst/>
          </a:prstGeom>
        </p:spPr>
      </p:pic>
      <p:pic>
        <p:nvPicPr>
          <p:cNvPr id="5122" name="Picture 2" descr="Image result for pharmacy benefit manager clip art">
            <a:extLst>
              <a:ext uri="{FF2B5EF4-FFF2-40B4-BE49-F238E27FC236}">
                <a16:creationId xmlns:a16="http://schemas.microsoft.com/office/drawing/2014/main" id="{6D9F04B4-0FB9-4101-B9D8-4CECBB79C0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8631" y="1301117"/>
            <a:ext cx="1019071" cy="13587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EAC00352-4668-4EFA-A8AD-40E83AEAFF94}"/>
              </a:ext>
            </a:extLst>
          </p:cNvPr>
          <p:cNvPicPr>
            <a:picLocks noChangeAspect="1"/>
          </p:cNvPicPr>
          <p:nvPr/>
        </p:nvPicPr>
        <p:blipFill>
          <a:blip r:embed="rId7"/>
          <a:stretch>
            <a:fillRect/>
          </a:stretch>
        </p:blipFill>
        <p:spPr>
          <a:xfrm>
            <a:off x="6601697" y="5291918"/>
            <a:ext cx="559766" cy="1379625"/>
          </a:xfrm>
          <a:prstGeom prst="rect">
            <a:avLst/>
          </a:prstGeom>
        </p:spPr>
      </p:pic>
      <p:sp>
        <p:nvSpPr>
          <p:cNvPr id="50" name="TextBox 49">
            <a:extLst>
              <a:ext uri="{FF2B5EF4-FFF2-40B4-BE49-F238E27FC236}">
                <a16:creationId xmlns:a16="http://schemas.microsoft.com/office/drawing/2014/main" id="{135AD8DD-4721-45B3-BD29-88AA0A464E7A}"/>
              </a:ext>
            </a:extLst>
          </p:cNvPr>
          <p:cNvSpPr txBox="1"/>
          <p:nvPr/>
        </p:nvSpPr>
        <p:spPr>
          <a:xfrm>
            <a:off x="3072513" y="6017868"/>
            <a:ext cx="3236209" cy="261610"/>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Pharmacy dispenses drugs to patient</a:t>
            </a:r>
          </a:p>
        </p:txBody>
      </p:sp>
      <p:sp>
        <p:nvSpPr>
          <p:cNvPr id="34" name="TextBox 33">
            <a:extLst>
              <a:ext uri="{FF2B5EF4-FFF2-40B4-BE49-F238E27FC236}">
                <a16:creationId xmlns:a16="http://schemas.microsoft.com/office/drawing/2014/main" id="{B1D4DA41-77A6-4059-89CA-DB4DA7FF27CF}"/>
              </a:ext>
            </a:extLst>
          </p:cNvPr>
          <p:cNvSpPr txBox="1"/>
          <p:nvPr/>
        </p:nvSpPr>
        <p:spPr>
          <a:xfrm>
            <a:off x="1520142" y="2285805"/>
            <a:ext cx="1801760" cy="600164"/>
          </a:xfrm>
          <a:prstGeom prst="rect">
            <a:avLst/>
          </a:prstGeom>
          <a:noFill/>
        </p:spPr>
        <p:txBody>
          <a:bodyPr wrap="square" rtlCol="0">
            <a:spAutoFit/>
          </a:bodyPr>
          <a:lstStyle/>
          <a:p>
            <a:pPr defTabSz="457200"/>
            <a:r>
              <a:rPr lang="en-US" sz="1100" i="1" dirty="0" err="1">
                <a:solidFill>
                  <a:srgbClr val="636466"/>
                </a:solidFill>
                <a:latin typeface="Arial" panose="020B0604020202020204" pitchFamily="34" charset="0"/>
                <a:ea typeface="MS PGothic" panose="020B0600070205080204" pitchFamily="34" charset="-128"/>
              </a:rPr>
              <a:t>Drugmakers</a:t>
            </a:r>
            <a:r>
              <a:rPr lang="en-US" sz="1100" i="1" dirty="0">
                <a:solidFill>
                  <a:srgbClr val="636466"/>
                </a:solidFill>
                <a:latin typeface="Arial" panose="020B0604020202020204" pitchFamily="34" charset="0"/>
                <a:ea typeface="MS PGothic" panose="020B0600070205080204" pitchFamily="34" charset="-128"/>
              </a:rPr>
              <a:t> negotiate with PSAOs to distribute their drugs to pharmacies </a:t>
            </a:r>
          </a:p>
        </p:txBody>
      </p:sp>
      <p:cxnSp>
        <p:nvCxnSpPr>
          <p:cNvPr id="32" name="Straight Arrow Connector 31">
            <a:extLst>
              <a:ext uri="{FF2B5EF4-FFF2-40B4-BE49-F238E27FC236}">
                <a16:creationId xmlns:a16="http://schemas.microsoft.com/office/drawing/2014/main" id="{811E2718-35B6-4831-AD8A-9C1778CF34BB}"/>
              </a:ext>
            </a:extLst>
          </p:cNvPr>
          <p:cNvCxnSpPr>
            <a:cxnSpLocks/>
          </p:cNvCxnSpPr>
          <p:nvPr/>
        </p:nvCxnSpPr>
        <p:spPr>
          <a:xfrm>
            <a:off x="1006494" y="4758815"/>
            <a:ext cx="0" cy="67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distribution truck">
            <a:extLst>
              <a:ext uri="{FF2B5EF4-FFF2-40B4-BE49-F238E27FC236}">
                <a16:creationId xmlns:a16="http://schemas.microsoft.com/office/drawing/2014/main" id="{0E0E9614-617F-4066-A8DF-3003F14E512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204"/>
          <a:stretch/>
        </p:blipFill>
        <p:spPr bwMode="auto">
          <a:xfrm>
            <a:off x="476956" y="3785708"/>
            <a:ext cx="1020497" cy="89949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53626A9-3C8B-4AC0-8647-8EA3F0261017}"/>
              </a:ext>
            </a:extLst>
          </p:cNvPr>
          <p:cNvSpPr txBox="1"/>
          <p:nvPr/>
        </p:nvSpPr>
        <p:spPr>
          <a:xfrm>
            <a:off x="1465029" y="3364565"/>
            <a:ext cx="1540806" cy="646331"/>
          </a:xfrm>
          <a:prstGeom prst="rect">
            <a:avLst/>
          </a:prstGeom>
          <a:noFill/>
        </p:spPr>
        <p:txBody>
          <a:bodyPr wrap="none" rtlCol="0">
            <a:spAutoFit/>
          </a:bodyPr>
          <a:lstStyle/>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PSAO / </a:t>
            </a:r>
          </a:p>
          <a:p>
            <a:pPr defTabSz="457200"/>
            <a:r>
              <a:rPr lang="en-US" sz="1800" b="1" cap="small" dirty="0">
                <a:solidFill>
                  <a:srgbClr val="015483">
                    <a:lumMod val="75000"/>
                  </a:srgbClr>
                </a:solidFill>
                <a:latin typeface="Arial" panose="020B0604020202020204" pitchFamily="34" charset="0"/>
                <a:ea typeface="MS PGothic" panose="020B0600070205080204" pitchFamily="34" charset="-128"/>
              </a:rPr>
              <a:t>Wholesaler</a:t>
            </a:r>
          </a:p>
        </p:txBody>
      </p:sp>
      <p:sp>
        <p:nvSpPr>
          <p:cNvPr id="36" name="TextBox 35">
            <a:extLst>
              <a:ext uri="{FF2B5EF4-FFF2-40B4-BE49-F238E27FC236}">
                <a16:creationId xmlns:a16="http://schemas.microsoft.com/office/drawing/2014/main" id="{FD79624E-4E1F-475C-A31E-0B98405BC252}"/>
              </a:ext>
            </a:extLst>
          </p:cNvPr>
          <p:cNvSpPr txBox="1"/>
          <p:nvPr/>
        </p:nvSpPr>
        <p:spPr>
          <a:xfrm>
            <a:off x="1495257" y="4224639"/>
            <a:ext cx="1718949" cy="600164"/>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PSAOs sell/distribute drugs to their pharmacy clients</a:t>
            </a:r>
          </a:p>
        </p:txBody>
      </p:sp>
      <p:cxnSp>
        <p:nvCxnSpPr>
          <p:cNvPr id="40" name="Straight Arrow Connector 39">
            <a:extLst>
              <a:ext uri="{FF2B5EF4-FFF2-40B4-BE49-F238E27FC236}">
                <a16:creationId xmlns:a16="http://schemas.microsoft.com/office/drawing/2014/main" id="{149E06D4-B96C-41D8-A6FB-7FCA4A3380E1}"/>
              </a:ext>
            </a:extLst>
          </p:cNvPr>
          <p:cNvCxnSpPr>
            <a:cxnSpLocks/>
          </p:cNvCxnSpPr>
          <p:nvPr/>
        </p:nvCxnSpPr>
        <p:spPr>
          <a:xfrm flipV="1">
            <a:off x="3152779" y="2803042"/>
            <a:ext cx="2550952" cy="1390681"/>
          </a:xfrm>
          <a:prstGeom prst="straightConnector1">
            <a:avLst/>
          </a:prstGeom>
          <a:ln>
            <a:solidFill>
              <a:srgbClr val="FF009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9FBB226-C948-4C36-BDF7-221750BCA9D2}"/>
              </a:ext>
            </a:extLst>
          </p:cNvPr>
          <p:cNvCxnSpPr>
            <a:cxnSpLocks/>
            <a:endCxn id="14" idx="0"/>
          </p:cNvCxnSpPr>
          <p:nvPr/>
        </p:nvCxnSpPr>
        <p:spPr>
          <a:xfrm>
            <a:off x="7667180" y="5291918"/>
            <a:ext cx="1" cy="44358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88B3D7D-D79D-4083-AFA4-F044A727CA14}"/>
              </a:ext>
            </a:extLst>
          </p:cNvPr>
          <p:cNvCxnSpPr>
            <a:cxnSpLocks/>
          </p:cNvCxnSpPr>
          <p:nvPr/>
        </p:nvCxnSpPr>
        <p:spPr>
          <a:xfrm flipH="1" flipV="1">
            <a:off x="3321902" y="1915175"/>
            <a:ext cx="2114054" cy="6464"/>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B3888E3-0CCC-45B5-83FA-40F065689C21}"/>
              </a:ext>
            </a:extLst>
          </p:cNvPr>
          <p:cNvSpPr txBox="1"/>
          <p:nvPr/>
        </p:nvSpPr>
        <p:spPr>
          <a:xfrm>
            <a:off x="3708729" y="1140375"/>
            <a:ext cx="1718949" cy="769441"/>
          </a:xfrm>
          <a:prstGeom prst="rect">
            <a:avLst/>
          </a:prstGeom>
          <a:noFill/>
        </p:spPr>
        <p:txBody>
          <a:bodyPr wrap="square" rtlCol="0">
            <a:spAutoFit/>
          </a:bodyPr>
          <a:lstStyle/>
          <a:p>
            <a:pPr defTabSz="457200"/>
            <a:r>
              <a:rPr lang="en-US" sz="1100" i="1" dirty="0" err="1">
                <a:solidFill>
                  <a:srgbClr val="636466"/>
                </a:solidFill>
                <a:latin typeface="Arial" panose="020B0604020202020204" pitchFamily="34" charset="0"/>
                <a:ea typeface="MS PGothic" panose="020B0600070205080204" pitchFamily="34" charset="-128"/>
              </a:rPr>
              <a:t>Drugmakers</a:t>
            </a:r>
            <a:r>
              <a:rPr lang="en-US" sz="1100" i="1" dirty="0">
                <a:solidFill>
                  <a:srgbClr val="636466"/>
                </a:solidFill>
                <a:latin typeface="Arial" panose="020B0604020202020204" pitchFamily="34" charset="0"/>
                <a:ea typeface="MS PGothic" panose="020B0600070205080204" pitchFamily="34" charset="-128"/>
              </a:rPr>
              <a:t> pay  rebates to PBMs per negotiated agreements (on some drugs)</a:t>
            </a:r>
          </a:p>
        </p:txBody>
      </p:sp>
      <p:cxnSp>
        <p:nvCxnSpPr>
          <p:cNvPr id="58" name="Straight Arrow Connector 57">
            <a:extLst>
              <a:ext uri="{FF2B5EF4-FFF2-40B4-BE49-F238E27FC236}">
                <a16:creationId xmlns:a16="http://schemas.microsoft.com/office/drawing/2014/main" id="{99920DEE-526E-45C2-8CE7-A4143C72CE97}"/>
              </a:ext>
            </a:extLst>
          </p:cNvPr>
          <p:cNvCxnSpPr>
            <a:cxnSpLocks/>
          </p:cNvCxnSpPr>
          <p:nvPr/>
        </p:nvCxnSpPr>
        <p:spPr>
          <a:xfrm flipV="1">
            <a:off x="3051871" y="6010211"/>
            <a:ext cx="3343469" cy="25960"/>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6125981-0B82-4035-9D4C-F786F713BC30}"/>
              </a:ext>
            </a:extLst>
          </p:cNvPr>
          <p:cNvCxnSpPr>
            <a:cxnSpLocks/>
          </p:cNvCxnSpPr>
          <p:nvPr/>
        </p:nvCxnSpPr>
        <p:spPr>
          <a:xfrm flipV="1">
            <a:off x="2747352" y="3430283"/>
            <a:ext cx="3463207" cy="2516296"/>
          </a:xfrm>
          <a:prstGeom prst="straightConnector1">
            <a:avLst/>
          </a:prstGeom>
          <a:ln>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02A24CF-7903-45B6-A745-A78A7309A5A3}"/>
              </a:ext>
            </a:extLst>
          </p:cNvPr>
          <p:cNvSpPr txBox="1"/>
          <p:nvPr/>
        </p:nvSpPr>
        <p:spPr>
          <a:xfrm>
            <a:off x="4448175" y="5741589"/>
            <a:ext cx="2154375" cy="261610"/>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Patient pays copays for drugs</a:t>
            </a:r>
          </a:p>
        </p:txBody>
      </p:sp>
      <p:sp>
        <p:nvSpPr>
          <p:cNvPr id="43" name="TextBox 42">
            <a:extLst>
              <a:ext uri="{FF2B5EF4-FFF2-40B4-BE49-F238E27FC236}">
                <a16:creationId xmlns:a16="http://schemas.microsoft.com/office/drawing/2014/main" id="{6632C655-0714-405A-BB24-C0FCA85C1A19}"/>
              </a:ext>
            </a:extLst>
          </p:cNvPr>
          <p:cNvSpPr txBox="1"/>
          <p:nvPr/>
        </p:nvSpPr>
        <p:spPr>
          <a:xfrm rot="19401561">
            <a:off x="3310708" y="4307739"/>
            <a:ext cx="2104237" cy="430887"/>
          </a:xfrm>
          <a:prstGeom prst="rect">
            <a:avLst/>
          </a:prstGeom>
          <a:noFill/>
        </p:spPr>
        <p:txBody>
          <a:bodyPr wrap="square" rtlCol="0">
            <a:spAutoFit/>
          </a:bodyPr>
          <a:lstStyle/>
          <a:p>
            <a:pPr defTabSz="457200"/>
            <a:r>
              <a:rPr lang="en-US" sz="1100" i="1" dirty="0">
                <a:solidFill>
                  <a:srgbClr val="636466"/>
                </a:solidFill>
                <a:latin typeface="Arial" panose="020B0604020202020204" pitchFamily="34" charset="0"/>
                <a:ea typeface="MS PGothic" panose="020B0600070205080204" pitchFamily="34" charset="-128"/>
              </a:rPr>
              <a:t>PBMs/health plans pay pharmacy for drugs dispensed</a:t>
            </a:r>
          </a:p>
        </p:txBody>
      </p:sp>
      <p:sp>
        <p:nvSpPr>
          <p:cNvPr id="11" name="Slide Number Placeholder 10">
            <a:extLst>
              <a:ext uri="{FF2B5EF4-FFF2-40B4-BE49-F238E27FC236}">
                <a16:creationId xmlns:a16="http://schemas.microsoft.com/office/drawing/2014/main" id="{B46FA556-ECB8-FB4C-B9ED-B45C1AEF165F}"/>
              </a:ext>
            </a:extLst>
          </p:cNvPr>
          <p:cNvSpPr>
            <a:spLocks noGrp="1"/>
          </p:cNvSpPr>
          <p:nvPr>
            <p:ph type="sldNum" sz="quarter" idx="4294967295"/>
          </p:nvPr>
        </p:nvSpPr>
        <p:spPr>
          <a:xfrm>
            <a:off x="7500830" y="6356351"/>
            <a:ext cx="811272" cy="366183"/>
          </a:xfrm>
          <a:prstGeom prst="rect">
            <a:avLst/>
          </a:prstGeom>
        </p:spPr>
        <p:txBody>
          <a:bodyPr/>
          <a:lstStyle/>
          <a:p>
            <a:fld id="{8106BB6C-524F-9940-896E-D4CAAEE0E1D5}" type="slidenum">
              <a:rPr lang="en-US" smtClean="0">
                <a:solidFill>
                  <a:srgbClr val="636466"/>
                </a:solidFill>
              </a:rPr>
              <a:pPr/>
              <a:t>11</a:t>
            </a:fld>
            <a:endParaRPr lang="en-US">
              <a:solidFill>
                <a:srgbClr val="636466"/>
              </a:solidFill>
            </a:endParaRPr>
          </a:p>
        </p:txBody>
      </p:sp>
      <p:sp>
        <p:nvSpPr>
          <p:cNvPr id="41" name="Title 1">
            <a:extLst>
              <a:ext uri="{FF2B5EF4-FFF2-40B4-BE49-F238E27FC236}">
                <a16:creationId xmlns:a16="http://schemas.microsoft.com/office/drawing/2014/main" id="{C3C42BAB-7E15-4CA2-90C1-35FC329F96B8}"/>
              </a:ext>
            </a:extLst>
          </p:cNvPr>
          <p:cNvSpPr txBox="1">
            <a:spLocks/>
          </p:cNvSpPr>
          <p:nvPr/>
        </p:nvSpPr>
        <p:spPr bwMode="auto">
          <a:xfrm>
            <a:off x="457199" y="523875"/>
            <a:ext cx="847055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3200" b="1" kern="1200">
                <a:solidFill>
                  <a:schemeClr val="tx2"/>
                </a:solidFill>
                <a:latin typeface="+mj-lt"/>
                <a:ea typeface="+mj-ea"/>
                <a:cs typeface="+mj-cs"/>
              </a:defRPr>
            </a:lvl1pPr>
            <a:lvl2pPr algn="l" defTabSz="457200" rtl="0" eaLnBrk="0" fontAlgn="base" hangingPunct="0">
              <a:spcBef>
                <a:spcPct val="0"/>
              </a:spcBef>
              <a:spcAft>
                <a:spcPct val="0"/>
              </a:spcAft>
              <a:defRPr sz="3400">
                <a:solidFill>
                  <a:schemeClr val="tx2"/>
                </a:solidFill>
                <a:latin typeface="Arial" charset="0"/>
              </a:defRPr>
            </a:lvl2pPr>
            <a:lvl3pPr algn="l" defTabSz="457200" rtl="0" eaLnBrk="0" fontAlgn="base" hangingPunct="0">
              <a:spcBef>
                <a:spcPct val="0"/>
              </a:spcBef>
              <a:spcAft>
                <a:spcPct val="0"/>
              </a:spcAft>
              <a:defRPr sz="3400">
                <a:solidFill>
                  <a:schemeClr val="tx2"/>
                </a:solidFill>
                <a:latin typeface="Arial" charset="0"/>
              </a:defRPr>
            </a:lvl3pPr>
            <a:lvl4pPr algn="l" defTabSz="457200" rtl="0" eaLnBrk="0" fontAlgn="base" hangingPunct="0">
              <a:spcBef>
                <a:spcPct val="0"/>
              </a:spcBef>
              <a:spcAft>
                <a:spcPct val="0"/>
              </a:spcAft>
              <a:defRPr sz="3400">
                <a:solidFill>
                  <a:schemeClr val="tx2"/>
                </a:solidFill>
                <a:latin typeface="Arial" charset="0"/>
              </a:defRPr>
            </a:lvl4pPr>
            <a:lvl5pPr algn="l" defTabSz="457200" rtl="0" eaLnBrk="0" fontAlgn="base" hangingPunct="0">
              <a:spcBef>
                <a:spcPct val="0"/>
              </a:spcBef>
              <a:spcAft>
                <a:spcPct val="0"/>
              </a:spcAft>
              <a:defRPr sz="3400">
                <a:solidFill>
                  <a:schemeClr val="tx2"/>
                </a:solidFill>
                <a:latin typeface="Arial" charset="0"/>
              </a:defRPr>
            </a:lvl5pPr>
            <a:lvl6pPr marL="457200" algn="l" defTabSz="457200" rtl="0" fontAlgn="base">
              <a:spcBef>
                <a:spcPct val="0"/>
              </a:spcBef>
              <a:spcAft>
                <a:spcPct val="0"/>
              </a:spcAft>
              <a:defRPr sz="3400">
                <a:solidFill>
                  <a:schemeClr val="tx2"/>
                </a:solidFill>
                <a:latin typeface="Arial" charset="0"/>
              </a:defRPr>
            </a:lvl6pPr>
            <a:lvl7pPr marL="914400" algn="l" defTabSz="457200" rtl="0" fontAlgn="base">
              <a:spcBef>
                <a:spcPct val="0"/>
              </a:spcBef>
              <a:spcAft>
                <a:spcPct val="0"/>
              </a:spcAft>
              <a:defRPr sz="3400">
                <a:solidFill>
                  <a:schemeClr val="tx2"/>
                </a:solidFill>
                <a:latin typeface="Arial" charset="0"/>
              </a:defRPr>
            </a:lvl7pPr>
            <a:lvl8pPr marL="1371600" algn="l" defTabSz="457200" rtl="0" fontAlgn="base">
              <a:spcBef>
                <a:spcPct val="0"/>
              </a:spcBef>
              <a:spcAft>
                <a:spcPct val="0"/>
              </a:spcAft>
              <a:defRPr sz="3400">
                <a:solidFill>
                  <a:schemeClr val="tx2"/>
                </a:solidFill>
                <a:latin typeface="Arial" charset="0"/>
              </a:defRPr>
            </a:lvl8pPr>
            <a:lvl9pPr marL="1828800" algn="l" defTabSz="457200" rtl="0" fontAlgn="base">
              <a:spcBef>
                <a:spcPct val="0"/>
              </a:spcBef>
              <a:spcAft>
                <a:spcPct val="0"/>
              </a:spcAft>
              <a:defRPr sz="3400">
                <a:solidFill>
                  <a:schemeClr val="tx2"/>
                </a:solidFill>
                <a:latin typeface="Arial" charset="0"/>
              </a:defRPr>
            </a:lvl9pPr>
          </a:lstStyle>
          <a:p>
            <a:r>
              <a:rPr lang="en-US" altLang="en-US" dirty="0">
                <a:solidFill>
                  <a:schemeClr val="accent2"/>
                </a:solidFill>
              </a:rPr>
              <a:t>Drug Supply Chain</a:t>
            </a:r>
          </a:p>
        </p:txBody>
      </p:sp>
    </p:spTree>
    <p:extLst>
      <p:ext uri="{BB962C8B-B14F-4D97-AF65-F5344CB8AC3E}">
        <p14:creationId xmlns:p14="http://schemas.microsoft.com/office/powerpoint/2010/main" val="212818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What’s the Problem?</a:t>
            </a:r>
          </a:p>
        </p:txBody>
      </p:sp>
    </p:spTree>
    <p:extLst>
      <p:ext uri="{BB962C8B-B14F-4D97-AF65-F5344CB8AC3E}">
        <p14:creationId xmlns:p14="http://schemas.microsoft.com/office/powerpoint/2010/main" val="215191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23875"/>
            <a:ext cx="8112370" cy="1183901"/>
          </a:xfrm>
        </p:spPr>
        <p:txBody>
          <a:bodyPr/>
          <a:lstStyle/>
          <a:p>
            <a:r>
              <a:rPr lang="en-US" dirty="0">
                <a:solidFill>
                  <a:schemeClr val="accent2"/>
                </a:solidFill>
              </a:rPr>
              <a:t>Brand Drug Prices Increased 58% 2013-2017</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457199" y="2223720"/>
            <a:ext cx="7584707" cy="4149344"/>
            <a:chOff x="457199" y="2223720"/>
            <a:chExt cx="7584707" cy="4149344"/>
          </a:xfrm>
        </p:grpSpPr>
        <p:sp>
          <p:nvSpPr>
            <p:cNvPr id="8" name="TextBox 7">
              <a:extLst>
                <a:ext uri="{FF2B5EF4-FFF2-40B4-BE49-F238E27FC236}">
                  <a16:creationId xmlns:a16="http://schemas.microsoft.com/office/drawing/2014/main" id="{60D164FF-C30C-D84D-940B-59F4B15C7551}"/>
                </a:ext>
              </a:extLst>
            </p:cNvPr>
            <p:cNvSpPr txBox="1"/>
            <p:nvPr/>
          </p:nvSpPr>
          <p:spPr>
            <a:xfrm>
              <a:off x="457199" y="5542067"/>
              <a:ext cx="7584707" cy="830997"/>
            </a:xfrm>
            <a:prstGeom prst="rect">
              <a:avLst/>
            </a:prstGeom>
            <a:noFill/>
          </p:spPr>
          <p:txBody>
            <a:bodyPr wrap="square" rtlCol="0">
              <a:spAutoFit/>
            </a:bodyPr>
            <a:lstStyle/>
            <a:p>
              <a:r>
                <a:rPr lang="en-US" sz="800" dirty="0">
                  <a:solidFill>
                    <a:schemeClr val="tx1">
                      <a:lumMod val="75000"/>
                      <a:lumOff val="25000"/>
                    </a:schemeClr>
                  </a:solidFill>
                </a:rPr>
                <a:t>Source: IQVIA Institute. </a:t>
              </a:r>
              <a:r>
                <a:rPr lang="en-US" sz="800" i="1" dirty="0">
                  <a:solidFill>
                    <a:schemeClr val="tx1">
                      <a:lumMod val="75000"/>
                      <a:lumOff val="25000"/>
                    </a:schemeClr>
                  </a:solidFill>
                </a:rPr>
                <a:t>Medicine Use and Spending in the U.S.: A Review of 2017 and Outlook to 2022</a:t>
              </a:r>
              <a:r>
                <a:rPr lang="en-US" sz="800" dirty="0">
                  <a:solidFill>
                    <a:schemeClr val="tx1">
                      <a:lumMod val="75000"/>
                      <a:lumOff val="25000"/>
                    </a:schemeClr>
                  </a:solidFill>
                </a:rPr>
                <a:t>, April 2018. Kaiser/HRET Survey of Employer-Sponsored Health Benefits, 2017; IQVIA Formulary impact Analyzer (FIA). IQVIA Institute, December 2017.</a:t>
              </a:r>
            </a:p>
            <a:p>
              <a:endParaRPr lang="en-US" sz="800" dirty="0">
                <a:solidFill>
                  <a:schemeClr val="tx1">
                    <a:lumMod val="75000"/>
                    <a:lumOff val="25000"/>
                  </a:schemeClr>
                </a:solidFill>
              </a:endParaRPr>
            </a:p>
            <a:p>
              <a:r>
                <a:rPr lang="en-US" sz="800" dirty="0">
                  <a:solidFill>
                    <a:schemeClr val="tx1">
                      <a:lumMod val="75000"/>
                      <a:lumOff val="25000"/>
                    </a:schemeClr>
                  </a:solidFill>
                </a:rPr>
                <a:t>Chart notes: Indices sourced from Kaiser/HRET Employer Survey4 include: family coverage, premiums, workers earnings, overall inflation. Brand, generic and total final out-of-pocket costs and brand pharmacy prices are for commercially insured, Medicare Part D and cash payment types sourced from IQVIA Formulary Impact Analyzer. All charted values are indexed to set their 2013 value equal to 100.</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063" b="18106"/>
            <a:stretch/>
          </p:blipFill>
          <p:spPr>
            <a:xfrm>
              <a:off x="511554" y="2223720"/>
              <a:ext cx="7530352" cy="3183822"/>
            </a:xfrm>
            <a:prstGeom prst="rect">
              <a:avLst/>
            </a:prstGeom>
          </p:spPr>
        </p:pic>
      </p:grpSp>
      <p:sp>
        <p:nvSpPr>
          <p:cNvPr id="7" name="TextBox 6"/>
          <p:cNvSpPr txBox="1"/>
          <p:nvPr/>
        </p:nvSpPr>
        <p:spPr>
          <a:xfrm>
            <a:off x="962559" y="1682531"/>
            <a:ext cx="7218883" cy="276999"/>
          </a:xfrm>
          <a:prstGeom prst="rect">
            <a:avLst/>
          </a:prstGeom>
          <a:noFill/>
        </p:spPr>
        <p:txBody>
          <a:bodyPr wrap="square" rtlCol="0">
            <a:spAutoFit/>
          </a:bodyPr>
          <a:lstStyle/>
          <a:p>
            <a:pPr algn="ctr"/>
            <a:r>
              <a:rPr lang="en-US" sz="1200" dirty="0">
                <a:solidFill>
                  <a:schemeClr val="tx1">
                    <a:lumMod val="75000"/>
                    <a:lumOff val="25000"/>
                  </a:schemeClr>
                </a:solidFill>
              </a:rPr>
              <a:t>Changes in Healthcare Costs or Cost Drivers 2013-2017, Indexed (2013 Values + 100)</a:t>
            </a:r>
          </a:p>
        </p:txBody>
      </p:sp>
    </p:spTree>
    <p:extLst>
      <p:ext uri="{BB962C8B-B14F-4D97-AF65-F5344CB8AC3E}">
        <p14:creationId xmlns:p14="http://schemas.microsoft.com/office/powerpoint/2010/main" val="46433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5"/>
            <a:ext cx="8470557" cy="2098301"/>
          </a:xfrm>
        </p:spPr>
        <p:txBody>
          <a:bodyPr/>
          <a:lstStyle/>
          <a:p>
            <a:r>
              <a:rPr lang="en-US" dirty="0">
                <a:solidFill>
                  <a:schemeClr val="accent2"/>
                </a:solidFill>
              </a:rPr>
              <a:t>Prices for Top Brand Drugs Have Doubled Since 2012</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0D164FF-C30C-D84D-940B-59F4B15C7551}"/>
              </a:ext>
            </a:extLst>
          </p:cNvPr>
          <p:cNvSpPr txBox="1"/>
          <p:nvPr/>
        </p:nvSpPr>
        <p:spPr>
          <a:xfrm>
            <a:off x="457199" y="5676494"/>
            <a:ext cx="7584707" cy="830997"/>
          </a:xfrm>
          <a:prstGeom prst="rect">
            <a:avLst/>
          </a:prstGeom>
          <a:noFill/>
        </p:spPr>
        <p:txBody>
          <a:bodyPr wrap="square" rtlCol="0">
            <a:spAutoFit/>
          </a:bodyPr>
          <a:lstStyle/>
          <a:p>
            <a:r>
              <a:rPr lang="en-US" sz="800" dirty="0">
                <a:solidFill>
                  <a:schemeClr val="tx1">
                    <a:lumMod val="75000"/>
                    <a:lumOff val="25000"/>
                  </a:schemeClr>
                </a:solidFill>
              </a:rPr>
              <a:t>Source: </a:t>
            </a:r>
            <a:r>
              <a:rPr lang="en-US" sz="800" dirty="0" err="1">
                <a:solidFill>
                  <a:schemeClr val="tx1">
                    <a:lumMod val="75000"/>
                    <a:lumOff val="25000"/>
                  </a:schemeClr>
                </a:solidFill>
              </a:rPr>
              <a:t>Visante</a:t>
            </a:r>
            <a:r>
              <a:rPr lang="en-US" sz="800" dirty="0">
                <a:solidFill>
                  <a:schemeClr val="tx1">
                    <a:lumMod val="75000"/>
                    <a:lumOff val="25000"/>
                  </a:schemeClr>
                </a:solidFill>
              </a:rPr>
              <a:t> estimates and analysis of SSR Health data, 2017.</a:t>
            </a:r>
          </a:p>
          <a:p>
            <a:endParaRPr lang="en-US" sz="800" dirty="0">
              <a:solidFill>
                <a:schemeClr val="tx1">
                  <a:lumMod val="75000"/>
                  <a:lumOff val="25000"/>
                </a:schemeClr>
              </a:solidFill>
            </a:endParaRPr>
          </a:p>
          <a:p>
            <a:r>
              <a:rPr lang="en-US" sz="800" dirty="0">
                <a:solidFill>
                  <a:schemeClr val="tx1">
                    <a:lumMod val="75000"/>
                    <a:lumOff val="25000"/>
                  </a:schemeClr>
                </a:solidFill>
              </a:rPr>
              <a:t>Note: </a:t>
            </a:r>
            <a:r>
              <a:rPr lang="en-US" sz="800" dirty="0" err="1">
                <a:solidFill>
                  <a:schemeClr val="tx1">
                    <a:lumMod val="75000"/>
                    <a:lumOff val="25000"/>
                  </a:schemeClr>
                </a:solidFill>
              </a:rPr>
              <a:t>Visante</a:t>
            </a:r>
            <a:r>
              <a:rPr lang="en-US" sz="800" dirty="0">
                <a:solidFill>
                  <a:schemeClr val="tx1">
                    <a:lumMod val="75000"/>
                    <a:lumOff val="25000"/>
                  </a:schemeClr>
                </a:solidFill>
              </a:rPr>
              <a:t> analyzed data on the top 200 drugs by 2016 gross sales. </a:t>
            </a:r>
            <a:r>
              <a:rPr lang="en-US" sz="800" dirty="0" err="1">
                <a:solidFill>
                  <a:schemeClr val="tx1">
                    <a:lumMod val="75000"/>
                    <a:lumOff val="25000"/>
                  </a:schemeClr>
                </a:solidFill>
              </a:rPr>
              <a:t>Visante</a:t>
            </a:r>
            <a:r>
              <a:rPr lang="en-US" sz="800" dirty="0">
                <a:solidFill>
                  <a:schemeClr val="tx1">
                    <a:lumMod val="75000"/>
                    <a:lumOff val="25000"/>
                  </a:schemeClr>
                </a:solidFill>
              </a:rPr>
              <a:t> examined list prices (WAC) and net prices (net of estimated rebate) during the period 2007-2016, where a category had only one drug, and then a second drug entered the category as a new competitor. Rebates for the new competitor in the category are usually more than the rebates for existing product, but the entry list price for the new competitor is often less than or equal to the existing product.</a:t>
            </a:r>
          </a:p>
          <a:p>
            <a:r>
              <a:rPr lang="en-US" sz="800" dirty="0">
                <a:solidFill>
                  <a:schemeClr val="tx1">
                    <a:lumMod val="75000"/>
                    <a:lumOff val="25000"/>
                  </a:schemeClr>
                </a:solidFill>
              </a:rPr>
              <a:t> </a:t>
            </a:r>
          </a:p>
        </p:txBody>
      </p:sp>
      <p:graphicFrame>
        <p:nvGraphicFramePr>
          <p:cNvPr id="2" name="Chart 1"/>
          <p:cNvGraphicFramePr/>
          <p:nvPr>
            <p:extLst/>
          </p:nvPr>
        </p:nvGraphicFramePr>
        <p:xfrm>
          <a:off x="1158442" y="1521737"/>
          <a:ext cx="6827116" cy="3814526"/>
        </p:xfrm>
        <a:graphic>
          <a:graphicData uri="http://schemas.openxmlformats.org/drawingml/2006/chart">
            <c:chart xmlns:c="http://schemas.openxmlformats.org/drawingml/2006/chart" xmlns:r="http://schemas.openxmlformats.org/officeDocument/2006/relationships" r:id="rId2"/>
          </a:graphicData>
        </a:graphic>
      </p:graphicFrame>
      <p:sp>
        <p:nvSpPr>
          <p:cNvPr id="4" name="Up Arrow 3"/>
          <p:cNvSpPr/>
          <p:nvPr/>
        </p:nvSpPr>
        <p:spPr>
          <a:xfrm>
            <a:off x="2798444" y="2113818"/>
            <a:ext cx="958011" cy="1016557"/>
          </a:xfrm>
          <a:prstGeom prst="upArrow">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13009" y="2190112"/>
            <a:ext cx="707011" cy="923330"/>
          </a:xfrm>
          <a:prstGeom prst="rect">
            <a:avLst/>
          </a:prstGeom>
          <a:noFill/>
        </p:spPr>
        <p:txBody>
          <a:bodyPr wrap="square" rtlCol="0">
            <a:spAutoFit/>
          </a:bodyPr>
          <a:lstStyle/>
          <a:p>
            <a:pPr algn="ctr"/>
            <a:r>
              <a:rPr lang="en-US" sz="900" b="1" dirty="0">
                <a:solidFill>
                  <a:schemeClr val="accent6"/>
                </a:solidFill>
              </a:rPr>
              <a:t>LIST price twice as high on newer drugs</a:t>
            </a:r>
          </a:p>
        </p:txBody>
      </p:sp>
      <p:sp>
        <p:nvSpPr>
          <p:cNvPr id="13" name="Up Arrow 12"/>
          <p:cNvSpPr/>
          <p:nvPr/>
        </p:nvSpPr>
        <p:spPr>
          <a:xfrm>
            <a:off x="5574909" y="2556271"/>
            <a:ext cx="958011" cy="923530"/>
          </a:xfrm>
          <a:prstGeom prst="upArrow">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700410" y="2605047"/>
            <a:ext cx="707011" cy="923330"/>
          </a:xfrm>
          <a:prstGeom prst="rect">
            <a:avLst/>
          </a:prstGeom>
          <a:noFill/>
        </p:spPr>
        <p:txBody>
          <a:bodyPr wrap="square" rtlCol="0">
            <a:spAutoFit/>
          </a:bodyPr>
          <a:lstStyle/>
          <a:p>
            <a:pPr algn="ctr"/>
            <a:r>
              <a:rPr lang="en-US" sz="900" b="1" dirty="0">
                <a:solidFill>
                  <a:schemeClr val="accent6"/>
                </a:solidFill>
              </a:rPr>
              <a:t>NET price twice as high on newer drugs</a:t>
            </a:r>
          </a:p>
        </p:txBody>
      </p:sp>
    </p:spTree>
    <p:extLst>
      <p:ext uri="{BB962C8B-B14F-4D97-AF65-F5344CB8AC3E}">
        <p14:creationId xmlns:p14="http://schemas.microsoft.com/office/powerpoint/2010/main" val="56224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ontent Placeholder 7">
            <a:extLst>
              <a:ext uri="{FF2B5EF4-FFF2-40B4-BE49-F238E27FC236}">
                <a16:creationId xmlns:a16="http://schemas.microsoft.com/office/drawing/2014/main" id="{B9560F35-229E-154B-B014-FCDFDFF31361}"/>
              </a:ext>
            </a:extLst>
          </p:cNvPr>
          <p:cNvGraphicFramePr>
            <a:graphicFrameLocks noGrp="1"/>
          </p:cNvGraphicFramePr>
          <p:nvPr>
            <p:ph sz="half" idx="2"/>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ontent Placeholder 7">
            <a:extLst>
              <a:ext uri="{FF2B5EF4-FFF2-40B4-BE49-F238E27FC236}">
                <a16:creationId xmlns:a16="http://schemas.microsoft.com/office/drawing/2014/main" id="{DBDC832A-B0D0-554A-9B8A-0E29205B3426}"/>
              </a:ext>
            </a:extLst>
          </p:cNvPr>
          <p:cNvGraphicFramePr>
            <a:graphicFrameLocks noGrp="1"/>
          </p:cNvGraphicFramePr>
          <p:nvPr>
            <p:ph sz="quarter" idx="4"/>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6" name="Down Arrow 5"/>
          <p:cNvSpPr/>
          <p:nvPr/>
        </p:nvSpPr>
        <p:spPr>
          <a:xfrm>
            <a:off x="2558856" y="2355691"/>
            <a:ext cx="1707500" cy="1773228"/>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extBox 16"/>
          <p:cNvSpPr txBox="1"/>
          <p:nvPr/>
        </p:nvSpPr>
        <p:spPr>
          <a:xfrm>
            <a:off x="457200" y="6126163"/>
            <a:ext cx="8432132" cy="216899"/>
          </a:xfrm>
          <a:prstGeom prst="rect">
            <a:avLst/>
          </a:prstGeom>
          <a:noFill/>
        </p:spPr>
        <p:txBody>
          <a:bodyPr wrap="square" lIns="0" r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a:ln>
                  <a:noFill/>
                </a:ln>
                <a:solidFill>
                  <a:schemeClr val="tx1">
                    <a:lumMod val="75000"/>
                    <a:lumOff val="25000"/>
                  </a:schemeClr>
                </a:solidFill>
                <a:effectLst/>
                <a:uLnTx/>
                <a:uFillTx/>
                <a:latin typeface="Arial" charset="0"/>
                <a:ea typeface="ＭＳ Ｐゴシック" charset="-128"/>
                <a:cs typeface="+mn-cs"/>
              </a:rPr>
              <a:t>Source: Visante analysis data published by the IQVIA Institute, 2018.</a:t>
            </a:r>
          </a:p>
        </p:txBody>
      </p:sp>
      <p:sp>
        <p:nvSpPr>
          <p:cNvPr id="11" name="Title 10">
            <a:extLst>
              <a:ext uri="{FF2B5EF4-FFF2-40B4-BE49-F238E27FC236}">
                <a16:creationId xmlns:a16="http://schemas.microsoft.com/office/drawing/2014/main" id="{2D84547F-3F83-CC4D-B961-B745FB4676B7}"/>
              </a:ext>
            </a:extLst>
          </p:cNvPr>
          <p:cNvSpPr>
            <a:spLocks noGrp="1"/>
          </p:cNvSpPr>
          <p:nvPr>
            <p:ph type="title"/>
          </p:nvPr>
        </p:nvSpPr>
        <p:spPr/>
        <p:txBody>
          <a:bodyPr/>
          <a:lstStyle/>
          <a:p>
            <a:r>
              <a:rPr lang="en-US" dirty="0"/>
              <a:t>Why Are Manufacturers Increasing Prices? To Counter Shrinking Prescription Volume for Brand Drugs</a:t>
            </a:r>
          </a:p>
        </p:txBody>
      </p:sp>
      <p:sp>
        <p:nvSpPr>
          <p:cNvPr id="21" name="Text Placeholder 20">
            <a:extLst>
              <a:ext uri="{FF2B5EF4-FFF2-40B4-BE49-F238E27FC236}">
                <a16:creationId xmlns:a16="http://schemas.microsoft.com/office/drawing/2014/main" id="{6AA25A62-EFDC-224E-AA63-52B63A4346BC}"/>
              </a:ext>
            </a:extLst>
          </p:cNvPr>
          <p:cNvSpPr>
            <a:spLocks noGrp="1"/>
          </p:cNvSpPr>
          <p:nvPr>
            <p:ph type="body" idx="1"/>
          </p:nvPr>
        </p:nvSpPr>
        <p:spPr>
          <a:xfrm>
            <a:off x="457200" y="1447652"/>
            <a:ext cx="4040188" cy="639762"/>
          </a:xfrm>
        </p:spPr>
        <p:txBody>
          <a:bodyPr/>
          <a:lstStyle/>
          <a:p>
            <a:pPr algn="ctr"/>
            <a:r>
              <a:rPr lang="en-US" sz="1500" dirty="0">
                <a:solidFill>
                  <a:schemeClr val="accent4"/>
                </a:solidFill>
              </a:rPr>
              <a:t>Brand Prescription Volume Has Plummeted as Generics Have Replaced Brands</a:t>
            </a:r>
          </a:p>
        </p:txBody>
      </p:sp>
      <p:sp>
        <p:nvSpPr>
          <p:cNvPr id="31" name="Text Placeholder 30">
            <a:extLst>
              <a:ext uri="{FF2B5EF4-FFF2-40B4-BE49-F238E27FC236}">
                <a16:creationId xmlns:a16="http://schemas.microsoft.com/office/drawing/2014/main" id="{F64C113E-7F96-FD43-9F6D-15F640017B13}"/>
              </a:ext>
            </a:extLst>
          </p:cNvPr>
          <p:cNvSpPr>
            <a:spLocks noGrp="1"/>
          </p:cNvSpPr>
          <p:nvPr>
            <p:ph type="body" sz="quarter" idx="3"/>
          </p:nvPr>
        </p:nvSpPr>
        <p:spPr>
          <a:xfrm>
            <a:off x="4645025" y="1447652"/>
            <a:ext cx="4041775" cy="639762"/>
          </a:xfrm>
        </p:spPr>
        <p:txBody>
          <a:bodyPr/>
          <a:lstStyle/>
          <a:p>
            <a:pPr algn="ctr"/>
            <a:r>
              <a:rPr lang="en-US" sz="1500" dirty="0">
                <a:solidFill>
                  <a:schemeClr val="tx2"/>
                </a:solidFill>
              </a:rPr>
              <a:t>Meantime, Brand Drug Prices Have Skyrocketed to Maintain Revenues </a:t>
            </a:r>
          </a:p>
        </p:txBody>
      </p:sp>
      <p:sp>
        <p:nvSpPr>
          <p:cNvPr id="13" name="Down Arrow 12"/>
          <p:cNvSpPr/>
          <p:nvPr/>
        </p:nvSpPr>
        <p:spPr>
          <a:xfrm rot="10800000">
            <a:off x="5596645" y="2359253"/>
            <a:ext cx="1714538" cy="1766104"/>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C60C30">
                  <a:lumMod val="60000"/>
                  <a:lumOff val="40000"/>
                </a:srgbClr>
              </a:solidFill>
              <a:effectLst/>
              <a:uLnTx/>
              <a:uFillTx/>
              <a:latin typeface="Arial" panose="020B0604020202020204"/>
              <a:ea typeface="+mn-ea"/>
              <a:cs typeface="+mn-cs"/>
            </a:endParaRPr>
          </a:p>
        </p:txBody>
      </p:sp>
      <p:sp>
        <p:nvSpPr>
          <p:cNvPr id="2" name="TextBox 1"/>
          <p:cNvSpPr txBox="1"/>
          <p:nvPr/>
        </p:nvSpPr>
        <p:spPr>
          <a:xfrm>
            <a:off x="2912238" y="2788168"/>
            <a:ext cx="1000736" cy="1143011"/>
          </a:xfrm>
          <a:prstGeom prst="rect">
            <a:avLst/>
          </a:prstGeom>
          <a:noFill/>
        </p:spPr>
        <p:txBody>
          <a:bodyPr wrap="square" lIns="0" r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C878E"/>
                </a:solidFill>
                <a:effectLst/>
                <a:uLnTx/>
                <a:uFillTx/>
                <a:latin typeface="Arial" charset="0"/>
                <a:ea typeface="ＭＳ Ｐゴシック" charset="-128"/>
                <a:cs typeface="+mn-cs"/>
              </a:rPr>
              <a:t>Brand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7C878E"/>
                </a:solidFill>
                <a:effectLst/>
                <a:uLnTx/>
                <a:uFillTx/>
                <a:latin typeface="Arial" charset="0"/>
                <a:ea typeface="ＭＳ Ｐゴシック" charset="-128"/>
                <a:cs typeface="+mn-cs"/>
              </a:rPr>
              <a:t>Rx Volume</a:t>
            </a:r>
          </a:p>
        </p:txBody>
      </p:sp>
      <p:sp>
        <p:nvSpPr>
          <p:cNvPr id="14" name="TextBox 13"/>
          <p:cNvSpPr txBox="1"/>
          <p:nvPr/>
        </p:nvSpPr>
        <p:spPr>
          <a:xfrm>
            <a:off x="5953546" y="2788168"/>
            <a:ext cx="1000736" cy="908275"/>
          </a:xfrm>
          <a:prstGeom prst="rect">
            <a:avLst/>
          </a:prstGeom>
          <a:noFill/>
        </p:spPr>
        <p:txBody>
          <a:bodyPr wrap="square" lIns="0" r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128"/>
                <a:cs typeface="+mn-cs"/>
              </a:rPr>
              <a:t>Brand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128"/>
                <a:cs typeface="+mn-cs"/>
              </a:rPr>
              <a:t>Rx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charset="0"/>
                <a:ea typeface="ＭＳ Ｐゴシック" charset="-128"/>
                <a:cs typeface="+mn-cs"/>
              </a:rPr>
              <a:t>Prices</a:t>
            </a:r>
          </a:p>
        </p:txBody>
      </p:sp>
    </p:spTree>
    <p:extLst>
      <p:ext uri="{BB962C8B-B14F-4D97-AF65-F5344CB8AC3E}">
        <p14:creationId xmlns:p14="http://schemas.microsoft.com/office/powerpoint/2010/main" val="405091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5"/>
            <a:ext cx="8470557" cy="2098301"/>
          </a:xfrm>
        </p:spPr>
        <p:txBody>
          <a:bodyPr/>
          <a:lstStyle/>
          <a:p>
            <a:r>
              <a:rPr lang="en-US" dirty="0">
                <a:solidFill>
                  <a:schemeClr val="accent2"/>
                </a:solidFill>
              </a:rPr>
              <a:t>Growth of Specialty Drugs</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0D164FF-C30C-D84D-940B-59F4B15C7551}"/>
              </a:ext>
            </a:extLst>
          </p:cNvPr>
          <p:cNvSpPr txBox="1"/>
          <p:nvPr/>
        </p:nvSpPr>
        <p:spPr>
          <a:xfrm>
            <a:off x="457199" y="6047969"/>
            <a:ext cx="7584707" cy="461665"/>
          </a:xfrm>
          <a:prstGeom prst="rect">
            <a:avLst/>
          </a:prstGeom>
          <a:noFill/>
        </p:spPr>
        <p:txBody>
          <a:bodyPr wrap="square" rtlCol="0">
            <a:spAutoFit/>
          </a:bodyPr>
          <a:lstStyle/>
          <a:p>
            <a:r>
              <a:rPr lang="en-US" sz="800" dirty="0">
                <a:solidFill>
                  <a:schemeClr val="tx1">
                    <a:lumMod val="75000"/>
                    <a:lumOff val="25000"/>
                  </a:schemeClr>
                </a:solidFill>
              </a:rPr>
              <a:t>Sources: Pharmacy Benefit Management Institute. </a:t>
            </a:r>
            <a:r>
              <a:rPr lang="en-US" sz="800" i="1" dirty="0">
                <a:solidFill>
                  <a:schemeClr val="tx1">
                    <a:lumMod val="75000"/>
                    <a:lumOff val="25000"/>
                  </a:schemeClr>
                </a:solidFill>
              </a:rPr>
              <a:t>Trends in Specialty Drug Benefits, 2019</a:t>
            </a:r>
            <a:r>
              <a:rPr lang="en-US" sz="800" dirty="0">
                <a:solidFill>
                  <a:schemeClr val="tx1">
                    <a:lumMod val="75000"/>
                    <a:lumOff val="25000"/>
                  </a:schemeClr>
                </a:solidFill>
              </a:rPr>
              <a:t>; RJ Health Systems. </a:t>
            </a:r>
            <a:r>
              <a:rPr lang="en-US" sz="800" i="1" dirty="0">
                <a:solidFill>
                  <a:schemeClr val="tx1">
                    <a:lumMod val="75000"/>
                    <a:lumOff val="25000"/>
                  </a:schemeClr>
                </a:solidFill>
              </a:rPr>
              <a:t>Trends in FDA Approvals of Specialty Drugs 1990 through 2017</a:t>
            </a:r>
            <a:r>
              <a:rPr lang="en-US" sz="800" dirty="0">
                <a:solidFill>
                  <a:schemeClr val="tx1">
                    <a:lumMod val="75000"/>
                    <a:lumOff val="25000"/>
                  </a:schemeClr>
                </a:solidFill>
              </a:rPr>
              <a:t>, December 15, 2017;</a:t>
            </a:r>
            <a:r>
              <a:rPr lang="en-US" sz="800" i="1" dirty="0">
                <a:solidFill>
                  <a:schemeClr val="tx1">
                    <a:lumMod val="75000"/>
                    <a:lumOff val="25000"/>
                  </a:schemeClr>
                </a:solidFill>
              </a:rPr>
              <a:t> </a:t>
            </a:r>
            <a:r>
              <a:rPr lang="en-US" sz="800" dirty="0">
                <a:solidFill>
                  <a:schemeClr val="tx1">
                    <a:lumMod val="75000"/>
                    <a:lumOff val="25000"/>
                  </a:schemeClr>
                </a:solidFill>
              </a:rPr>
              <a:t>and Prime Therapeutics, </a:t>
            </a:r>
            <a:r>
              <a:rPr lang="en-US" sz="800" i="1" dirty="0">
                <a:solidFill>
                  <a:schemeClr val="tx1">
                    <a:lumMod val="75000"/>
                    <a:lumOff val="25000"/>
                  </a:schemeClr>
                </a:solidFill>
              </a:rPr>
              <a:t>The Inevitable Increase in Specialty Growth</a:t>
            </a:r>
            <a:r>
              <a:rPr lang="en-US" sz="800" dirty="0">
                <a:solidFill>
                  <a:schemeClr val="tx1">
                    <a:lumMod val="75000"/>
                    <a:lumOff val="25000"/>
                  </a:schemeClr>
                </a:solidFill>
              </a:rPr>
              <a:t>, November 2017. </a:t>
            </a:r>
          </a:p>
          <a:p>
            <a:r>
              <a:rPr lang="en-US" sz="800" dirty="0">
                <a:solidFill>
                  <a:schemeClr val="tx1">
                    <a:lumMod val="75000"/>
                    <a:lumOff val="25000"/>
                  </a:schemeClr>
                </a:solidFill>
              </a:rPr>
              <a:t> </a:t>
            </a:r>
          </a:p>
        </p:txBody>
      </p:sp>
      <p:sp>
        <p:nvSpPr>
          <p:cNvPr id="11" name="Content Placeholder 2">
            <a:extLst>
              <a:ext uri="{FF2B5EF4-FFF2-40B4-BE49-F238E27FC236}">
                <a16:creationId xmlns:a16="http://schemas.microsoft.com/office/drawing/2014/main" id="{DB430287-4110-46E7-900F-ED20F1E58F26}"/>
              </a:ext>
            </a:extLst>
          </p:cNvPr>
          <p:cNvSpPr>
            <a:spLocks noGrp="1"/>
          </p:cNvSpPr>
          <p:nvPr>
            <p:ph idx="1"/>
          </p:nvPr>
        </p:nvSpPr>
        <p:spPr>
          <a:xfrm>
            <a:off x="457200" y="1417638"/>
            <a:ext cx="8229600" cy="4830762"/>
          </a:xfrm>
        </p:spPr>
        <p:txBody>
          <a:bodyPr/>
          <a:lstStyle/>
          <a:p>
            <a:pPr>
              <a:buClr>
                <a:schemeClr val="accent2"/>
              </a:buClr>
            </a:pPr>
            <a:r>
              <a:rPr lang="en-US" altLang="en-US" dirty="0"/>
              <a:t>More than 30% of all specialty drugs have been approved since 2014.</a:t>
            </a:r>
          </a:p>
          <a:p>
            <a:pPr>
              <a:buClr>
                <a:schemeClr val="accent2"/>
              </a:buClr>
            </a:pPr>
            <a:r>
              <a:rPr lang="en-US" dirty="0"/>
              <a:t>Patients who use specialty medications made up about 4.9% of commercially insured member populations in 2017, up from 3.9% in 2015.</a:t>
            </a:r>
          </a:p>
          <a:p>
            <a:pPr>
              <a:buClr>
                <a:schemeClr val="accent2"/>
              </a:buClr>
            </a:pPr>
            <a:r>
              <a:rPr lang="en-US" dirty="0"/>
              <a:t>Specialty drug spend is now 50% of total drug spend and is forecasted to reach 60% by 2021.</a:t>
            </a:r>
            <a:endParaRPr lang="en-US" altLang="en-US" dirty="0"/>
          </a:p>
          <a:p>
            <a:pPr marL="0" indent="0">
              <a:buClr>
                <a:schemeClr val="accent2"/>
              </a:buClr>
              <a:buNone/>
            </a:pPr>
            <a:endParaRPr lang="en-US" altLang="en-US" dirty="0"/>
          </a:p>
        </p:txBody>
      </p:sp>
    </p:spTree>
    <p:extLst>
      <p:ext uri="{BB962C8B-B14F-4D97-AF65-F5344CB8AC3E}">
        <p14:creationId xmlns:p14="http://schemas.microsoft.com/office/powerpoint/2010/main" val="332904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5"/>
            <a:ext cx="8470557" cy="741045"/>
          </a:xfrm>
        </p:spPr>
        <p:txBody>
          <a:bodyPr/>
          <a:lstStyle/>
          <a:p>
            <a:r>
              <a:rPr lang="en-US" dirty="0">
                <a:solidFill>
                  <a:schemeClr val="accent2"/>
                </a:solidFill>
              </a:rPr>
              <a:t>Who Pays for Prescription Drugs?</a:t>
            </a:r>
          </a:p>
        </p:txBody>
      </p:sp>
      <p:sp>
        <p:nvSpPr>
          <p:cNvPr id="8" name="TextBox 7">
            <a:extLst>
              <a:ext uri="{FF2B5EF4-FFF2-40B4-BE49-F238E27FC236}">
                <a16:creationId xmlns:a16="http://schemas.microsoft.com/office/drawing/2014/main" id="{60D164FF-C30C-D84D-940B-59F4B15C7551}"/>
              </a:ext>
            </a:extLst>
          </p:cNvPr>
          <p:cNvSpPr txBox="1"/>
          <p:nvPr/>
        </p:nvSpPr>
        <p:spPr>
          <a:xfrm>
            <a:off x="457199" y="5039658"/>
            <a:ext cx="7795261" cy="1323439"/>
          </a:xfrm>
          <a:prstGeom prst="rect">
            <a:avLst/>
          </a:prstGeom>
          <a:noFill/>
        </p:spPr>
        <p:txBody>
          <a:bodyPr wrap="square" rtlCol="0">
            <a:spAutoFit/>
          </a:bodyPr>
          <a:lstStyle/>
          <a:p>
            <a:pPr marL="228600" indent="-228600">
              <a:buFontTx/>
              <a:buAutoNum type="arabicPeriod"/>
            </a:pPr>
            <a:r>
              <a:rPr lang="en-US" sz="800" dirty="0">
                <a:solidFill>
                  <a:srgbClr val="000000">
                    <a:lumMod val="75000"/>
                    <a:lumOff val="25000"/>
                  </a:srgbClr>
                </a:solidFill>
              </a:rPr>
              <a:t>Includes workers’ compensation and Pembroke Consulting estimates for employer share of private insurance.</a:t>
            </a:r>
          </a:p>
          <a:p>
            <a:pPr marL="228600" indent="-228600">
              <a:buFontTx/>
              <a:buAutoNum type="arabicPeriod"/>
            </a:pPr>
            <a:r>
              <a:rPr lang="en-US" sz="800" dirty="0">
                <a:solidFill>
                  <a:srgbClr val="000000">
                    <a:lumMod val="75000"/>
                    <a:lumOff val="25000"/>
                  </a:srgbClr>
                </a:solidFill>
              </a:rPr>
              <a:t>Includes those with Medicare supplemental coverage and all individually purchased plans, including coverage purchased through the Marketplaces. Figure reflects Drug Channels Institute estimates for prescription drug spending for individually purchased private insurance.</a:t>
            </a:r>
          </a:p>
          <a:p>
            <a:pPr marL="228600" indent="-228600">
              <a:buFontTx/>
              <a:buAutoNum type="arabicPeriod"/>
            </a:pPr>
            <a:r>
              <a:rPr lang="en-US" sz="800" dirty="0">
                <a:solidFill>
                  <a:srgbClr val="000000">
                    <a:lumMod val="75000"/>
                    <a:lumOff val="25000"/>
                  </a:srgbClr>
                </a:solidFill>
              </a:rPr>
              <a:t>Includes Children’s Health Insurance Program (Titles XIX and XXI), Department of Defense, Department of Veterans Affairs, Indian Health Service, workers’ compensation, general assistance, maternal and child health, and other federal, state, and local programs. Other federal programs include OEO, Federal General and Medical, Federal General and Medical NEC, and High Risk Pools under ASA. Other state and local programs include state and local subsidies and TDI.</a:t>
            </a:r>
          </a:p>
          <a:p>
            <a:pPr marL="228600" indent="-228600">
              <a:buFontTx/>
              <a:buAutoNum type="arabicPeriod"/>
            </a:pPr>
            <a:r>
              <a:rPr lang="en-US" sz="800" dirty="0">
                <a:solidFill>
                  <a:srgbClr val="000000">
                    <a:lumMod val="75000"/>
                    <a:lumOff val="25000"/>
                  </a:srgbClr>
                </a:solidFill>
              </a:rPr>
              <a:t>Consumer out-of-pocket expenditures equal cash-pay prescriptions plus copayments and coinsurance.</a:t>
            </a:r>
          </a:p>
          <a:p>
            <a:pPr marL="228600" indent="-228600">
              <a:buFontTx/>
              <a:buAutoNum type="arabicPeriod"/>
            </a:pPr>
            <a:endParaRPr lang="en-US" sz="800" dirty="0">
              <a:solidFill>
                <a:srgbClr val="000000">
                  <a:lumMod val="75000"/>
                  <a:lumOff val="25000"/>
                </a:srgbClr>
              </a:solidFill>
            </a:endParaRPr>
          </a:p>
          <a:p>
            <a:r>
              <a:rPr lang="en-US" sz="800" dirty="0">
                <a:solidFill>
                  <a:srgbClr val="000000">
                    <a:lumMod val="75000"/>
                    <a:lumOff val="25000"/>
                  </a:srgbClr>
                </a:solidFill>
              </a:rPr>
              <a:t>Source: Drug Channels Institute analysis of National Health Expenditure Accounts, Office of the Actuary in the Centers for Medicare &amp; Medicaid Services, December 2017. Totals may not sum due to rounding. Data exclude inpatient prescription drug spending within hospitals and nearly all provider-administered outpatient drugs.</a:t>
            </a:r>
          </a:p>
        </p:txBody>
      </p:sp>
      <p:grpSp>
        <p:nvGrpSpPr>
          <p:cNvPr id="5" name="Group 4"/>
          <p:cNvGrpSpPr/>
          <p:nvPr/>
        </p:nvGrpSpPr>
        <p:grpSpPr>
          <a:xfrm>
            <a:off x="457199" y="1126420"/>
            <a:ext cx="7856221" cy="4183380"/>
            <a:chOff x="457199" y="1126420"/>
            <a:chExt cx="7856221" cy="4183380"/>
          </a:xfrm>
        </p:grpSpPr>
        <p:graphicFrame>
          <p:nvGraphicFramePr>
            <p:cNvPr id="2" name="Chart 1"/>
            <p:cNvGraphicFramePr/>
            <p:nvPr>
              <p:extLst/>
            </p:nvPr>
          </p:nvGraphicFramePr>
          <p:xfrm>
            <a:off x="614947" y="1126420"/>
            <a:ext cx="7540724" cy="41833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199" y="1168896"/>
              <a:ext cx="7856221" cy="276999"/>
            </a:xfrm>
            <a:prstGeom prst="rect">
              <a:avLst/>
            </a:prstGeom>
            <a:noFill/>
          </p:spPr>
          <p:txBody>
            <a:bodyPr wrap="square" rtlCol="0">
              <a:spAutoFit/>
            </a:bodyPr>
            <a:lstStyle/>
            <a:p>
              <a:pPr algn="ctr"/>
              <a:r>
                <a:rPr lang="en-US" sz="1200" dirty="0">
                  <a:solidFill>
                    <a:srgbClr val="7C878E">
                      <a:lumMod val="75000"/>
                    </a:srgbClr>
                  </a:solidFill>
                </a:rPr>
                <a:t>Source of Payment for Outpatient Prescription Drug Expenditures, 2016</a:t>
              </a:r>
            </a:p>
          </p:txBody>
        </p:sp>
        <p:sp>
          <p:nvSpPr>
            <p:cNvPr id="4" name="TextBox 3"/>
            <p:cNvSpPr txBox="1"/>
            <p:nvPr/>
          </p:nvSpPr>
          <p:spPr>
            <a:xfrm>
              <a:off x="7558783" y="2586927"/>
              <a:ext cx="426514" cy="205184"/>
            </a:xfrm>
            <a:prstGeom prst="rect">
              <a:avLst/>
            </a:prstGeom>
            <a:noFill/>
          </p:spPr>
          <p:txBody>
            <a:bodyPr wrap="square" rtlCol="0">
              <a:spAutoFit/>
            </a:bodyPr>
            <a:lstStyle/>
            <a:p>
              <a:r>
                <a:rPr lang="en-US" sz="1100" baseline="30000" dirty="0">
                  <a:solidFill>
                    <a:srgbClr val="003C71"/>
                  </a:solidFill>
                </a:rPr>
                <a:t>1</a:t>
              </a:r>
            </a:p>
          </p:txBody>
        </p:sp>
        <p:sp>
          <p:nvSpPr>
            <p:cNvPr id="9" name="TextBox 8"/>
            <p:cNvSpPr txBox="1"/>
            <p:nvPr/>
          </p:nvSpPr>
          <p:spPr>
            <a:xfrm>
              <a:off x="7042116" y="4573791"/>
              <a:ext cx="426514" cy="205184"/>
            </a:xfrm>
            <a:prstGeom prst="rect">
              <a:avLst/>
            </a:prstGeom>
            <a:noFill/>
          </p:spPr>
          <p:txBody>
            <a:bodyPr wrap="square" rtlCol="0">
              <a:spAutoFit/>
            </a:bodyPr>
            <a:lstStyle/>
            <a:p>
              <a:r>
                <a:rPr lang="en-US" sz="1100" baseline="30000" dirty="0">
                  <a:solidFill>
                    <a:srgbClr val="0057B8"/>
                  </a:solidFill>
                </a:rPr>
                <a:t>2</a:t>
              </a:r>
            </a:p>
          </p:txBody>
        </p:sp>
        <p:sp>
          <p:nvSpPr>
            <p:cNvPr id="10" name="TextBox 9"/>
            <p:cNvSpPr txBox="1"/>
            <p:nvPr/>
          </p:nvSpPr>
          <p:spPr>
            <a:xfrm>
              <a:off x="2601922" y="2054301"/>
              <a:ext cx="426514" cy="205184"/>
            </a:xfrm>
            <a:prstGeom prst="rect">
              <a:avLst/>
            </a:prstGeom>
            <a:noFill/>
          </p:spPr>
          <p:txBody>
            <a:bodyPr wrap="square" rtlCol="0">
              <a:spAutoFit/>
            </a:bodyPr>
            <a:lstStyle/>
            <a:p>
              <a:r>
                <a:rPr lang="en-US" sz="1100" baseline="30000" dirty="0">
                  <a:solidFill>
                    <a:srgbClr val="EBBC4E"/>
                  </a:solidFill>
                </a:rPr>
                <a:t>3</a:t>
              </a:r>
            </a:p>
          </p:txBody>
        </p:sp>
        <p:sp>
          <p:nvSpPr>
            <p:cNvPr id="12" name="TextBox 11"/>
            <p:cNvSpPr txBox="1"/>
            <p:nvPr/>
          </p:nvSpPr>
          <p:spPr>
            <a:xfrm>
              <a:off x="4183586" y="2003586"/>
              <a:ext cx="426514" cy="205184"/>
            </a:xfrm>
            <a:prstGeom prst="rect">
              <a:avLst/>
            </a:prstGeom>
            <a:noFill/>
          </p:spPr>
          <p:txBody>
            <a:bodyPr wrap="square" rtlCol="0">
              <a:spAutoFit/>
            </a:bodyPr>
            <a:lstStyle/>
            <a:p>
              <a:r>
                <a:rPr lang="en-US" sz="1100" baseline="30000" dirty="0">
                  <a:solidFill>
                    <a:srgbClr val="FFFFFF"/>
                  </a:solidFill>
                </a:rPr>
                <a:t>4</a:t>
              </a:r>
            </a:p>
          </p:txBody>
        </p:sp>
      </p:grpSp>
    </p:spTree>
    <p:extLst>
      <p:ext uri="{BB962C8B-B14F-4D97-AF65-F5344CB8AC3E}">
        <p14:creationId xmlns:p14="http://schemas.microsoft.com/office/powerpoint/2010/main" val="159470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5"/>
            <a:ext cx="8470557" cy="741045"/>
          </a:xfrm>
        </p:spPr>
        <p:txBody>
          <a:bodyPr/>
          <a:lstStyle/>
          <a:p>
            <a:r>
              <a:rPr lang="en-US" sz="3100" dirty="0">
                <a:solidFill>
                  <a:schemeClr val="accent2"/>
                </a:solidFill>
              </a:rPr>
              <a:t>Drug Manufacturers Reap 67% of Rx Dollars</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Chart 9"/>
          <p:cNvGraphicFramePr/>
          <p:nvPr>
            <p:extLst/>
          </p:nvPr>
        </p:nvGraphicFramePr>
        <p:xfrm>
          <a:off x="1362173" y="1264920"/>
          <a:ext cx="6419655" cy="47522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43890" y="1264920"/>
            <a:ext cx="7856221" cy="276999"/>
          </a:xfrm>
          <a:prstGeom prst="rect">
            <a:avLst/>
          </a:prstGeom>
          <a:noFill/>
        </p:spPr>
        <p:txBody>
          <a:bodyPr wrap="square" rtlCol="0">
            <a:spAutoFit/>
          </a:bodyPr>
          <a:lstStyle/>
          <a:p>
            <a:pPr algn="ctr"/>
            <a:r>
              <a:rPr lang="en-US" sz="1200" dirty="0">
                <a:solidFill>
                  <a:schemeClr val="bg2">
                    <a:lumMod val="75000"/>
                  </a:schemeClr>
                </a:solidFill>
              </a:rPr>
              <a:t>Retained Revenue Across U.S. Pharmaceutical Sector, 2016 ($billions)</a:t>
            </a:r>
          </a:p>
        </p:txBody>
      </p:sp>
      <p:sp>
        <p:nvSpPr>
          <p:cNvPr id="12" name="TextBox 11">
            <a:extLst>
              <a:ext uri="{FF2B5EF4-FFF2-40B4-BE49-F238E27FC236}">
                <a16:creationId xmlns:a16="http://schemas.microsoft.com/office/drawing/2014/main" id="{60D164FF-C30C-D84D-940B-59F4B15C7551}"/>
              </a:ext>
            </a:extLst>
          </p:cNvPr>
          <p:cNvSpPr txBox="1"/>
          <p:nvPr/>
        </p:nvSpPr>
        <p:spPr>
          <a:xfrm>
            <a:off x="457199" y="6036871"/>
            <a:ext cx="7795261" cy="338554"/>
          </a:xfrm>
          <a:prstGeom prst="rect">
            <a:avLst/>
          </a:prstGeom>
          <a:noFill/>
        </p:spPr>
        <p:txBody>
          <a:bodyPr wrap="square" rtlCol="0">
            <a:spAutoFit/>
          </a:bodyPr>
          <a:lstStyle/>
          <a:p>
            <a:r>
              <a:rPr lang="en-US" sz="800" dirty="0">
                <a:solidFill>
                  <a:schemeClr val="tx1">
                    <a:lumMod val="75000"/>
                    <a:lumOff val="25000"/>
                  </a:schemeClr>
                </a:solidFill>
              </a:rPr>
              <a:t>Source: Nancy L. Yu, Preston </a:t>
            </a:r>
            <a:r>
              <a:rPr lang="en-US" sz="800" dirty="0" err="1">
                <a:solidFill>
                  <a:schemeClr val="tx1">
                    <a:lumMod val="75000"/>
                    <a:lumOff val="25000"/>
                  </a:schemeClr>
                </a:solidFill>
              </a:rPr>
              <a:t>Atteberry</a:t>
            </a:r>
            <a:r>
              <a:rPr lang="en-US" sz="800" dirty="0">
                <a:solidFill>
                  <a:schemeClr val="tx1">
                    <a:lumMod val="75000"/>
                    <a:lumOff val="25000"/>
                  </a:schemeClr>
                </a:solidFill>
              </a:rPr>
              <a:t>, Peter B. Bach. “Spending On Prescription Drugs In The US: Where Does All The Money Go?” </a:t>
            </a:r>
            <a:r>
              <a:rPr lang="en-US" sz="800" i="1" dirty="0">
                <a:solidFill>
                  <a:schemeClr val="tx1">
                    <a:lumMod val="75000"/>
                    <a:lumOff val="25000"/>
                  </a:schemeClr>
                </a:solidFill>
              </a:rPr>
              <a:t>Health Affairs</a:t>
            </a:r>
            <a:r>
              <a:rPr lang="en-US" sz="800" dirty="0">
                <a:solidFill>
                  <a:schemeClr val="tx1">
                    <a:lumMod val="75000"/>
                    <a:lumOff val="25000"/>
                  </a:schemeClr>
                </a:solidFill>
              </a:rPr>
              <a:t>, July 31, 2018.</a:t>
            </a:r>
          </a:p>
          <a:p>
            <a:r>
              <a:rPr lang="en-US" sz="800" dirty="0">
                <a:solidFill>
                  <a:schemeClr val="tx1">
                    <a:lumMod val="75000"/>
                    <a:lumOff val="25000"/>
                  </a:schemeClr>
                </a:solidFill>
              </a:rPr>
              <a:t>Note: Study does not take into account the full amount of manufacturer rebates that PBMs may pass along to clients, which may lower estimated PBM retained revenue.</a:t>
            </a:r>
          </a:p>
        </p:txBody>
      </p:sp>
    </p:spTree>
    <p:extLst>
      <p:ext uri="{BB962C8B-B14F-4D97-AF65-F5344CB8AC3E}">
        <p14:creationId xmlns:p14="http://schemas.microsoft.com/office/powerpoint/2010/main" val="165157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6DD37-EE34-4615-B105-21DD558086BD}"/>
              </a:ext>
            </a:extLst>
          </p:cNvPr>
          <p:cNvSpPr>
            <a:spLocks noGrp="1"/>
          </p:cNvSpPr>
          <p:nvPr>
            <p:ph idx="1"/>
          </p:nvPr>
        </p:nvSpPr>
        <p:spPr/>
        <p:txBody>
          <a:bodyPr/>
          <a:lstStyle/>
          <a:p>
            <a:pPr>
              <a:buClr>
                <a:schemeClr val="accent2"/>
              </a:buClr>
            </a:pPr>
            <a:r>
              <a:rPr lang="en-US" altLang="en-US" dirty="0"/>
              <a:t>Introduction</a:t>
            </a:r>
          </a:p>
          <a:p>
            <a:pPr>
              <a:buClr>
                <a:schemeClr val="accent2"/>
              </a:buClr>
            </a:pPr>
            <a:r>
              <a:rPr lang="en-US" altLang="en-US" dirty="0"/>
              <a:t>What a PBM is and What a PBM Does</a:t>
            </a:r>
          </a:p>
          <a:p>
            <a:pPr>
              <a:buClr>
                <a:schemeClr val="accent2"/>
              </a:buClr>
            </a:pPr>
            <a:r>
              <a:rPr lang="en-US" altLang="en-US" dirty="0"/>
              <a:t>PBM Contracting</a:t>
            </a:r>
          </a:p>
          <a:p>
            <a:pPr>
              <a:buClr>
                <a:schemeClr val="accent2"/>
              </a:buClr>
            </a:pPr>
            <a:r>
              <a:rPr lang="en-US" altLang="en-US" dirty="0"/>
              <a:t>What is the role of PBMs?</a:t>
            </a:r>
          </a:p>
          <a:p>
            <a:pPr>
              <a:buClr>
                <a:schemeClr val="accent2"/>
              </a:buClr>
            </a:pPr>
            <a:r>
              <a:rPr lang="en-US" altLang="en-US" dirty="0"/>
              <a:t>Questions</a:t>
            </a:r>
          </a:p>
        </p:txBody>
      </p:sp>
      <p:sp>
        <p:nvSpPr>
          <p:cNvPr id="3" name="Title 2">
            <a:extLst>
              <a:ext uri="{FF2B5EF4-FFF2-40B4-BE49-F238E27FC236}">
                <a16:creationId xmlns:a16="http://schemas.microsoft.com/office/drawing/2014/main" id="{DE61A98D-849D-4D89-8584-41AA92703FF0}"/>
              </a:ext>
            </a:extLst>
          </p:cNvPr>
          <p:cNvSpPr>
            <a:spLocks noGrp="1"/>
          </p:cNvSpPr>
          <p:nvPr>
            <p:ph type="title"/>
          </p:nvPr>
        </p:nvSpPr>
        <p:spPr/>
        <p:txBody>
          <a:bodyPr/>
          <a:lstStyle/>
          <a:p>
            <a:r>
              <a:rPr lang="en-US" dirty="0">
                <a:solidFill>
                  <a:schemeClr val="accent2"/>
                </a:solidFill>
              </a:rPr>
              <a:t>Agenda for Discussion</a:t>
            </a:r>
          </a:p>
        </p:txBody>
      </p:sp>
    </p:spTree>
    <p:extLst>
      <p:ext uri="{BB962C8B-B14F-4D97-AF65-F5344CB8AC3E}">
        <p14:creationId xmlns:p14="http://schemas.microsoft.com/office/powerpoint/2010/main" val="224181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C9EA-9D8D-854A-B3A4-238770F9B1FC}"/>
              </a:ext>
            </a:extLst>
          </p:cNvPr>
          <p:cNvSpPr>
            <a:spLocks noGrp="1"/>
          </p:cNvSpPr>
          <p:nvPr>
            <p:ph type="title"/>
          </p:nvPr>
        </p:nvSpPr>
        <p:spPr/>
        <p:txBody>
          <a:bodyPr/>
          <a:lstStyle/>
          <a:p>
            <a:r>
              <a:rPr lang="en-US" sz="3100" dirty="0">
                <a:solidFill>
                  <a:schemeClr val="accent2"/>
                </a:solidFill>
              </a:rPr>
              <a:t>Pharmaceutical Supply Chain Profit Margins</a:t>
            </a:r>
          </a:p>
        </p:txBody>
      </p:sp>
      <p:graphicFrame>
        <p:nvGraphicFramePr>
          <p:cNvPr id="4" name="Content Placeholder 6">
            <a:extLst>
              <a:ext uri="{FF2B5EF4-FFF2-40B4-BE49-F238E27FC236}">
                <a16:creationId xmlns:a16="http://schemas.microsoft.com/office/drawing/2014/main" id="{ED22F192-117D-0B45-89BE-A5B9CCF90D48}"/>
              </a:ext>
            </a:extLst>
          </p:cNvPr>
          <p:cNvGraphicFramePr>
            <a:graphicFrameLocks noGrp="1"/>
          </p:cNvGraphicFramePr>
          <p:nvPr>
            <p:ph idx="1"/>
            <p:extLst/>
          </p:nvPr>
        </p:nvGraphicFramePr>
        <p:xfrm>
          <a:off x="457200" y="1417638"/>
          <a:ext cx="8229600" cy="45128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B00978-EA2B-3D44-937C-1B5A5DBB2208}"/>
              </a:ext>
            </a:extLst>
          </p:cNvPr>
          <p:cNvSpPr txBox="1"/>
          <p:nvPr/>
        </p:nvSpPr>
        <p:spPr>
          <a:xfrm>
            <a:off x="457199" y="6133034"/>
            <a:ext cx="8615793" cy="228009"/>
          </a:xfrm>
          <a:prstGeom prst="rect">
            <a:avLst/>
          </a:prstGeom>
          <a:noFill/>
        </p:spPr>
        <p:txBody>
          <a:bodyPr wrap="square" lIns="0" rIns="0" rtlCol="0" anchor="b"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Source: </a:t>
            </a:r>
            <a:r>
              <a:rPr kumimoji="0" lang="en-US" sz="800" b="0"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The Flow of Money Through the Pharmaceutical Distribution System. </a:t>
            </a: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Schaeffer Center for Health Policy &amp; Economics, University of Southern California. June 2017</a:t>
            </a:r>
          </a:p>
        </p:txBody>
      </p:sp>
    </p:spTree>
    <p:extLst>
      <p:ext uri="{BB962C8B-B14F-4D97-AF65-F5344CB8AC3E}">
        <p14:creationId xmlns:p14="http://schemas.microsoft.com/office/powerpoint/2010/main" val="334906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pPr>
              <a:buClr>
                <a:schemeClr val="accent2"/>
              </a:buClr>
            </a:pPr>
            <a:r>
              <a:rPr lang="en-US" altLang="en-US" dirty="0"/>
              <a:t>Patient cost-sharing often represents only a small fraction of the total cost of the drug.</a:t>
            </a:r>
          </a:p>
          <a:p>
            <a:pPr>
              <a:buClr>
                <a:schemeClr val="accent2"/>
              </a:buClr>
            </a:pPr>
            <a:r>
              <a:rPr lang="en-US" altLang="en-US" dirty="0"/>
              <a:t>Brand drug manufacturers establish prices within a monopoly established by federal patent law.</a:t>
            </a:r>
          </a:p>
          <a:p>
            <a:pPr>
              <a:buClr>
                <a:schemeClr val="accent2"/>
              </a:buClr>
            </a:pPr>
            <a:r>
              <a:rPr lang="en-US" altLang="en-US" dirty="0"/>
              <a:t>Until other drugs are approved for the same disease or condition, manufacturers have little incentive to reduce their prices.</a:t>
            </a:r>
          </a:p>
          <a:p>
            <a:pPr>
              <a:buClr>
                <a:schemeClr val="accent2"/>
              </a:buClr>
            </a:pPr>
            <a:r>
              <a:rPr lang="en-US" altLang="en-US" b="1" dirty="0"/>
              <a:t>Health plans and PBMs do not have any control over the price the manufacturer sets for a drug </a:t>
            </a:r>
            <a:r>
              <a:rPr lang="en-US" altLang="en-US" dirty="0"/>
              <a:t>— but PBMs have some tools to drive down drug costs.</a:t>
            </a:r>
          </a:p>
          <a:p>
            <a:pPr marL="0" indent="0">
              <a:buClr>
                <a:schemeClr val="accent2"/>
              </a:buClr>
              <a:buNone/>
            </a:pPr>
            <a:endParaRPr lang="en-US" altLang="en-US" dirty="0"/>
          </a:p>
        </p:txBody>
      </p:sp>
      <p:sp>
        <p:nvSpPr>
          <p:cNvPr id="40961" name="Title 1"/>
          <p:cNvSpPr>
            <a:spLocks noGrp="1"/>
          </p:cNvSpPr>
          <p:nvPr>
            <p:ph type="title"/>
          </p:nvPr>
        </p:nvSpPr>
        <p:spPr/>
        <p:txBody>
          <a:bodyPr/>
          <a:lstStyle/>
          <a:p>
            <a:r>
              <a:rPr lang="en-US" altLang="en-US" dirty="0">
                <a:solidFill>
                  <a:schemeClr val="accent2"/>
                </a:solidFill>
              </a:rPr>
              <a:t>Tackling High Drug Costs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What Is the Role of PBMs?</a:t>
            </a:r>
          </a:p>
        </p:txBody>
      </p:sp>
    </p:spTree>
    <p:extLst>
      <p:ext uri="{BB962C8B-B14F-4D97-AF65-F5344CB8AC3E}">
        <p14:creationId xmlns:p14="http://schemas.microsoft.com/office/powerpoint/2010/main" val="22358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92" y="4130810"/>
            <a:ext cx="1100328" cy="110032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192" y="1520255"/>
            <a:ext cx="1100328" cy="1100328"/>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088" y="4130810"/>
            <a:ext cx="1100328" cy="1100328"/>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5120" y="4130810"/>
            <a:ext cx="1100328" cy="1100328"/>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540" y="4130810"/>
            <a:ext cx="1100328" cy="110032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5120" y="1520255"/>
            <a:ext cx="1100328" cy="110032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0064" y="1520255"/>
            <a:ext cx="1100328" cy="1100328"/>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355" y="1520255"/>
            <a:ext cx="1100328" cy="1100328"/>
          </a:xfrm>
          <a:prstGeom prst="rect">
            <a:avLst/>
          </a:prstGeom>
        </p:spPr>
      </p:pic>
      <p:sp>
        <p:nvSpPr>
          <p:cNvPr id="18433" name="Rectangle 2"/>
          <p:cNvSpPr>
            <a:spLocks noGrp="1" noChangeArrowheads="1"/>
          </p:cNvSpPr>
          <p:nvPr>
            <p:ph type="title"/>
          </p:nvPr>
        </p:nvSpPr>
        <p:spPr/>
        <p:txBody>
          <a:bodyPr/>
          <a:lstStyle/>
          <a:p>
            <a:r>
              <a:rPr lang="en-US" altLang="en-US" dirty="0">
                <a:solidFill>
                  <a:schemeClr val="accent2"/>
                </a:solidFill>
              </a:rPr>
              <a:t>Pharmacy Benefit Management Services</a:t>
            </a:r>
            <a:br>
              <a:rPr lang="en-US" altLang="en-US" dirty="0">
                <a:solidFill>
                  <a:schemeClr val="accent2"/>
                </a:solidFill>
              </a:rPr>
            </a:br>
            <a:endParaRPr lang="en-US" altLang="en-US" dirty="0">
              <a:solidFill>
                <a:schemeClr val="accent2"/>
              </a:solidFill>
            </a:endParaRPr>
          </a:p>
        </p:txBody>
      </p:sp>
      <p:sp>
        <p:nvSpPr>
          <p:cNvPr id="4" name="Rectangle 3"/>
          <p:cNvSpPr/>
          <p:nvPr/>
        </p:nvSpPr>
        <p:spPr>
          <a:xfrm>
            <a:off x="6938128" y="2707793"/>
            <a:ext cx="1737360" cy="523220"/>
          </a:xfrm>
          <a:prstGeom prst="rect">
            <a:avLst/>
          </a:prstGeom>
        </p:spPr>
        <p:txBody>
          <a:bodyPr wrap="square">
            <a:spAutoFit/>
          </a:bodyPr>
          <a:lstStyle/>
          <a:p>
            <a:pPr marL="0" indent="0" algn="ctr">
              <a:buNone/>
            </a:pPr>
            <a:r>
              <a:rPr lang="en-US" altLang="en-US" sz="1400" dirty="0"/>
              <a:t>Pharmacy Networks</a:t>
            </a:r>
          </a:p>
        </p:txBody>
      </p:sp>
      <p:sp>
        <p:nvSpPr>
          <p:cNvPr id="5" name="Rectangle 4"/>
          <p:cNvSpPr/>
          <p:nvPr/>
        </p:nvSpPr>
        <p:spPr>
          <a:xfrm>
            <a:off x="432376" y="2707449"/>
            <a:ext cx="1828800" cy="523220"/>
          </a:xfrm>
          <a:prstGeom prst="rect">
            <a:avLst/>
          </a:prstGeom>
        </p:spPr>
        <p:txBody>
          <a:bodyPr wrap="square">
            <a:spAutoFit/>
          </a:bodyPr>
          <a:lstStyle/>
          <a:p>
            <a:pPr marL="0" indent="0" algn="ctr">
              <a:buNone/>
            </a:pPr>
            <a:r>
              <a:rPr lang="en-US" altLang="en-US" sz="1400" dirty="0"/>
              <a:t>Claims </a:t>
            </a:r>
          </a:p>
          <a:p>
            <a:pPr marL="0" indent="0" algn="ctr">
              <a:buNone/>
            </a:pPr>
            <a:r>
              <a:rPr lang="en-US" altLang="en-US" sz="1400" dirty="0"/>
              <a:t>Processing</a:t>
            </a:r>
          </a:p>
        </p:txBody>
      </p:sp>
      <p:sp>
        <p:nvSpPr>
          <p:cNvPr id="6" name="Rectangle 5"/>
          <p:cNvSpPr/>
          <p:nvPr/>
        </p:nvSpPr>
        <p:spPr>
          <a:xfrm>
            <a:off x="2570480" y="2707449"/>
            <a:ext cx="1828800" cy="1169551"/>
          </a:xfrm>
          <a:prstGeom prst="rect">
            <a:avLst/>
          </a:prstGeom>
        </p:spPr>
        <p:txBody>
          <a:bodyPr wrap="square">
            <a:spAutoFit/>
          </a:bodyPr>
          <a:lstStyle/>
          <a:p>
            <a:pPr marL="0" indent="0" algn="ctr">
              <a:buNone/>
            </a:pPr>
            <a:r>
              <a:rPr lang="en-US" altLang="en-US" sz="1400" dirty="0"/>
              <a:t>Price, Discount and Rebate Negotiations with Pharmaceutical Manufacturers and Drugstores</a:t>
            </a:r>
          </a:p>
        </p:txBody>
      </p:sp>
      <p:sp>
        <p:nvSpPr>
          <p:cNvPr id="7" name="Rectangle 6"/>
          <p:cNvSpPr/>
          <p:nvPr/>
        </p:nvSpPr>
        <p:spPr>
          <a:xfrm>
            <a:off x="4708584" y="2707793"/>
            <a:ext cx="1920240" cy="523220"/>
          </a:xfrm>
          <a:prstGeom prst="rect">
            <a:avLst/>
          </a:prstGeom>
        </p:spPr>
        <p:txBody>
          <a:bodyPr wrap="square">
            <a:spAutoFit/>
          </a:bodyPr>
          <a:lstStyle/>
          <a:p>
            <a:pPr marL="0" indent="0" algn="ctr">
              <a:buNone/>
            </a:pPr>
            <a:r>
              <a:rPr lang="en-US" altLang="en-US" sz="1400" dirty="0"/>
              <a:t>Formulary Management</a:t>
            </a:r>
          </a:p>
        </p:txBody>
      </p:sp>
      <p:sp>
        <p:nvSpPr>
          <p:cNvPr id="16" name="Rectangle 15"/>
          <p:cNvSpPr/>
          <p:nvPr/>
        </p:nvSpPr>
        <p:spPr>
          <a:xfrm>
            <a:off x="432376" y="5323178"/>
            <a:ext cx="1828800" cy="523220"/>
          </a:xfrm>
          <a:prstGeom prst="rect">
            <a:avLst/>
          </a:prstGeom>
        </p:spPr>
        <p:txBody>
          <a:bodyPr wrap="square">
            <a:spAutoFit/>
          </a:bodyPr>
          <a:lstStyle/>
          <a:p>
            <a:pPr marL="0" indent="0" algn="ctr">
              <a:buNone/>
            </a:pPr>
            <a:r>
              <a:rPr lang="en-US" altLang="en-US" sz="1400" dirty="0"/>
              <a:t>Mail-service Pharmacy</a:t>
            </a:r>
          </a:p>
        </p:txBody>
      </p:sp>
      <p:sp>
        <p:nvSpPr>
          <p:cNvPr id="17" name="Rectangle 16"/>
          <p:cNvSpPr/>
          <p:nvPr/>
        </p:nvSpPr>
        <p:spPr>
          <a:xfrm>
            <a:off x="2570480" y="5323178"/>
            <a:ext cx="1828800" cy="523220"/>
          </a:xfrm>
          <a:prstGeom prst="rect">
            <a:avLst/>
          </a:prstGeom>
        </p:spPr>
        <p:txBody>
          <a:bodyPr wrap="square">
            <a:spAutoFit/>
          </a:bodyPr>
          <a:lstStyle/>
          <a:p>
            <a:pPr marL="0" indent="0" algn="ctr">
              <a:buNone/>
            </a:pPr>
            <a:r>
              <a:rPr lang="en-US" altLang="en-US" sz="1400" dirty="0"/>
              <a:t>Specialty </a:t>
            </a:r>
          </a:p>
          <a:p>
            <a:pPr marL="0" indent="0" algn="ctr">
              <a:buNone/>
            </a:pPr>
            <a:r>
              <a:rPr lang="en-US" altLang="en-US" sz="1400" dirty="0"/>
              <a:t>Pharmacy</a:t>
            </a:r>
          </a:p>
        </p:txBody>
      </p:sp>
      <p:sp>
        <p:nvSpPr>
          <p:cNvPr id="18" name="Rectangle 17"/>
          <p:cNvSpPr/>
          <p:nvPr/>
        </p:nvSpPr>
        <p:spPr>
          <a:xfrm>
            <a:off x="4708584" y="5323178"/>
            <a:ext cx="1920240" cy="523220"/>
          </a:xfrm>
          <a:prstGeom prst="rect">
            <a:avLst/>
          </a:prstGeom>
        </p:spPr>
        <p:txBody>
          <a:bodyPr wrap="square">
            <a:spAutoFit/>
          </a:bodyPr>
          <a:lstStyle/>
          <a:p>
            <a:pPr marL="0" indent="0" algn="ctr">
              <a:buNone/>
            </a:pPr>
            <a:r>
              <a:rPr lang="en-US" altLang="en-US" sz="1400" dirty="0"/>
              <a:t>Drug Utilization Review</a:t>
            </a:r>
          </a:p>
        </p:txBody>
      </p:sp>
      <p:sp>
        <p:nvSpPr>
          <p:cNvPr id="27" name="Rectangle 26"/>
          <p:cNvSpPr/>
          <p:nvPr/>
        </p:nvSpPr>
        <p:spPr>
          <a:xfrm>
            <a:off x="6938128" y="5323178"/>
            <a:ext cx="1737360" cy="954107"/>
          </a:xfrm>
          <a:prstGeom prst="rect">
            <a:avLst/>
          </a:prstGeom>
        </p:spPr>
        <p:txBody>
          <a:bodyPr wrap="square">
            <a:spAutoFit/>
          </a:bodyPr>
          <a:lstStyle/>
          <a:p>
            <a:pPr marL="0" indent="0" algn="ctr">
              <a:buNone/>
            </a:pPr>
            <a:r>
              <a:rPr lang="en-US" altLang="en-US" sz="1400" dirty="0"/>
              <a:t>Disease Management and Adherence Initiatives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37C517-A4DB-430C-B030-4EBD4D1226F2}"/>
              </a:ext>
            </a:extLst>
          </p:cNvPr>
          <p:cNvSpPr>
            <a:spLocks noGrp="1"/>
          </p:cNvSpPr>
          <p:nvPr>
            <p:ph idx="1"/>
          </p:nvPr>
        </p:nvSpPr>
        <p:spPr>
          <a:xfrm>
            <a:off x="457199" y="1417637"/>
            <a:ext cx="8229601" cy="5189639"/>
          </a:xfrm>
        </p:spPr>
        <p:txBody>
          <a:bodyPr/>
          <a:lstStyle/>
          <a:p>
            <a:pPr>
              <a:buClr>
                <a:schemeClr val="accent2"/>
              </a:buClr>
            </a:pPr>
            <a:r>
              <a:rPr lang="en-US" dirty="0"/>
              <a:t>With the use of PBM tools and services</a:t>
            </a:r>
            <a:r>
              <a:rPr lang="en-US"/>
              <a:t>, between 2016-2025, New </a:t>
            </a:r>
            <a:r>
              <a:rPr lang="en-US" dirty="0"/>
              <a:t>Jersey commercial insurance payers will save </a:t>
            </a:r>
            <a:r>
              <a:rPr lang="en-US" b="1" dirty="0"/>
              <a:t>$10.6 billion.</a:t>
            </a:r>
            <a:r>
              <a:rPr lang="en-US" sz="2200" baseline="30000" dirty="0"/>
              <a:t>1</a:t>
            </a:r>
          </a:p>
          <a:p>
            <a:pPr>
              <a:buClr>
                <a:schemeClr val="accent2"/>
              </a:buClr>
            </a:pPr>
            <a:r>
              <a:rPr lang="en-US" dirty="0"/>
              <a:t>Recently, many states have looked to, or enacted legislation that restrict the use of PBM tools that reduce spending on prescription drugs. </a:t>
            </a:r>
          </a:p>
          <a:p>
            <a:pPr>
              <a:buClr>
                <a:schemeClr val="accent2"/>
              </a:buClr>
            </a:pPr>
            <a:r>
              <a:rPr lang="en-US" dirty="0"/>
              <a:t>If enacted, some laws come with serious financial costs</a:t>
            </a:r>
            <a:r>
              <a:rPr lang="en-US" baseline="30000" dirty="0"/>
              <a:t>2</a:t>
            </a:r>
            <a:r>
              <a:rPr lang="en-US" dirty="0"/>
              <a:t>:</a:t>
            </a:r>
          </a:p>
          <a:p>
            <a:pPr lvl="1">
              <a:buClr>
                <a:schemeClr val="accent2"/>
              </a:buClr>
            </a:pPr>
            <a:r>
              <a:rPr lang="en-US" dirty="0"/>
              <a:t>Mandated Disclosure of Proprietary Information: $1.6 Billion</a:t>
            </a:r>
          </a:p>
          <a:p>
            <a:pPr lvl="1">
              <a:buClr>
                <a:schemeClr val="accent2"/>
              </a:buClr>
            </a:pPr>
            <a:r>
              <a:rPr lang="en-US" dirty="0"/>
              <a:t>PBM Fiduciary Mandate: $2.1 Billion</a:t>
            </a:r>
          </a:p>
          <a:p>
            <a:pPr lvl="1">
              <a:buClr>
                <a:schemeClr val="accent2"/>
              </a:buClr>
            </a:pPr>
            <a:r>
              <a:rPr lang="en-US" dirty="0"/>
              <a:t>Restrictions on Step Therapy and Prior Authorization: $1.7 Billion</a:t>
            </a:r>
          </a:p>
          <a:p>
            <a:pPr lvl="1">
              <a:buClr>
                <a:schemeClr val="accent2"/>
              </a:buClr>
            </a:pPr>
            <a:r>
              <a:rPr lang="en-US" dirty="0"/>
              <a:t>Any Willing Specialty Pharmacy: $1.1  Billion</a:t>
            </a:r>
          </a:p>
          <a:p>
            <a:pPr lvl="1"/>
            <a:endParaRPr lang="en-US" dirty="0"/>
          </a:p>
          <a:p>
            <a:pPr marL="0" indent="0">
              <a:spcBef>
                <a:spcPts val="0"/>
              </a:spcBef>
              <a:buNone/>
            </a:pPr>
            <a:r>
              <a:rPr lang="en-US" sz="800" dirty="0"/>
              <a:t>1.Pharmacy </a:t>
            </a:r>
            <a:r>
              <a:rPr lang="en-US" sz="800" dirty="0" err="1"/>
              <a:t>Benfeit</a:t>
            </a:r>
            <a:r>
              <a:rPr lang="en-US" sz="800" dirty="0"/>
              <a:t> Managers: Generating Savings for Plan Sponsors and Consumers </a:t>
            </a:r>
            <a:r>
              <a:rPr lang="en-US" sz="800" dirty="0" err="1"/>
              <a:t>Visante</a:t>
            </a:r>
            <a:r>
              <a:rPr lang="en-US" sz="800" dirty="0"/>
              <a:t>, 2016</a:t>
            </a:r>
          </a:p>
          <a:p>
            <a:pPr marL="0" indent="0">
              <a:spcBef>
                <a:spcPts val="0"/>
              </a:spcBef>
              <a:buNone/>
            </a:pPr>
            <a:r>
              <a:rPr lang="en-US" sz="800" dirty="0"/>
              <a:t>2.Increased Costs Associated with Proposed State Legislation Impacting PBM Tools. </a:t>
            </a:r>
            <a:r>
              <a:rPr lang="en-US" sz="800" dirty="0" err="1"/>
              <a:t>Visante</a:t>
            </a:r>
            <a:r>
              <a:rPr lang="en-US" sz="800" dirty="0"/>
              <a:t>, 2019.</a:t>
            </a:r>
          </a:p>
        </p:txBody>
      </p:sp>
      <p:sp>
        <p:nvSpPr>
          <p:cNvPr id="3" name="Title 2">
            <a:extLst>
              <a:ext uri="{FF2B5EF4-FFF2-40B4-BE49-F238E27FC236}">
                <a16:creationId xmlns:a16="http://schemas.microsoft.com/office/drawing/2014/main" id="{2A0D7D2D-32B4-41CD-82DF-DB928E21171B}"/>
              </a:ext>
            </a:extLst>
          </p:cNvPr>
          <p:cNvSpPr>
            <a:spLocks noGrp="1"/>
          </p:cNvSpPr>
          <p:nvPr>
            <p:ph type="title"/>
          </p:nvPr>
        </p:nvSpPr>
        <p:spPr/>
        <p:txBody>
          <a:bodyPr/>
          <a:lstStyle/>
          <a:p>
            <a:r>
              <a:rPr lang="en-US" dirty="0">
                <a:solidFill>
                  <a:schemeClr val="accent2"/>
                </a:solidFill>
              </a:rPr>
              <a:t>PBM Savings in New Jersey</a:t>
            </a:r>
          </a:p>
        </p:txBody>
      </p:sp>
    </p:spTree>
    <p:extLst>
      <p:ext uri="{BB962C8B-B14F-4D97-AF65-F5344CB8AC3E}">
        <p14:creationId xmlns:p14="http://schemas.microsoft.com/office/powerpoint/2010/main" val="4014367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buFont typeface="Arial" panose="020B0604020202020204" pitchFamily="34" charset="0"/>
              <a:buChar char="•"/>
            </a:pPr>
            <a:r>
              <a:rPr lang="en-US" dirty="0"/>
              <a:t>Pharmacy Networks</a:t>
            </a:r>
          </a:p>
          <a:p>
            <a:pPr lvl="1">
              <a:buClr>
                <a:schemeClr val="accent2"/>
              </a:buClr>
              <a:buFont typeface="Arial" panose="020B0604020202020204" pitchFamily="34" charset="0"/>
              <a:buChar char="•"/>
            </a:pPr>
            <a:r>
              <a:rPr lang="en-US" dirty="0"/>
              <a:t>PBMs build networks of pharmacies that compete on service, convenience, and quality to attract consumers in a particular health plan. This competition keeps prescription drug costs down.</a:t>
            </a:r>
          </a:p>
          <a:p>
            <a:pPr>
              <a:buClr>
                <a:schemeClr val="accent2"/>
              </a:buClr>
              <a:buFont typeface="Arial" panose="020B0604020202020204" pitchFamily="34" charset="0"/>
              <a:buChar char="•"/>
            </a:pPr>
            <a:r>
              <a:rPr lang="en-US" dirty="0"/>
              <a:t>Home Delivery of Drugs</a:t>
            </a:r>
          </a:p>
          <a:p>
            <a:pPr lvl="1">
              <a:buClr>
                <a:schemeClr val="accent2"/>
              </a:buClr>
              <a:buFont typeface="Arial" panose="020B0604020202020204" pitchFamily="34" charset="0"/>
              <a:buChar char="•"/>
            </a:pPr>
            <a:r>
              <a:rPr lang="en-US" dirty="0"/>
              <a:t>Health plans and employers offer their members and employees less expensive prescriptions for 90-day supplies of medications when they choose home delivery. </a:t>
            </a:r>
          </a:p>
          <a:p>
            <a:pPr lvl="1">
              <a:buClr>
                <a:schemeClr val="accent2"/>
              </a:buClr>
              <a:buFont typeface="Arial" panose="020B0604020202020204" pitchFamily="34" charset="0"/>
              <a:buChar char="•"/>
            </a:pPr>
            <a:r>
              <a:rPr lang="en-US" dirty="0"/>
              <a:t>Mail-service pharmacies can offer lower prescription drug prices because they have lower overhead costs and are often more efficient than other types of pharmacies.</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endParaRPr lang="en-US" dirty="0"/>
          </a:p>
        </p:txBody>
      </p:sp>
      <p:sp>
        <p:nvSpPr>
          <p:cNvPr id="17409" name="Title 1"/>
          <p:cNvSpPr>
            <a:spLocks noGrp="1"/>
          </p:cNvSpPr>
          <p:nvPr>
            <p:ph type="title"/>
          </p:nvPr>
        </p:nvSpPr>
        <p:spPr/>
        <p:txBody>
          <a:bodyPr/>
          <a:lstStyle/>
          <a:p>
            <a:r>
              <a:rPr lang="en-US" altLang="en-US" dirty="0">
                <a:solidFill>
                  <a:schemeClr val="accent2"/>
                </a:solidFill>
              </a:rPr>
              <a:t>How Do PBMs Drive Savings for Patients?</a:t>
            </a:r>
          </a:p>
        </p:txBody>
      </p:sp>
    </p:spTree>
    <p:extLst>
      <p:ext uri="{BB962C8B-B14F-4D97-AF65-F5344CB8AC3E}">
        <p14:creationId xmlns:p14="http://schemas.microsoft.com/office/powerpoint/2010/main" val="125834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buFont typeface="Arial" panose="020B0604020202020204" pitchFamily="34" charset="0"/>
              <a:buChar char="•"/>
            </a:pPr>
            <a:r>
              <a:rPr lang="en-US" dirty="0"/>
              <a:t>Incentivizing Use of Generic Drugs</a:t>
            </a:r>
          </a:p>
          <a:p>
            <a:pPr lvl="1">
              <a:buClr>
                <a:schemeClr val="accent2"/>
              </a:buClr>
              <a:buFont typeface="Arial" panose="020B0604020202020204" pitchFamily="34" charset="0"/>
              <a:buChar char="•"/>
            </a:pPr>
            <a:r>
              <a:rPr lang="en-US" dirty="0"/>
              <a:t>PBMs help save money by using innovative management tools to increase the use of generic drugs, which are as safe, but less expensive than name brands.</a:t>
            </a:r>
          </a:p>
          <a:p>
            <a:pPr>
              <a:buClr>
                <a:schemeClr val="accent2"/>
              </a:buClr>
              <a:buFont typeface="Arial" panose="020B0604020202020204" pitchFamily="34" charset="0"/>
              <a:buChar char="•"/>
            </a:pPr>
            <a:r>
              <a:rPr lang="en-US" dirty="0"/>
              <a:t>Drug Price Negotiations and Rebates</a:t>
            </a:r>
          </a:p>
          <a:p>
            <a:pPr lvl="1">
              <a:buClr>
                <a:schemeClr val="accent2"/>
              </a:buClr>
              <a:buFont typeface="Arial" panose="020B0604020202020204" pitchFamily="34" charset="0"/>
              <a:buChar char="•"/>
            </a:pPr>
            <a:r>
              <a:rPr lang="en-US" dirty="0"/>
              <a:t>PBMs help rein in out-of-control prescription drug prices by negotiating price discounts and rebates from pharmacies and drug manufacturers.</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endParaRPr lang="en-US" dirty="0"/>
          </a:p>
        </p:txBody>
      </p:sp>
      <p:sp>
        <p:nvSpPr>
          <p:cNvPr id="17409" name="Title 1"/>
          <p:cNvSpPr>
            <a:spLocks noGrp="1"/>
          </p:cNvSpPr>
          <p:nvPr>
            <p:ph type="title"/>
          </p:nvPr>
        </p:nvSpPr>
        <p:spPr/>
        <p:txBody>
          <a:bodyPr/>
          <a:lstStyle/>
          <a:p>
            <a:r>
              <a:rPr lang="en-US" altLang="en-US" dirty="0">
                <a:solidFill>
                  <a:schemeClr val="accent2"/>
                </a:solidFill>
              </a:rPr>
              <a:t>How Do PBMs Drive Savings for Patients?</a:t>
            </a:r>
          </a:p>
        </p:txBody>
      </p:sp>
    </p:spTree>
    <p:extLst>
      <p:ext uri="{BB962C8B-B14F-4D97-AF65-F5344CB8AC3E}">
        <p14:creationId xmlns:p14="http://schemas.microsoft.com/office/powerpoint/2010/main" val="541996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6"/>
            <a:ext cx="8470557" cy="456512"/>
          </a:xfrm>
        </p:spPr>
        <p:txBody>
          <a:bodyPr/>
          <a:lstStyle/>
          <a:p>
            <a:r>
              <a:rPr lang="en-US" dirty="0">
                <a:solidFill>
                  <a:schemeClr val="accent2"/>
                </a:solidFill>
              </a:rPr>
              <a:t>Payers Increasingly Reliant on PBM Tools</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60D164FF-C30C-D84D-940B-59F4B15C7551}"/>
              </a:ext>
            </a:extLst>
          </p:cNvPr>
          <p:cNvSpPr txBox="1"/>
          <p:nvPr/>
        </p:nvSpPr>
        <p:spPr>
          <a:xfrm>
            <a:off x="457199" y="6133269"/>
            <a:ext cx="7584707" cy="215444"/>
          </a:xfrm>
          <a:prstGeom prst="rect">
            <a:avLst/>
          </a:prstGeom>
          <a:noFill/>
        </p:spPr>
        <p:txBody>
          <a:bodyPr wrap="square" rtlCol="0">
            <a:spAutoFit/>
          </a:bodyPr>
          <a:lstStyle/>
          <a:p>
            <a:r>
              <a:rPr lang="en-US" sz="800" dirty="0">
                <a:solidFill>
                  <a:schemeClr val="tx1">
                    <a:lumMod val="75000"/>
                    <a:lumOff val="25000"/>
                  </a:schemeClr>
                </a:solidFill>
              </a:rPr>
              <a:t>Source: Drug Channels Institute analysis of </a:t>
            </a:r>
            <a:r>
              <a:rPr lang="en-US" sz="800" i="1" dirty="0">
                <a:solidFill>
                  <a:schemeClr val="tx1">
                    <a:lumMod val="75000"/>
                    <a:lumOff val="25000"/>
                  </a:schemeClr>
                </a:solidFill>
              </a:rPr>
              <a:t>Health and Well-Being Touchstone Survey Results</a:t>
            </a:r>
            <a:r>
              <a:rPr lang="en-US" sz="800" dirty="0">
                <a:solidFill>
                  <a:schemeClr val="tx1">
                    <a:lumMod val="75000"/>
                    <a:lumOff val="25000"/>
                  </a:schemeClr>
                </a:solidFill>
              </a:rPr>
              <a:t>,</a:t>
            </a:r>
            <a:r>
              <a:rPr lang="en-US" sz="800" i="1" dirty="0">
                <a:solidFill>
                  <a:schemeClr val="tx1">
                    <a:lumMod val="75000"/>
                    <a:lumOff val="25000"/>
                  </a:schemeClr>
                </a:solidFill>
              </a:rPr>
              <a:t> </a:t>
            </a:r>
            <a:r>
              <a:rPr lang="en-US" sz="800" dirty="0">
                <a:solidFill>
                  <a:schemeClr val="tx1">
                    <a:lumMod val="75000"/>
                    <a:lumOff val="25000"/>
                  </a:schemeClr>
                </a:solidFill>
              </a:rPr>
              <a:t>PwC, various years.</a:t>
            </a:r>
          </a:p>
        </p:txBody>
      </p:sp>
      <p:grpSp>
        <p:nvGrpSpPr>
          <p:cNvPr id="26" name="Group 25"/>
          <p:cNvGrpSpPr/>
          <p:nvPr/>
        </p:nvGrpSpPr>
        <p:grpSpPr>
          <a:xfrm>
            <a:off x="660027" y="1404594"/>
            <a:ext cx="7823947" cy="4339079"/>
            <a:chOff x="660027" y="1404594"/>
            <a:chExt cx="7823947" cy="4339079"/>
          </a:xfrm>
        </p:grpSpPr>
        <p:graphicFrame>
          <p:nvGraphicFramePr>
            <p:cNvPr id="4" name="Chart 3"/>
            <p:cNvGraphicFramePr/>
            <p:nvPr>
              <p:extLst/>
            </p:nvPr>
          </p:nvGraphicFramePr>
          <p:xfrm>
            <a:off x="660027" y="1404594"/>
            <a:ext cx="7823947" cy="4048812"/>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3988172" y="5496855"/>
              <a:ext cx="1167656" cy="246818"/>
              <a:chOff x="558053" y="3305591"/>
              <a:chExt cx="1167656" cy="246818"/>
            </a:xfrm>
          </p:grpSpPr>
          <p:grpSp>
            <p:nvGrpSpPr>
              <p:cNvPr id="20" name="Group 19"/>
              <p:cNvGrpSpPr/>
              <p:nvPr/>
            </p:nvGrpSpPr>
            <p:grpSpPr>
              <a:xfrm>
                <a:off x="558053" y="3305591"/>
                <a:ext cx="533401" cy="246818"/>
                <a:chOff x="558053" y="1373956"/>
                <a:chExt cx="533401" cy="246818"/>
              </a:xfrm>
            </p:grpSpPr>
            <p:sp>
              <p:nvSpPr>
                <p:cNvPr id="21" name="TextBox 20"/>
                <p:cNvSpPr txBox="1"/>
                <p:nvPr/>
              </p:nvSpPr>
              <p:spPr>
                <a:xfrm>
                  <a:off x="619013" y="1373956"/>
                  <a:ext cx="472441" cy="246818"/>
                </a:xfrm>
                <a:prstGeom prst="rect">
                  <a:avLst/>
                </a:prstGeom>
                <a:noFill/>
              </p:spPr>
              <p:txBody>
                <a:bodyPr wrap="square" rtlCol="0">
                  <a:spAutoFit/>
                </a:bodyPr>
                <a:lstStyle/>
                <a:p>
                  <a:r>
                    <a:rPr lang="en-US" sz="1000">
                      <a:solidFill>
                        <a:schemeClr val="tx1">
                          <a:lumMod val="75000"/>
                          <a:lumOff val="25000"/>
                        </a:schemeClr>
                      </a:solidFill>
                    </a:rPr>
                    <a:t>2015</a:t>
                  </a:r>
                  <a:endParaRPr lang="en-US" sz="1000" dirty="0">
                    <a:solidFill>
                      <a:schemeClr val="tx1">
                        <a:lumMod val="75000"/>
                        <a:lumOff val="25000"/>
                      </a:schemeClr>
                    </a:solidFill>
                  </a:endParaRPr>
                </a:p>
              </p:txBody>
            </p:sp>
            <p:sp>
              <p:nvSpPr>
                <p:cNvPr id="22" name="Rectangle 21"/>
                <p:cNvSpPr/>
                <p:nvPr/>
              </p:nvSpPr>
              <p:spPr>
                <a:xfrm>
                  <a:off x="558053" y="1455420"/>
                  <a:ext cx="9144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192308" y="3305591"/>
                <a:ext cx="533401" cy="246818"/>
                <a:chOff x="558053" y="1373956"/>
                <a:chExt cx="533401" cy="246818"/>
              </a:xfrm>
            </p:grpSpPr>
            <p:sp>
              <p:nvSpPr>
                <p:cNvPr id="24" name="TextBox 23"/>
                <p:cNvSpPr txBox="1"/>
                <p:nvPr/>
              </p:nvSpPr>
              <p:spPr>
                <a:xfrm>
                  <a:off x="619013" y="1373956"/>
                  <a:ext cx="472441" cy="246818"/>
                </a:xfrm>
                <a:prstGeom prst="rect">
                  <a:avLst/>
                </a:prstGeom>
                <a:noFill/>
              </p:spPr>
              <p:txBody>
                <a:bodyPr wrap="square" rtlCol="0">
                  <a:spAutoFit/>
                </a:bodyPr>
                <a:lstStyle/>
                <a:p>
                  <a:r>
                    <a:rPr lang="en-US" sz="1000" dirty="0">
                      <a:solidFill>
                        <a:schemeClr val="tx1">
                          <a:lumMod val="75000"/>
                          <a:lumOff val="25000"/>
                        </a:schemeClr>
                      </a:solidFill>
                    </a:rPr>
                    <a:t>2017</a:t>
                  </a:r>
                </a:p>
              </p:txBody>
            </p:sp>
            <p:sp>
              <p:nvSpPr>
                <p:cNvPr id="25" name="Rectangle 24"/>
                <p:cNvSpPr/>
                <p:nvPr/>
              </p:nvSpPr>
              <p:spPr>
                <a:xfrm>
                  <a:off x="558053" y="1455420"/>
                  <a:ext cx="914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143312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8A5548D6-842A-574C-945D-D09C051E0584}"/>
              </a:ext>
            </a:extLst>
          </p:cNvPr>
          <p:cNvGraphicFramePr>
            <a:graphicFrameLocks noGrp="1"/>
          </p:cNvGraphicFramePr>
          <p:nvPr>
            <p:ph idx="1"/>
            <p:extLst/>
          </p:nvPr>
        </p:nvGraphicFramePr>
        <p:xfrm>
          <a:off x="457200" y="1417638"/>
          <a:ext cx="8229600" cy="4845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2800" dirty="0">
                <a:solidFill>
                  <a:schemeClr val="accent2"/>
                </a:solidFill>
              </a:rPr>
              <a:t>PBMs Aggressively Encourage Generic Drug Use, </a:t>
            </a:r>
            <a:br>
              <a:rPr lang="en-US" sz="2800" dirty="0">
                <a:solidFill>
                  <a:schemeClr val="accent2"/>
                </a:solidFill>
              </a:rPr>
            </a:br>
            <a:r>
              <a:rPr lang="en-US" sz="2800" dirty="0">
                <a:solidFill>
                  <a:schemeClr val="accent2"/>
                </a:solidFill>
              </a:rPr>
              <a:t>Generic Dispensing Increasing as a Result</a:t>
            </a:r>
          </a:p>
        </p:txBody>
      </p:sp>
      <p:sp>
        <p:nvSpPr>
          <p:cNvPr id="5" name="TextBox 4"/>
          <p:cNvSpPr txBox="1"/>
          <p:nvPr/>
        </p:nvSpPr>
        <p:spPr>
          <a:xfrm>
            <a:off x="457199" y="6133034"/>
            <a:ext cx="8615793" cy="228009"/>
          </a:xfrm>
          <a:prstGeom prst="rect">
            <a:avLst/>
          </a:prstGeom>
          <a:noFill/>
        </p:spPr>
        <p:txBody>
          <a:bodyPr wrap="square" lIns="0" rIns="0" rtlCol="0" anchor="b"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i="0" u="none" strike="noStrike" kern="1200" cap="none" spc="0" normalizeH="0" baseline="0" noProof="0" dirty="0">
                <a:ln>
                  <a:noFill/>
                </a:ln>
                <a:solidFill>
                  <a:srgbClr val="000000"/>
                </a:solidFill>
                <a:effectLst/>
                <a:uLnTx/>
                <a:uFillTx/>
                <a:latin typeface="Arial" charset="0"/>
                <a:ea typeface="ＭＳ Ｐゴシック" charset="-128"/>
                <a:cs typeface="+mn-cs"/>
              </a:rPr>
              <a:t>Source: IQVIA</a:t>
            </a:r>
          </a:p>
        </p:txBody>
      </p:sp>
    </p:spTree>
    <p:extLst>
      <p:ext uri="{BB962C8B-B14F-4D97-AF65-F5344CB8AC3E}">
        <p14:creationId xmlns:p14="http://schemas.microsoft.com/office/powerpoint/2010/main" val="2097452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0" y="591671"/>
            <a:ext cx="9144000" cy="5029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467" y="1837288"/>
            <a:ext cx="6380683" cy="3291840"/>
          </a:xfrm>
          <a:prstGeom prst="rect">
            <a:avLst/>
          </a:prstGeom>
        </p:spPr>
      </p:pic>
      <p:sp>
        <p:nvSpPr>
          <p:cNvPr id="8" name="TextBox 7"/>
          <p:cNvSpPr txBox="1"/>
          <p:nvPr/>
        </p:nvSpPr>
        <p:spPr>
          <a:xfrm>
            <a:off x="6837880" y="1559188"/>
            <a:ext cx="1848920" cy="36009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3C71"/>
                </a:solidFill>
                <a:effectLst/>
                <a:uLnTx/>
                <a:uFillTx/>
                <a:latin typeface="Arial" charset="0"/>
                <a:ea typeface="ＭＳ Ｐゴシック" charset="-128"/>
                <a:cs typeface="+mn-cs"/>
              </a:rPr>
              <a:t>Major Findings:</a:t>
            </a:r>
          </a:p>
          <a:p>
            <a:pPr marL="171450" marR="0" lvl="0" indent="-171450" algn="l" defTabSz="914400" rtl="0" eaLnBrk="0" fontAlgn="base" latinLnBrk="0" hangingPunct="0">
              <a:lnSpc>
                <a:spcPct val="100000"/>
              </a:lnSpc>
              <a:spcBef>
                <a:spcPct val="0"/>
              </a:spcBef>
              <a:spcAft>
                <a:spcPts val="600"/>
              </a:spcAft>
              <a:buClrTx/>
              <a:buSzTx/>
              <a:buFontTx/>
              <a:buBlip>
                <a:blip r:embed="rId5"/>
              </a:buBlip>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No correlation </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between drug prices and PBM/payer rebates</a:t>
            </a:r>
          </a:p>
          <a:p>
            <a:pPr marL="171450" marR="0" lvl="0" indent="-171450" algn="l" defTabSz="914400" rtl="0" eaLnBrk="0" fontAlgn="base" latinLnBrk="0" hangingPunct="0">
              <a:lnSpc>
                <a:spcPct val="100000"/>
              </a:lnSpc>
              <a:spcBef>
                <a:spcPct val="0"/>
              </a:spcBef>
              <a:spcAft>
                <a:spcPts val="600"/>
              </a:spcAft>
              <a:buClrTx/>
              <a:buSzTx/>
              <a:buFontTx/>
              <a:buBlip>
                <a:blip r:embed="rId5"/>
              </a:buBlip>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Cases exist of higher-than-average price increases with relatively low rebates</a:t>
            </a:r>
          </a:p>
          <a:p>
            <a:pPr marL="171450" marR="0" lvl="0" indent="-171450" algn="l" defTabSz="914400" rtl="0" eaLnBrk="0" fontAlgn="base" latinLnBrk="0" hangingPunct="0">
              <a:lnSpc>
                <a:spcPct val="100000"/>
              </a:lnSpc>
              <a:spcBef>
                <a:spcPct val="0"/>
              </a:spcBef>
              <a:spcAft>
                <a:spcPts val="600"/>
              </a:spcAft>
              <a:buClrTx/>
              <a:buSzTx/>
              <a:buFontTx/>
              <a:buBlip>
                <a:blip r:embed="rId5"/>
              </a:buBlip>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Cases exist of lower-than-average price increases with relatively high rebates</a:t>
            </a:r>
          </a:p>
          <a:p>
            <a:pPr marL="171450" marR="0" lvl="0" indent="-171450" algn="l" defTabSz="914400" rtl="0" eaLnBrk="0" fontAlgn="base" latinLnBrk="0" hangingPunct="0">
              <a:lnSpc>
                <a:spcPct val="100000"/>
              </a:lnSpc>
              <a:spcBef>
                <a:spcPct val="0"/>
              </a:spcBef>
              <a:spcAft>
                <a:spcPts val="600"/>
              </a:spcAft>
              <a:buClrTx/>
              <a:buSzTx/>
              <a:buFontTx/>
              <a:buBlip>
                <a:blip r:embed="rId5"/>
              </a:buBlip>
              <a:tabLst/>
              <a:defRPr/>
            </a:pPr>
            <a:r>
              <a:rPr kumimoji="0" lang="en-US" sz="1200" b="0" i="0" u="none" strike="noStrike" kern="1200" cap="none" spc="0" normalizeH="0" baseline="0" noProof="0" dirty="0" err="1">
                <a:ln>
                  <a:noFill/>
                </a:ln>
                <a:solidFill>
                  <a:srgbClr val="000000"/>
                </a:solidFill>
                <a:effectLst/>
                <a:uLnTx/>
                <a:uFillTx/>
                <a:latin typeface="Arial" charset="0"/>
                <a:ea typeface="ＭＳ Ｐゴシック" charset="-128"/>
                <a:cs typeface="+mn-cs"/>
              </a:rPr>
              <a:t>Drugmakers</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are </a:t>
            </a:r>
            <a:r>
              <a:rPr kumimoji="0" lang="en-US" sz="1200" b="1" i="0" u="none" strike="noStrike" kern="1200" cap="none" spc="0" normalizeH="0" baseline="0" noProof="0" dirty="0">
                <a:ln>
                  <a:noFill/>
                </a:ln>
                <a:solidFill>
                  <a:srgbClr val="000000"/>
                </a:solidFill>
                <a:effectLst/>
                <a:uLnTx/>
                <a:uFillTx/>
                <a:latin typeface="Arial" charset="0"/>
                <a:ea typeface="ＭＳ Ｐゴシック" charset="-128"/>
                <a:cs typeface="+mn-cs"/>
              </a:rPr>
              <a:t>increasing prices regardless of rebate levels</a:t>
            </a:r>
          </a:p>
        </p:txBody>
      </p:sp>
      <p:sp>
        <p:nvSpPr>
          <p:cNvPr id="35" name="Rectangle 34"/>
          <p:cNvSpPr/>
          <p:nvPr/>
        </p:nvSpPr>
        <p:spPr>
          <a:xfrm>
            <a:off x="457198" y="521397"/>
            <a:ext cx="822960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57B8"/>
                </a:solidFill>
                <a:effectLst/>
                <a:uLnTx/>
                <a:uFillTx/>
                <a:latin typeface="Arial" charset="0"/>
                <a:ea typeface="ＭＳ Ｐゴシック" charset="-128"/>
                <a:cs typeface="+mn-cs"/>
              </a:rPr>
              <a:t>Study Shows No Correlation Between Drug Rebates and Price Increases</a:t>
            </a:r>
            <a:endParaRPr kumimoji="0" lang="en-US" sz="3200" b="0" i="0" u="none" strike="noStrike" kern="1200" cap="none" spc="0" normalizeH="0" baseline="0" noProof="0" dirty="0">
              <a:ln>
                <a:noFill/>
              </a:ln>
              <a:solidFill>
                <a:srgbClr val="0057B8"/>
              </a:solidFill>
              <a:effectLst/>
              <a:uLnTx/>
              <a:uFillTx/>
              <a:latin typeface="Arial" charset="0"/>
              <a:ea typeface="ＭＳ Ｐゴシック" charset="-128"/>
              <a:cs typeface="+mn-cs"/>
            </a:endParaRPr>
          </a:p>
        </p:txBody>
      </p:sp>
      <p:sp>
        <p:nvSpPr>
          <p:cNvPr id="18" name="TextBox 17"/>
          <p:cNvSpPr txBox="1"/>
          <p:nvPr/>
        </p:nvSpPr>
        <p:spPr>
          <a:xfrm>
            <a:off x="457198" y="6215621"/>
            <a:ext cx="6089376" cy="169277"/>
          </a:xfrm>
          <a:prstGeom prst="rect">
            <a:avLst/>
          </a:prstGeom>
          <a:noFill/>
        </p:spPr>
        <p:txBody>
          <a:bodyPr wrap="square" lIns="0" tIns="0" rIns="0" bIns="4572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Source: Visante, </a:t>
            </a:r>
            <a:r>
              <a:rPr kumimoji="0" lang="en-US" sz="800" b="0"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No Correlation Between Increasing Drug Prices and Manufacturer Rebates in Major Drug Categories</a:t>
            </a: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 (April 2017).</a:t>
            </a:r>
          </a:p>
        </p:txBody>
      </p:sp>
      <p:sp>
        <p:nvSpPr>
          <p:cNvPr id="2" name="TextBox 1"/>
          <p:cNvSpPr txBox="1"/>
          <p:nvPr/>
        </p:nvSpPr>
        <p:spPr>
          <a:xfrm>
            <a:off x="457197" y="5298674"/>
            <a:ext cx="6356353"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ＭＳ Ｐゴシック" charset="-128"/>
                <a:cs typeface="+mn-cs"/>
              </a:rPr>
              <a:t>Study</a:t>
            </a:r>
            <a:r>
              <a:rPr kumimoji="0" lang="en-US" sz="1100" b="0" i="0" u="none" strike="noStrike" kern="1200" cap="none" spc="0" normalizeH="0" baseline="0" noProof="0" dirty="0">
                <a:ln>
                  <a:noFill/>
                </a:ln>
                <a:solidFill>
                  <a:srgbClr val="000000"/>
                </a:solidFill>
                <a:effectLst/>
                <a:uLnTx/>
                <a:uFillTx/>
                <a:latin typeface="Arial" charset="0"/>
                <a:ea typeface="ＭＳ Ｐゴシック" charset="-128"/>
                <a:cs typeface="+mn-cs"/>
              </a:rPr>
              <a:t>: Top 200-self-administered, patent-protected, brand-name drugs in 23 major drug categories examined.</a:t>
            </a:r>
          </a:p>
        </p:txBody>
      </p:sp>
      <p:sp>
        <p:nvSpPr>
          <p:cNvPr id="22" name="Right Arrow 21"/>
          <p:cNvSpPr/>
          <p:nvPr/>
        </p:nvSpPr>
        <p:spPr>
          <a:xfrm>
            <a:off x="0" y="5244884"/>
            <a:ext cx="457199" cy="348343"/>
          </a:xfrm>
          <a:prstGeom prst="rightArrow">
            <a:avLst/>
          </a:pr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4685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solidFill>
              </a:rPr>
              <a:t>What Is a PBM?</a:t>
            </a:r>
          </a:p>
        </p:txBody>
      </p:sp>
    </p:spTree>
    <p:extLst>
      <p:ext uri="{BB962C8B-B14F-4D97-AF65-F5344CB8AC3E}">
        <p14:creationId xmlns:p14="http://schemas.microsoft.com/office/powerpoint/2010/main" val="4162952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9628C-709B-48C2-86C7-61B11BD15044}"/>
              </a:ext>
            </a:extLst>
          </p:cNvPr>
          <p:cNvSpPr>
            <a:spLocks noGrp="1"/>
          </p:cNvSpPr>
          <p:nvPr>
            <p:ph idx="1"/>
          </p:nvPr>
        </p:nvSpPr>
        <p:spPr/>
        <p:txBody>
          <a:bodyPr/>
          <a:lstStyle/>
          <a:p>
            <a:pPr>
              <a:buClr>
                <a:schemeClr val="accent2"/>
              </a:buClr>
              <a:buFont typeface="Arial" panose="020B0604020202020204" pitchFamily="34" charset="0"/>
              <a:buChar char="•"/>
            </a:pPr>
            <a:r>
              <a:rPr lang="en-US" dirty="0"/>
              <a:t>Without management of Rx benefit, 40-50% more in costs</a:t>
            </a:r>
            <a:r>
              <a:rPr lang="en-US" baseline="30000" dirty="0"/>
              <a:t>1</a:t>
            </a:r>
            <a:endParaRPr lang="en-US" dirty="0"/>
          </a:p>
          <a:p>
            <a:pPr lvl="1">
              <a:buClr>
                <a:schemeClr val="accent2"/>
              </a:buClr>
              <a:buFont typeface="Arial" panose="020B0604020202020204" pitchFamily="34" charset="0"/>
              <a:buChar char="•"/>
            </a:pPr>
            <a:r>
              <a:rPr lang="en-US" dirty="0"/>
              <a:t>No one to make drug manufacturers compete with each other </a:t>
            </a:r>
          </a:p>
          <a:p>
            <a:pPr lvl="1">
              <a:buClr>
                <a:schemeClr val="accent2"/>
              </a:buClr>
              <a:buFont typeface="Arial" panose="020B0604020202020204" pitchFamily="34" charset="0"/>
              <a:buChar char="•"/>
            </a:pPr>
            <a:r>
              <a:rPr lang="en-US" dirty="0"/>
              <a:t>No competition on price or quality in the pharmacy space </a:t>
            </a:r>
          </a:p>
          <a:p>
            <a:pPr lvl="1">
              <a:buClr>
                <a:schemeClr val="accent2"/>
              </a:buClr>
              <a:buFont typeface="Arial" panose="020B0604020202020204" pitchFamily="34" charset="0"/>
              <a:buChar char="•"/>
            </a:pPr>
            <a:r>
              <a:rPr lang="en-US" dirty="0"/>
              <a:t>No auditing of pharmacies for fraud, waste, and abuse</a:t>
            </a:r>
          </a:p>
          <a:p>
            <a:pPr lvl="1">
              <a:buClr>
                <a:schemeClr val="accent2"/>
              </a:buClr>
              <a:buFont typeface="Arial" panose="020B0604020202020204" pitchFamily="34" charset="0"/>
              <a:buChar char="•"/>
            </a:pPr>
            <a:r>
              <a:rPr lang="en-US" dirty="0"/>
              <a:t>No utilization controls that reduce waste and increase adherence</a:t>
            </a:r>
          </a:p>
          <a:p>
            <a:pPr lvl="1">
              <a:buClr>
                <a:schemeClr val="accent2"/>
              </a:buClr>
              <a:buFont typeface="Arial" panose="020B0604020202020204" pitchFamily="34" charset="0"/>
              <a:buChar char="•"/>
            </a:pPr>
            <a:r>
              <a:rPr lang="en-US" dirty="0"/>
              <a:t>Paper claims, longer claims processing times, inability to have real-time reimbursement and coverage information for consumers at the pharmacy counter</a:t>
            </a:r>
          </a:p>
          <a:p>
            <a:pPr lvl="1">
              <a:buClr>
                <a:schemeClr val="accent2"/>
              </a:buClr>
              <a:buFont typeface="Arial" panose="020B0604020202020204" pitchFamily="34" charset="0"/>
              <a:buChar char="•"/>
            </a:pPr>
            <a:r>
              <a:rPr lang="en-US" dirty="0"/>
              <a:t>Less utilization of generic drugs</a:t>
            </a:r>
          </a:p>
        </p:txBody>
      </p:sp>
      <p:sp>
        <p:nvSpPr>
          <p:cNvPr id="3" name="Title 2">
            <a:extLst>
              <a:ext uri="{FF2B5EF4-FFF2-40B4-BE49-F238E27FC236}">
                <a16:creationId xmlns:a16="http://schemas.microsoft.com/office/drawing/2014/main" id="{333BE2E3-F2D1-42C5-AF76-CCC7807CD0B8}"/>
              </a:ext>
            </a:extLst>
          </p:cNvPr>
          <p:cNvSpPr>
            <a:spLocks noGrp="1"/>
          </p:cNvSpPr>
          <p:nvPr>
            <p:ph type="title"/>
          </p:nvPr>
        </p:nvSpPr>
        <p:spPr/>
        <p:txBody>
          <a:bodyPr/>
          <a:lstStyle/>
          <a:p>
            <a:r>
              <a:rPr lang="en-US" sz="2900" dirty="0">
                <a:solidFill>
                  <a:schemeClr val="accent2"/>
                </a:solidFill>
              </a:rPr>
              <a:t>What Would the World Look Like Without PBMs?</a:t>
            </a:r>
          </a:p>
        </p:txBody>
      </p:sp>
      <p:sp>
        <p:nvSpPr>
          <p:cNvPr id="4" name="TextBox 3">
            <a:extLst>
              <a:ext uri="{FF2B5EF4-FFF2-40B4-BE49-F238E27FC236}">
                <a16:creationId xmlns:a16="http://schemas.microsoft.com/office/drawing/2014/main" id="{4672634B-B46A-4CAD-BC4E-1D676D38278B}"/>
              </a:ext>
            </a:extLst>
          </p:cNvPr>
          <p:cNvSpPr txBox="1"/>
          <p:nvPr/>
        </p:nvSpPr>
        <p:spPr>
          <a:xfrm>
            <a:off x="457199" y="6148026"/>
            <a:ext cx="8229600"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 </a:t>
            </a:r>
            <a:r>
              <a:rPr kumimoji="0" lang="en-US" sz="800" b="0" i="0" u="none" strike="noStrike" kern="1200" cap="none" spc="0" normalizeH="0" baseline="30000" noProof="0" dirty="0">
                <a:ln>
                  <a:noFill/>
                </a:ln>
                <a:solidFill>
                  <a:srgbClr val="000000">
                    <a:lumMod val="75000"/>
                    <a:lumOff val="25000"/>
                  </a:srgbClr>
                </a:solidFill>
                <a:effectLst/>
                <a:uLnTx/>
                <a:uFillTx/>
                <a:latin typeface="Arial" charset="0"/>
                <a:ea typeface="ＭＳ Ｐゴシック" charset="-128"/>
                <a:cs typeface="+mn-cs"/>
              </a:rPr>
              <a:t>1 </a:t>
            </a:r>
            <a:r>
              <a:rPr kumimoji="0" lang="en-US" sz="800" b="0" i="0" u="none" strike="noStrike" kern="1200" cap="none" spc="0" normalizeH="0" baseline="0" noProof="0" dirty="0" err="1">
                <a:ln>
                  <a:noFill/>
                </a:ln>
                <a:solidFill>
                  <a:srgbClr val="000000">
                    <a:lumMod val="75000"/>
                    <a:lumOff val="25000"/>
                  </a:srgbClr>
                </a:solidFill>
                <a:effectLst/>
                <a:uLnTx/>
                <a:uFillTx/>
                <a:latin typeface="Arial" charset="0"/>
                <a:ea typeface="ＭＳ Ｐゴシック" charset="-128"/>
                <a:cs typeface="+mn-cs"/>
              </a:rPr>
              <a:t>Visante</a:t>
            </a:r>
            <a:r>
              <a:rPr kumimoji="0" lang="en-US" sz="800" b="0"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 The Return on Investment (ROI) on PBM Services. </a:t>
            </a:r>
            <a:r>
              <a:rPr kumimoji="0" lang="en-US" sz="800" b="0" i="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(November 2016). </a:t>
            </a:r>
            <a:endParaRPr kumimoji="0" lang="en-US" sz="800" b="0" i="1"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2075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lstStyle/>
          <a:p>
            <a:pPr>
              <a:buClr>
                <a:schemeClr val="accent2"/>
              </a:buClr>
            </a:pPr>
            <a:r>
              <a:rPr lang="en-US" altLang="en-US" dirty="0"/>
              <a:t>Drug list prices for both brands and generics are going up.</a:t>
            </a:r>
          </a:p>
          <a:p>
            <a:pPr>
              <a:buClr>
                <a:schemeClr val="accent2"/>
              </a:buClr>
            </a:pPr>
            <a:r>
              <a:rPr lang="en-US" altLang="en-US" dirty="0"/>
              <a:t>PBMs play a unique and central role in </a:t>
            </a:r>
            <a:r>
              <a:rPr lang="en-US" altLang="en-US" b="1" dirty="0"/>
              <a:t>driving adherence</a:t>
            </a:r>
            <a:r>
              <a:rPr lang="en-US" altLang="en-US" dirty="0"/>
              <a:t>, </a:t>
            </a:r>
            <a:r>
              <a:rPr lang="en-US" altLang="en-US" b="1" dirty="0"/>
              <a:t>holding down costs</a:t>
            </a:r>
            <a:r>
              <a:rPr lang="en-US" altLang="en-US" dirty="0"/>
              <a:t>, and </a:t>
            </a:r>
            <a:r>
              <a:rPr lang="en-US" altLang="en-US" b="1" dirty="0"/>
              <a:t>increasing quality</a:t>
            </a:r>
            <a:r>
              <a:rPr lang="en-US" altLang="en-US" dirty="0"/>
              <a:t>.</a:t>
            </a:r>
          </a:p>
          <a:p>
            <a:pPr>
              <a:buClr>
                <a:schemeClr val="accent2"/>
              </a:buClr>
            </a:pPr>
            <a:r>
              <a:rPr lang="en-US" altLang="en-US" dirty="0"/>
              <a:t>PBM tools </a:t>
            </a:r>
            <a:r>
              <a:rPr lang="en-US" altLang="en-US" b="1" dirty="0"/>
              <a:t>deliver savings</a:t>
            </a:r>
            <a:r>
              <a:rPr lang="en-US" altLang="en-US" dirty="0"/>
              <a:t> for plan sponsors and consumers, underscoring the success of the competitive marketplace.</a:t>
            </a:r>
          </a:p>
          <a:p>
            <a:pPr>
              <a:buClr>
                <a:schemeClr val="accent2"/>
              </a:buClr>
            </a:pPr>
            <a:r>
              <a:rPr lang="en-US" altLang="en-US" dirty="0"/>
              <a:t>Questions?</a:t>
            </a:r>
          </a:p>
        </p:txBody>
      </p:sp>
      <p:sp>
        <p:nvSpPr>
          <p:cNvPr id="53249" name="Title 1"/>
          <p:cNvSpPr>
            <a:spLocks noGrp="1"/>
          </p:cNvSpPr>
          <p:nvPr>
            <p:ph type="title"/>
          </p:nvPr>
        </p:nvSpPr>
        <p:spPr/>
        <p:txBody>
          <a:bodyPr/>
          <a:lstStyle/>
          <a:p>
            <a:r>
              <a:rPr lang="en-US" altLang="en-US" dirty="0">
                <a:solidFill>
                  <a:schemeClr val="accent2"/>
                </a:solidFill>
              </a:rPr>
              <a:t>Conclusion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buClr>
            </a:pPr>
            <a:r>
              <a:rPr lang="en-US" dirty="0"/>
              <a:t>A pharmacy benefit manager (PBM) is a health care company that contracts with insurers, employers, and government programs to administer the prescription drug portion of the health care benefit</a:t>
            </a:r>
          </a:p>
          <a:p>
            <a:pPr>
              <a:buClr>
                <a:schemeClr val="accent2"/>
              </a:buClr>
            </a:pPr>
            <a:r>
              <a:rPr lang="en-US" dirty="0"/>
              <a:t>PBMs are patients’ primary advocates in the fight against rising prescription drug prices, negotiating with drug manufacturers and pharmacies for lower drug prices and higher quality. </a:t>
            </a:r>
          </a:p>
          <a:p>
            <a:pPr>
              <a:buClr>
                <a:schemeClr val="accent2"/>
              </a:buClr>
            </a:pPr>
            <a:r>
              <a:rPr lang="en-US" dirty="0"/>
              <a:t>PBMs aggregate the buying clout of millions of enrollees, enabling plan sponsors and individuals to obtain lower costs for prescription drugs. </a:t>
            </a:r>
          </a:p>
          <a:p>
            <a:pPr>
              <a:buClr>
                <a:schemeClr val="accent2"/>
              </a:buClr>
            </a:pPr>
            <a:endParaRPr lang="en-US" dirty="0"/>
          </a:p>
          <a:p>
            <a:pPr>
              <a:buClr>
                <a:schemeClr val="accent2"/>
              </a:buClr>
            </a:pPr>
            <a:endParaRPr lang="en-US" dirty="0"/>
          </a:p>
        </p:txBody>
      </p:sp>
      <p:sp>
        <p:nvSpPr>
          <p:cNvPr id="17409" name="Title 1"/>
          <p:cNvSpPr>
            <a:spLocks noGrp="1"/>
          </p:cNvSpPr>
          <p:nvPr>
            <p:ph type="title"/>
          </p:nvPr>
        </p:nvSpPr>
        <p:spPr/>
        <p:txBody>
          <a:bodyPr/>
          <a:lstStyle/>
          <a:p>
            <a:r>
              <a:rPr lang="en-US" altLang="en-US" dirty="0">
                <a:solidFill>
                  <a:schemeClr val="accent2"/>
                </a:solidFill>
              </a:rPr>
              <a:t>What Is a PBM?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23875"/>
            <a:ext cx="8470557" cy="444417"/>
          </a:xfrm>
        </p:spPr>
        <p:txBody>
          <a:bodyPr/>
          <a:lstStyle/>
          <a:p>
            <a:r>
              <a:rPr lang="en-US" dirty="0">
                <a:solidFill>
                  <a:schemeClr val="accent2"/>
                </a:solidFill>
              </a:rPr>
              <a:t>Why We Are Here</a:t>
            </a:r>
          </a:p>
        </p:txBody>
      </p:sp>
      <p:sp>
        <p:nvSpPr>
          <p:cNvPr id="6" name="AutoShape 2" descr="https://www.healthaffairs.org/do/10.1377/hblog20170613.060557/full/Sood_Exhibit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914203" y="1331829"/>
            <a:ext cx="7315594" cy="4725298"/>
            <a:chOff x="364844" y="1013589"/>
            <a:chExt cx="7985760" cy="5158172"/>
          </a:xfrm>
        </p:grpSpPr>
        <p:sp>
          <p:nvSpPr>
            <p:cNvPr id="31" name="Oval 30"/>
            <p:cNvSpPr/>
            <p:nvPr/>
          </p:nvSpPr>
          <p:spPr>
            <a:xfrm>
              <a:off x="2319596" y="1646200"/>
              <a:ext cx="3997384" cy="3997384"/>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5" name="TextBox 4"/>
            <p:cNvSpPr txBox="1"/>
            <p:nvPr/>
          </p:nvSpPr>
          <p:spPr>
            <a:xfrm>
              <a:off x="364844" y="1013589"/>
              <a:ext cx="7985760" cy="335972"/>
            </a:xfrm>
            <a:prstGeom prst="rect">
              <a:avLst/>
            </a:prstGeom>
            <a:noFill/>
          </p:spPr>
          <p:txBody>
            <a:bodyPr wrap="square" rtlCol="0">
              <a:spAutoFit/>
            </a:bodyPr>
            <a:lstStyle/>
            <a:p>
              <a:pPr algn="ctr"/>
              <a:r>
                <a:rPr lang="en-US" sz="1400" dirty="0">
                  <a:solidFill>
                    <a:schemeClr val="accent2"/>
                  </a:solidFill>
                </a:rPr>
                <a:t>INTEGRATED CARE DELIVERY: Individualized. Proactive. Connected.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651" y="1728892"/>
              <a:ext cx="1095052" cy="109323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755" y="3068343"/>
              <a:ext cx="1072126" cy="107391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971" y="4953000"/>
              <a:ext cx="1066926" cy="106870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7460" y="4289428"/>
              <a:ext cx="973342" cy="97334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4191" y="1141324"/>
              <a:ext cx="1028192" cy="10281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3888" y="2705755"/>
              <a:ext cx="1828800" cy="1825757"/>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4291" y="1896036"/>
              <a:ext cx="1066800" cy="1068576"/>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807" y="4232005"/>
              <a:ext cx="1163412" cy="116341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6108" y="3035292"/>
              <a:ext cx="1219200" cy="1219200"/>
            </a:xfrm>
            <a:prstGeom prst="rect">
              <a:avLst/>
            </a:prstGeom>
          </p:spPr>
        </p:pic>
        <p:sp>
          <p:nvSpPr>
            <p:cNvPr id="21" name="TextBox 20"/>
            <p:cNvSpPr txBox="1"/>
            <p:nvPr/>
          </p:nvSpPr>
          <p:spPr>
            <a:xfrm>
              <a:off x="3804191" y="2011196"/>
              <a:ext cx="1028192" cy="268777"/>
            </a:xfrm>
            <a:prstGeom prst="rect">
              <a:avLst/>
            </a:prstGeom>
            <a:noFill/>
          </p:spPr>
          <p:txBody>
            <a:bodyPr wrap="square" rtlCol="0">
              <a:spAutoFit/>
            </a:bodyPr>
            <a:lstStyle/>
            <a:p>
              <a:pPr algn="ctr"/>
              <a:r>
                <a:rPr lang="en-US" sz="1000" dirty="0">
                  <a:solidFill>
                    <a:schemeClr val="tx1">
                      <a:lumMod val="75000"/>
                      <a:lumOff val="25000"/>
                    </a:schemeClr>
                  </a:solidFill>
                </a:rPr>
                <a:t>Plan &amp; PBM</a:t>
              </a:r>
            </a:p>
          </p:txBody>
        </p:sp>
        <p:sp>
          <p:nvSpPr>
            <p:cNvPr id="22" name="TextBox 21"/>
            <p:cNvSpPr txBox="1"/>
            <p:nvPr/>
          </p:nvSpPr>
          <p:spPr>
            <a:xfrm>
              <a:off x="3804192" y="5917845"/>
              <a:ext cx="1028192" cy="253916"/>
            </a:xfrm>
            <a:prstGeom prst="rect">
              <a:avLst/>
            </a:prstGeom>
            <a:noFill/>
          </p:spPr>
          <p:txBody>
            <a:bodyPr wrap="square" rtlCol="0">
              <a:spAutoFit/>
            </a:bodyPr>
            <a:lstStyle/>
            <a:p>
              <a:pPr algn="ctr"/>
              <a:r>
                <a:rPr lang="en-US" sz="1000" dirty="0">
                  <a:solidFill>
                    <a:schemeClr val="tx1">
                      <a:lumMod val="75000"/>
                      <a:lumOff val="25000"/>
                    </a:schemeClr>
                  </a:solidFill>
                </a:rPr>
                <a:t>Urgent Care</a:t>
              </a:r>
            </a:p>
          </p:txBody>
        </p:sp>
        <p:sp>
          <p:nvSpPr>
            <p:cNvPr id="23" name="TextBox 22"/>
            <p:cNvSpPr txBox="1"/>
            <p:nvPr/>
          </p:nvSpPr>
          <p:spPr>
            <a:xfrm>
              <a:off x="5397659" y="5160096"/>
              <a:ext cx="1028192" cy="553998"/>
            </a:xfrm>
            <a:prstGeom prst="rect">
              <a:avLst/>
            </a:prstGeom>
            <a:noFill/>
          </p:spPr>
          <p:txBody>
            <a:bodyPr wrap="square" rtlCol="0">
              <a:spAutoFit/>
            </a:bodyPr>
            <a:lstStyle/>
            <a:p>
              <a:pPr algn="ctr"/>
              <a:r>
                <a:rPr lang="en-US" sz="1000" dirty="0">
                  <a:solidFill>
                    <a:schemeClr val="tx1">
                      <a:lumMod val="75000"/>
                      <a:lumOff val="25000"/>
                    </a:schemeClr>
                  </a:solidFill>
                </a:rPr>
                <a:t>Primary Care Physician and Specialists</a:t>
              </a:r>
            </a:p>
          </p:txBody>
        </p:sp>
        <p:sp>
          <p:nvSpPr>
            <p:cNvPr id="24" name="TextBox 23"/>
            <p:cNvSpPr txBox="1"/>
            <p:nvPr/>
          </p:nvSpPr>
          <p:spPr>
            <a:xfrm>
              <a:off x="5866366" y="3969603"/>
              <a:ext cx="1028192" cy="253916"/>
            </a:xfrm>
            <a:prstGeom prst="rect">
              <a:avLst/>
            </a:prstGeom>
            <a:noFill/>
          </p:spPr>
          <p:txBody>
            <a:bodyPr wrap="square" rtlCol="0">
              <a:spAutoFit/>
            </a:bodyPr>
            <a:lstStyle/>
            <a:p>
              <a:pPr algn="ctr"/>
              <a:r>
                <a:rPr lang="en-US" sz="1000" dirty="0">
                  <a:solidFill>
                    <a:schemeClr val="tx1">
                      <a:lumMod val="75000"/>
                      <a:lumOff val="25000"/>
                    </a:schemeClr>
                  </a:solidFill>
                </a:rPr>
                <a:t>Hospitals</a:t>
              </a:r>
            </a:p>
          </p:txBody>
        </p:sp>
        <p:sp>
          <p:nvSpPr>
            <p:cNvPr id="25" name="TextBox 24"/>
            <p:cNvSpPr txBox="1"/>
            <p:nvPr/>
          </p:nvSpPr>
          <p:spPr>
            <a:xfrm>
              <a:off x="5418544" y="2739979"/>
              <a:ext cx="1028192" cy="415498"/>
            </a:xfrm>
            <a:prstGeom prst="rect">
              <a:avLst/>
            </a:prstGeom>
            <a:noFill/>
          </p:spPr>
          <p:txBody>
            <a:bodyPr wrap="square" rtlCol="0">
              <a:spAutoFit/>
            </a:bodyPr>
            <a:lstStyle/>
            <a:p>
              <a:pPr algn="ctr"/>
              <a:r>
                <a:rPr lang="en-US" sz="1000" dirty="0">
                  <a:solidFill>
                    <a:schemeClr val="tx1">
                      <a:lumMod val="75000"/>
                      <a:lumOff val="25000"/>
                    </a:schemeClr>
                  </a:solidFill>
                </a:rPr>
                <a:t>Family &amp; Caregivers</a:t>
              </a:r>
            </a:p>
          </p:txBody>
        </p:sp>
        <p:sp>
          <p:nvSpPr>
            <p:cNvPr id="26" name="TextBox 25"/>
            <p:cNvSpPr txBox="1"/>
            <p:nvPr/>
          </p:nvSpPr>
          <p:spPr>
            <a:xfrm>
              <a:off x="2234077" y="5160096"/>
              <a:ext cx="1028192" cy="400110"/>
            </a:xfrm>
            <a:prstGeom prst="rect">
              <a:avLst/>
            </a:prstGeom>
            <a:noFill/>
          </p:spPr>
          <p:txBody>
            <a:bodyPr wrap="square" rtlCol="0">
              <a:spAutoFit/>
            </a:bodyPr>
            <a:lstStyle/>
            <a:p>
              <a:pPr algn="ctr"/>
              <a:r>
                <a:rPr lang="en-US" sz="1000">
                  <a:solidFill>
                    <a:schemeClr val="tx1">
                      <a:lumMod val="75000"/>
                      <a:lumOff val="25000"/>
                    </a:schemeClr>
                  </a:solidFill>
                </a:rPr>
                <a:t>Wellness Programs</a:t>
              </a:r>
              <a:endParaRPr lang="en-US" sz="1000" dirty="0">
                <a:solidFill>
                  <a:schemeClr val="tx1">
                    <a:lumMod val="75000"/>
                    <a:lumOff val="25000"/>
                  </a:schemeClr>
                </a:solidFill>
              </a:endParaRPr>
            </a:p>
          </p:txBody>
        </p:sp>
        <p:sp>
          <p:nvSpPr>
            <p:cNvPr id="27" name="TextBox 26"/>
            <p:cNvSpPr txBox="1"/>
            <p:nvPr/>
          </p:nvSpPr>
          <p:spPr>
            <a:xfrm>
              <a:off x="1801060" y="3976238"/>
              <a:ext cx="1028192" cy="268777"/>
            </a:xfrm>
            <a:prstGeom prst="rect">
              <a:avLst/>
            </a:prstGeom>
            <a:noFill/>
          </p:spPr>
          <p:txBody>
            <a:bodyPr wrap="square" rtlCol="0">
              <a:spAutoFit/>
            </a:bodyPr>
            <a:lstStyle/>
            <a:p>
              <a:pPr algn="ctr"/>
              <a:r>
                <a:rPr lang="en-US" sz="1000" dirty="0">
                  <a:solidFill>
                    <a:schemeClr val="tx1">
                      <a:lumMod val="75000"/>
                      <a:lumOff val="25000"/>
                    </a:schemeClr>
                  </a:solidFill>
                </a:rPr>
                <a:t>Pharmacies</a:t>
              </a:r>
            </a:p>
          </p:txBody>
        </p:sp>
        <p:sp>
          <p:nvSpPr>
            <p:cNvPr id="28" name="TextBox 27"/>
            <p:cNvSpPr txBox="1"/>
            <p:nvPr/>
          </p:nvSpPr>
          <p:spPr>
            <a:xfrm>
              <a:off x="2189840" y="2805415"/>
              <a:ext cx="1028192" cy="400110"/>
            </a:xfrm>
            <a:prstGeom prst="rect">
              <a:avLst/>
            </a:prstGeom>
            <a:noFill/>
          </p:spPr>
          <p:txBody>
            <a:bodyPr wrap="square" rtlCol="0">
              <a:spAutoFit/>
            </a:bodyPr>
            <a:lstStyle/>
            <a:p>
              <a:pPr algn="ctr"/>
              <a:r>
                <a:rPr lang="en-US" sz="1000" dirty="0">
                  <a:solidFill>
                    <a:schemeClr val="tx1">
                      <a:lumMod val="75000"/>
                      <a:lumOff val="25000"/>
                    </a:schemeClr>
                  </a:solidFill>
                </a:rPr>
                <a:t>Labs &amp; Diagnostics</a:t>
              </a:r>
            </a:p>
          </p:txBody>
        </p:sp>
        <p:sp>
          <p:nvSpPr>
            <p:cNvPr id="29" name="TextBox 28"/>
            <p:cNvSpPr txBox="1"/>
            <p:nvPr/>
          </p:nvSpPr>
          <p:spPr>
            <a:xfrm>
              <a:off x="3367545" y="3451481"/>
              <a:ext cx="1884268" cy="503957"/>
            </a:xfrm>
            <a:prstGeom prst="rect">
              <a:avLst/>
            </a:prstGeom>
            <a:noFill/>
            <a:effectLst>
              <a:outerShdw blurRad="50800" dist="38100" dir="2700000" algn="tl" rotWithShape="0">
                <a:schemeClr val="accent1">
                  <a:alpha val="76000"/>
                </a:schemeClr>
              </a:outerShdw>
            </a:effectLst>
          </p:spPr>
          <p:txBody>
            <a:bodyPr wrap="square" rtlCol="0">
              <a:spAutoFit/>
            </a:bodyPr>
            <a:lstStyle/>
            <a:p>
              <a:pPr algn="ctr"/>
              <a:r>
                <a:rPr lang="en-US" b="1" spc="300" dirty="0">
                  <a:solidFill>
                    <a:schemeClr val="bg1"/>
                  </a:solidFill>
                </a:rPr>
                <a:t>PATIENT</a:t>
              </a:r>
            </a:p>
          </p:txBody>
        </p:sp>
        <p:cxnSp>
          <p:nvCxnSpPr>
            <p:cNvPr id="35" name="Straight Arrow Connector 34"/>
            <p:cNvCxnSpPr/>
            <p:nvPr/>
          </p:nvCxnSpPr>
          <p:spPr>
            <a:xfrm flipV="1">
              <a:off x="5169997" y="2920869"/>
              <a:ext cx="410105" cy="273342"/>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156248" y="4259692"/>
              <a:ext cx="410105" cy="273342"/>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078412" y="4288160"/>
              <a:ext cx="378150" cy="287278"/>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106192" y="2815469"/>
              <a:ext cx="378150" cy="287278"/>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835481" y="3748675"/>
              <a:ext cx="500871" cy="22554"/>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5250353" y="3740622"/>
              <a:ext cx="500871" cy="22554"/>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4327521" y="4666848"/>
              <a:ext cx="0" cy="406985"/>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327521" y="2226831"/>
              <a:ext cx="0" cy="406985"/>
            </a:xfrm>
            <a:prstGeom prst="straightConnector1">
              <a:avLst/>
            </a:prstGeom>
            <a:ln w="53975">
              <a:solidFill>
                <a:schemeClr val="accent5">
                  <a:alpha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562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710788"/>
          </a:xfrm>
        </p:spPr>
        <p:txBody>
          <a:bodyPr/>
          <a:lstStyle/>
          <a:p>
            <a:r>
              <a:rPr lang="en-US" dirty="0"/>
              <a:t>Pharmacy benefit managers (PBMs) negotiate on behalf of plan sponsors and administer the outpatient prescription drug portion of the health care benefit, in a high-quality, cost-effective manner. </a:t>
            </a:r>
          </a:p>
          <a:p>
            <a:r>
              <a:rPr lang="en-US" dirty="0"/>
              <a:t>PBMs aggregate the buying clout of millions of enrollees, enabling plan sponsors and individuals to obtain lower costs for prescription drugs. </a:t>
            </a:r>
          </a:p>
          <a:p>
            <a:r>
              <a:rPr lang="en-US" dirty="0"/>
              <a:t>PBMs are the only check in the retail Rx drug supply chain against drug makers’ power to set and raise prices.</a:t>
            </a:r>
          </a:p>
          <a:p>
            <a:pPr marL="0" indent="0">
              <a:buNone/>
            </a:pPr>
            <a:endParaRPr lang="en-US" sz="1000" dirty="0"/>
          </a:p>
          <a:p>
            <a:pPr marL="0" indent="0">
              <a:buNone/>
            </a:pPr>
            <a:r>
              <a:rPr lang="en-US" sz="1000" dirty="0"/>
              <a:t>1 </a:t>
            </a:r>
            <a:r>
              <a:rPr lang="en-US" sz="1000" dirty="0" err="1"/>
              <a:t>Visante</a:t>
            </a:r>
            <a:r>
              <a:rPr lang="en-US" sz="1000" dirty="0"/>
              <a:t>, Generating Savings for Plan Sponsors, Feb. 2016, available at: - </a:t>
            </a:r>
            <a:r>
              <a:rPr lang="en-US" sz="1000" dirty="0">
                <a:hlinkClick r:id="rId3"/>
              </a:rPr>
              <a:t>https://www.pcmanet.org/wp-content/uploads/2016/08/visante-pbm-savings-feb-2016.pdf</a:t>
            </a:r>
            <a:endParaRPr lang="en-US" sz="1000" dirty="0"/>
          </a:p>
          <a:p>
            <a:pPr marL="0" indent="0">
              <a:buNone/>
            </a:pPr>
            <a:endParaRPr lang="en-US" dirty="0"/>
          </a:p>
          <a:p>
            <a:endParaRPr lang="en-US" dirty="0"/>
          </a:p>
        </p:txBody>
      </p:sp>
      <p:sp>
        <p:nvSpPr>
          <p:cNvPr id="17409" name="Title 1"/>
          <p:cNvSpPr>
            <a:spLocks noGrp="1"/>
          </p:cNvSpPr>
          <p:nvPr>
            <p:ph type="title"/>
          </p:nvPr>
        </p:nvSpPr>
        <p:spPr/>
        <p:txBody>
          <a:bodyPr/>
          <a:lstStyle/>
          <a:p>
            <a:r>
              <a:rPr lang="en-US" altLang="en-US" dirty="0">
                <a:solidFill>
                  <a:schemeClr val="accent2"/>
                </a:solidFill>
              </a:rPr>
              <a:t>What Role Does a PBM Serve?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2600" y="2590800"/>
            <a:ext cx="3124200" cy="677108"/>
          </a:xfrm>
          <a:prstGeom prst="rect">
            <a:avLst/>
          </a:prstGeom>
          <a:noFill/>
        </p:spPr>
        <p:txBody>
          <a:bodyPr wrap="square" rtlCol="0">
            <a:spAutoFit/>
          </a:bodyPr>
          <a:lstStyle/>
          <a:p>
            <a:pPr algn="r"/>
            <a:r>
              <a:rPr lang="hr-HR" sz="2000" b="1" dirty="0"/>
              <a:t>35.7%</a:t>
            </a:r>
          </a:p>
          <a:p>
            <a:pPr algn="r"/>
            <a:r>
              <a:rPr lang="en-US" sz="1800" dirty="0"/>
              <a:t>Self-Insured Employers</a:t>
            </a:r>
          </a:p>
        </p:txBody>
      </p:sp>
      <p:sp>
        <p:nvSpPr>
          <p:cNvPr id="10" name="TextBox 9"/>
          <p:cNvSpPr txBox="1"/>
          <p:nvPr/>
        </p:nvSpPr>
        <p:spPr>
          <a:xfrm>
            <a:off x="4876800" y="5266492"/>
            <a:ext cx="3810000" cy="677108"/>
          </a:xfrm>
          <a:prstGeom prst="rect">
            <a:avLst/>
          </a:prstGeom>
          <a:noFill/>
        </p:spPr>
        <p:txBody>
          <a:bodyPr wrap="square" rtlCol="0">
            <a:spAutoFit/>
          </a:bodyPr>
          <a:lstStyle/>
          <a:p>
            <a:pPr algn="r"/>
            <a:r>
              <a:rPr lang="hr-HR" sz="2000" b="1" dirty="0"/>
              <a:t>31.6%</a:t>
            </a:r>
          </a:p>
          <a:p>
            <a:pPr algn="r"/>
            <a:r>
              <a:rPr lang="en-US" sz="1800" dirty="0"/>
              <a:t>Commercial Health Plans</a:t>
            </a:r>
          </a:p>
        </p:txBody>
      </p:sp>
      <p:sp>
        <p:nvSpPr>
          <p:cNvPr id="12" name="TextBox 11"/>
          <p:cNvSpPr txBox="1"/>
          <p:nvPr/>
        </p:nvSpPr>
        <p:spPr>
          <a:xfrm>
            <a:off x="457200" y="2599492"/>
            <a:ext cx="2209800" cy="677108"/>
          </a:xfrm>
          <a:prstGeom prst="rect">
            <a:avLst/>
          </a:prstGeom>
          <a:noFill/>
        </p:spPr>
        <p:txBody>
          <a:bodyPr wrap="square" rtlCol="0">
            <a:spAutoFit/>
          </a:bodyPr>
          <a:lstStyle/>
          <a:p>
            <a:r>
              <a:rPr lang="hr-HR" sz="2000" b="1" dirty="0"/>
              <a:t>18.0%</a:t>
            </a:r>
            <a:endParaRPr lang="en-US" sz="2000" b="1" dirty="0"/>
          </a:p>
          <a:p>
            <a:r>
              <a:rPr lang="en-US" sz="1800" dirty="0"/>
              <a:t>Medicaid*</a:t>
            </a:r>
          </a:p>
        </p:txBody>
      </p:sp>
      <p:sp>
        <p:nvSpPr>
          <p:cNvPr id="13" name="TextBox 12"/>
          <p:cNvSpPr txBox="1"/>
          <p:nvPr/>
        </p:nvSpPr>
        <p:spPr>
          <a:xfrm>
            <a:off x="457200" y="4275892"/>
            <a:ext cx="3810000" cy="677108"/>
          </a:xfrm>
          <a:prstGeom prst="rect">
            <a:avLst/>
          </a:prstGeom>
          <a:noFill/>
        </p:spPr>
        <p:txBody>
          <a:bodyPr wrap="square" rtlCol="0">
            <a:spAutoFit/>
          </a:bodyPr>
          <a:lstStyle/>
          <a:p>
            <a:r>
              <a:rPr lang="hr-HR" sz="2000" b="1" dirty="0"/>
              <a:t>14.7%</a:t>
            </a:r>
          </a:p>
          <a:p>
            <a:r>
              <a:rPr lang="en-US" sz="1800" dirty="0"/>
              <a:t>Medicare Part D</a:t>
            </a:r>
          </a:p>
        </p:txBody>
      </p:sp>
      <p:cxnSp>
        <p:nvCxnSpPr>
          <p:cNvPr id="9" name="Straight Connector 8"/>
          <p:cNvCxnSpPr/>
          <p:nvPr/>
        </p:nvCxnSpPr>
        <p:spPr>
          <a:xfrm>
            <a:off x="457200" y="2599492"/>
            <a:ext cx="365760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57200" y="4275892"/>
            <a:ext cx="365760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029200" y="2590800"/>
            <a:ext cx="365760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29200" y="5266492"/>
            <a:ext cx="3657600" cy="0"/>
          </a:xfrm>
          <a:prstGeom prst="line">
            <a:avLst/>
          </a:prstGeom>
          <a:ln w="6350"/>
        </p:spPr>
        <p:style>
          <a:lnRef idx="1">
            <a:schemeClr val="dk1"/>
          </a:lnRef>
          <a:fillRef idx="0">
            <a:schemeClr val="dk1"/>
          </a:fillRef>
          <a:effectRef idx="0">
            <a:schemeClr val="dk1"/>
          </a:effectRef>
          <a:fontRef idx="minor">
            <a:schemeClr val="tx1"/>
          </a:fontRef>
        </p:style>
      </p:cxnSp>
      <p:sp>
        <p:nvSpPr>
          <p:cNvPr id="15361" name="Rectangle 3"/>
          <p:cNvSpPr>
            <a:spLocks noGrp="1" noChangeArrowheads="1"/>
          </p:cNvSpPr>
          <p:nvPr>
            <p:ph idx="1"/>
          </p:nvPr>
        </p:nvSpPr>
        <p:spPr>
          <a:xfrm>
            <a:off x="457200" y="1417638"/>
            <a:ext cx="8229600" cy="715963"/>
          </a:xfrm>
        </p:spPr>
        <p:txBody>
          <a:bodyPr/>
          <a:lstStyle/>
          <a:p>
            <a:pPr marL="0" indent="0" algn="ctr">
              <a:buNone/>
            </a:pPr>
            <a:r>
              <a:rPr lang="en-US" altLang="en-US" dirty="0"/>
              <a:t>More than </a:t>
            </a:r>
            <a:r>
              <a:rPr lang="en-US" altLang="en-US" b="1" dirty="0"/>
              <a:t>266 million Americans </a:t>
            </a:r>
            <a:r>
              <a:rPr lang="en-US" altLang="en-US" dirty="0"/>
              <a:t>receive pharmacy benefits provided through PBMs</a:t>
            </a:r>
          </a:p>
        </p:txBody>
      </p:sp>
      <p:sp>
        <p:nvSpPr>
          <p:cNvPr id="15362" name="Rectangle 2"/>
          <p:cNvSpPr>
            <a:spLocks noGrp="1" noChangeArrowheads="1"/>
          </p:cNvSpPr>
          <p:nvPr>
            <p:ph type="title"/>
          </p:nvPr>
        </p:nvSpPr>
        <p:spPr/>
        <p:txBody>
          <a:bodyPr/>
          <a:lstStyle/>
          <a:p>
            <a:r>
              <a:rPr lang="en-US" altLang="en-US" dirty="0">
                <a:solidFill>
                  <a:schemeClr val="accent2"/>
                </a:solidFill>
              </a:rPr>
              <a:t>PBMs’ National Footprint</a:t>
            </a:r>
          </a:p>
        </p:txBody>
      </p:sp>
      <p:graphicFrame>
        <p:nvGraphicFramePr>
          <p:cNvPr id="4" name="Chart 3"/>
          <p:cNvGraphicFramePr/>
          <p:nvPr>
            <p:extLst>
              <p:ext uri="{D42A27DB-BD31-4B8C-83A1-F6EECF244321}">
                <p14:modId xmlns:p14="http://schemas.microsoft.com/office/powerpoint/2010/main" val="1823042957"/>
              </p:ext>
            </p:extLst>
          </p:nvPr>
        </p:nvGraphicFramePr>
        <p:xfrm>
          <a:off x="1638300" y="2133601"/>
          <a:ext cx="58674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48100" y="3403601"/>
            <a:ext cx="1447800" cy="1323439"/>
          </a:xfrm>
          <a:prstGeom prst="rect">
            <a:avLst/>
          </a:prstGeom>
          <a:noFill/>
        </p:spPr>
        <p:txBody>
          <a:bodyPr wrap="square" rtlCol="0">
            <a:spAutoFit/>
          </a:bodyPr>
          <a:lstStyle/>
          <a:p>
            <a:pPr algn="ctr"/>
            <a:r>
              <a:rPr lang="en-US" sz="4000" b="1" dirty="0"/>
              <a:t>266</a:t>
            </a:r>
          </a:p>
          <a:p>
            <a:pPr algn="ctr"/>
            <a:r>
              <a:rPr lang="en-US" b="1" dirty="0"/>
              <a:t>MILLION</a:t>
            </a:r>
            <a:endParaRPr lang="en-US" sz="2000" b="1" dirty="0"/>
          </a:p>
          <a:p>
            <a:pPr algn="ctr"/>
            <a:r>
              <a:rPr lang="en-US" sz="1600" dirty="0"/>
              <a:t>AMERICANS</a:t>
            </a:r>
            <a:endParaRPr lang="en-US" sz="1100" dirty="0"/>
          </a:p>
        </p:txBody>
      </p:sp>
      <p:sp>
        <p:nvSpPr>
          <p:cNvPr id="14" name="TextBox 13"/>
          <p:cNvSpPr txBox="1"/>
          <p:nvPr/>
        </p:nvSpPr>
        <p:spPr>
          <a:xfrm>
            <a:off x="426308" y="5988904"/>
            <a:ext cx="5745892" cy="338554"/>
          </a:xfrm>
          <a:prstGeom prst="rect">
            <a:avLst/>
          </a:prstGeom>
          <a:noFill/>
        </p:spPr>
        <p:txBody>
          <a:bodyPr wrap="square" rtlCol="0">
            <a:spAutoFit/>
          </a:bodyPr>
          <a:lstStyle/>
          <a:p>
            <a:r>
              <a:rPr lang="en-US" sz="800" dirty="0">
                <a:solidFill>
                  <a:schemeClr val="tx1">
                    <a:lumMod val="75000"/>
                    <a:lumOff val="25000"/>
                  </a:schemeClr>
                </a:solidFill>
              </a:rPr>
              <a:t>*Excludes Medicare-Medicaid Dual Eligibles where drugs are covered by Medicare Part D.</a:t>
            </a:r>
          </a:p>
          <a:p>
            <a:r>
              <a:rPr lang="en-US" sz="800" b="1" dirty="0">
                <a:solidFill>
                  <a:schemeClr val="tx1">
                    <a:lumMod val="75000"/>
                    <a:lumOff val="25000"/>
                  </a:schemeClr>
                </a:solidFill>
              </a:rPr>
              <a:t>Source: </a:t>
            </a:r>
            <a:r>
              <a:rPr lang="en-US" sz="800" dirty="0">
                <a:solidFill>
                  <a:schemeClr val="tx1">
                    <a:lumMod val="75000"/>
                    <a:lumOff val="25000"/>
                  </a:schemeClr>
                </a:solidFill>
              </a:rPr>
              <a:t>Visante estimates prepared for PCMA, 2016.</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51C27-B510-45A8-B7FF-902D816B354C}"/>
              </a:ext>
            </a:extLst>
          </p:cNvPr>
          <p:cNvSpPr>
            <a:spLocks noGrp="1"/>
          </p:cNvSpPr>
          <p:nvPr>
            <p:ph idx="1"/>
          </p:nvPr>
        </p:nvSpPr>
        <p:spPr/>
        <p:txBody>
          <a:bodyPr/>
          <a:lstStyle/>
          <a:p>
            <a:pPr>
              <a:buClr>
                <a:schemeClr val="accent2"/>
              </a:buClr>
              <a:buFont typeface="Arial" panose="020B0604020202020204" pitchFamily="34" charset="0"/>
              <a:buChar char="•"/>
            </a:pPr>
            <a:r>
              <a:rPr lang="en-US" dirty="0"/>
              <a:t>Competition in PBM Marketplace is strong. </a:t>
            </a:r>
          </a:p>
          <a:p>
            <a:pPr lvl="1">
              <a:buClr>
                <a:schemeClr val="accent2"/>
              </a:buClr>
              <a:buFont typeface="Arial" panose="020B0604020202020204" pitchFamily="34" charset="0"/>
              <a:buChar char="•"/>
            </a:pPr>
            <a:r>
              <a:rPr lang="en-US" dirty="0"/>
              <a:t>66 PBMs in the U.S.</a:t>
            </a:r>
            <a:r>
              <a:rPr lang="en-US" baseline="30000" dirty="0"/>
              <a:t>1</a:t>
            </a:r>
            <a:endParaRPr lang="en-US" dirty="0"/>
          </a:p>
          <a:p>
            <a:pPr>
              <a:buClr>
                <a:schemeClr val="accent2"/>
              </a:buClr>
              <a:buFont typeface="Arial" panose="020B0604020202020204" pitchFamily="34" charset="0"/>
              <a:buChar char="•"/>
            </a:pPr>
            <a:r>
              <a:rPr lang="en-US" dirty="0"/>
              <a:t>PBMs vary in size, geographic footprint, service offerings, expertise and focus. </a:t>
            </a:r>
          </a:p>
          <a:p>
            <a:pPr>
              <a:buClr>
                <a:schemeClr val="accent2"/>
              </a:buClr>
              <a:buFont typeface="Arial" panose="020B0604020202020204" pitchFamily="34" charset="0"/>
              <a:buChar char="•"/>
            </a:pPr>
            <a:r>
              <a:rPr lang="en-US" dirty="0"/>
              <a:t>Market changes: consolidation, vertical integration, new entrants.</a:t>
            </a:r>
          </a:p>
          <a:p>
            <a:pPr>
              <a:buClr>
                <a:schemeClr val="accent2"/>
              </a:buClr>
              <a:buFont typeface="Arial" panose="020B0604020202020204" pitchFamily="34" charset="0"/>
              <a:buChar char="•"/>
            </a:pPr>
            <a:r>
              <a:rPr lang="en-US" dirty="0"/>
              <a:t>PBMs’ net profit is lowest in supply chain. </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endParaRPr lang="en-US" sz="1000" dirty="0"/>
          </a:p>
        </p:txBody>
      </p:sp>
      <p:sp>
        <p:nvSpPr>
          <p:cNvPr id="3" name="Title 2">
            <a:extLst>
              <a:ext uri="{FF2B5EF4-FFF2-40B4-BE49-F238E27FC236}">
                <a16:creationId xmlns:a16="http://schemas.microsoft.com/office/drawing/2014/main" id="{27468AF1-CBCD-45DE-B468-16959CE2EB7F}"/>
              </a:ext>
            </a:extLst>
          </p:cNvPr>
          <p:cNvSpPr>
            <a:spLocks noGrp="1"/>
          </p:cNvSpPr>
          <p:nvPr>
            <p:ph type="title"/>
          </p:nvPr>
        </p:nvSpPr>
        <p:spPr/>
        <p:txBody>
          <a:bodyPr/>
          <a:lstStyle/>
          <a:p>
            <a:r>
              <a:rPr lang="en-US" dirty="0">
                <a:solidFill>
                  <a:schemeClr val="accent2"/>
                </a:solidFill>
              </a:rPr>
              <a:t>Snapshot of PBM Marketplace</a:t>
            </a:r>
          </a:p>
        </p:txBody>
      </p:sp>
      <p:sp>
        <p:nvSpPr>
          <p:cNvPr id="4" name="TextBox 3">
            <a:extLst>
              <a:ext uri="{FF2B5EF4-FFF2-40B4-BE49-F238E27FC236}">
                <a16:creationId xmlns:a16="http://schemas.microsoft.com/office/drawing/2014/main" id="{8FEB6C35-2C29-4011-A7B3-3E38263FCC7A}"/>
              </a:ext>
            </a:extLst>
          </p:cNvPr>
          <p:cNvSpPr txBox="1"/>
          <p:nvPr/>
        </p:nvSpPr>
        <p:spPr>
          <a:xfrm>
            <a:off x="457199" y="6133034"/>
            <a:ext cx="8615793" cy="228009"/>
          </a:xfrm>
          <a:prstGeom prst="rect">
            <a:avLst/>
          </a:prstGeom>
          <a:noFill/>
        </p:spPr>
        <p:txBody>
          <a:bodyPr wrap="square" lIns="0" rIns="0" rtlCol="0" anchor="b"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u="none" strike="noStrike" kern="1200" cap="none" spc="0" normalizeH="0" baseline="30000" noProof="0" dirty="0">
                <a:ln>
                  <a:noFill/>
                </a:ln>
                <a:solidFill>
                  <a:srgbClr val="000000">
                    <a:lumMod val="75000"/>
                    <a:lumOff val="25000"/>
                  </a:srgbClr>
                </a:solidFill>
                <a:effectLst/>
                <a:uLnTx/>
                <a:uFillTx/>
                <a:latin typeface="Arial" charset="0"/>
                <a:ea typeface="ＭＳ Ｐゴシック" charset="-128"/>
                <a:cs typeface="+mn-cs"/>
              </a:rPr>
              <a:t>1</a:t>
            </a:r>
            <a:r>
              <a:rPr kumimoji="0" lang="en-US" sz="800" b="0" u="none" strike="noStrike" kern="1200" cap="none" spc="0" normalizeH="0" baseline="0" noProof="0" dirty="0">
                <a:ln>
                  <a:noFill/>
                </a:ln>
                <a:solidFill>
                  <a:srgbClr val="000000">
                    <a:lumMod val="75000"/>
                    <a:lumOff val="25000"/>
                  </a:srgbClr>
                </a:solidFill>
                <a:effectLst/>
                <a:uLnTx/>
                <a:uFillTx/>
                <a:latin typeface="Arial" charset="0"/>
                <a:ea typeface="ＭＳ Ｐゴシック" charset="-128"/>
                <a:cs typeface="+mn-cs"/>
              </a:rPr>
              <a:t>Pharmacy Benefit Management Institute (PBMI) Data.</a:t>
            </a:r>
          </a:p>
        </p:txBody>
      </p:sp>
    </p:spTree>
    <p:extLst>
      <p:ext uri="{BB962C8B-B14F-4D97-AF65-F5344CB8AC3E}">
        <p14:creationId xmlns:p14="http://schemas.microsoft.com/office/powerpoint/2010/main" val="171316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4654" y="3970631"/>
            <a:ext cx="4028446" cy="208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1"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45653" y="3970630"/>
            <a:ext cx="4053848" cy="208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4654" y="1488168"/>
            <a:ext cx="4028446" cy="2082733"/>
          </a:xfrm>
        </p:spPr>
      </p:pic>
      <p:sp>
        <p:nvSpPr>
          <p:cNvPr id="22529" name="Title 1"/>
          <p:cNvSpPr>
            <a:spLocks noGrp="1"/>
          </p:cNvSpPr>
          <p:nvPr>
            <p:ph type="title"/>
          </p:nvPr>
        </p:nvSpPr>
        <p:spPr/>
        <p:txBody>
          <a:bodyPr/>
          <a:lstStyle/>
          <a:p>
            <a:r>
              <a:rPr lang="en-US" altLang="en-US" dirty="0">
                <a:solidFill>
                  <a:schemeClr val="accent2"/>
                </a:solidFill>
              </a:rPr>
              <a:t>Who Are PBM Clients?</a:t>
            </a:r>
          </a:p>
        </p:txBody>
      </p:sp>
      <p:sp>
        <p:nvSpPr>
          <p:cNvPr id="6" name="Rectangle 5"/>
          <p:cNvSpPr/>
          <p:nvPr/>
        </p:nvSpPr>
        <p:spPr>
          <a:xfrm>
            <a:off x="457197" y="5207000"/>
            <a:ext cx="4023360" cy="622300"/>
          </a:xfrm>
          <a:prstGeom prst="rect">
            <a:avLst/>
          </a:prstGeom>
          <a:solidFill>
            <a:schemeClr val="bg1">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solidFill>
                  <a:schemeClr val="accent4"/>
                </a:solidFill>
              </a:rPr>
              <a:t>Commercial Health Plans/</a:t>
            </a:r>
          </a:p>
          <a:p>
            <a:pPr algn="ctr"/>
            <a:r>
              <a:rPr lang="en-US" sz="1800" b="1" dirty="0">
                <a:solidFill>
                  <a:schemeClr val="accent4"/>
                </a:solidFill>
              </a:rPr>
              <a:t>Government Programs</a:t>
            </a:r>
          </a:p>
        </p:txBody>
      </p:sp>
      <p:sp>
        <p:nvSpPr>
          <p:cNvPr id="7" name="Rectangle 6"/>
          <p:cNvSpPr/>
          <p:nvPr/>
        </p:nvSpPr>
        <p:spPr>
          <a:xfrm>
            <a:off x="4645653" y="5207000"/>
            <a:ext cx="4053848" cy="622300"/>
          </a:xfrm>
          <a:prstGeom prst="rect">
            <a:avLst/>
          </a:prstGeom>
          <a:solidFill>
            <a:schemeClr val="bg1">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solidFill>
                  <a:schemeClr val="accent3"/>
                </a:solidFill>
              </a:rPr>
              <a:t>Union Trusts/Taft-Hartley Plans (ERISA-exempt)</a:t>
            </a:r>
          </a:p>
        </p:txBody>
      </p:sp>
      <p:pic>
        <p:nvPicPr>
          <p:cNvPr id="9"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55440" y="1485900"/>
            <a:ext cx="4034274" cy="208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Rectangle 1"/>
          <p:cNvSpPr/>
          <p:nvPr/>
        </p:nvSpPr>
        <p:spPr>
          <a:xfrm>
            <a:off x="457197" y="2729890"/>
            <a:ext cx="4023360" cy="614680"/>
          </a:xfrm>
          <a:prstGeom prst="rect">
            <a:avLst/>
          </a:prstGeom>
          <a:solidFill>
            <a:schemeClr val="bg1">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solidFill>
                  <a:schemeClr val="accent2"/>
                </a:solidFill>
              </a:rPr>
              <a:t>Private Sector Employers</a:t>
            </a:r>
          </a:p>
        </p:txBody>
      </p:sp>
      <p:sp>
        <p:nvSpPr>
          <p:cNvPr id="5" name="Rectangle 4"/>
          <p:cNvSpPr/>
          <p:nvPr/>
        </p:nvSpPr>
        <p:spPr>
          <a:xfrm>
            <a:off x="4663440" y="2729890"/>
            <a:ext cx="4023360" cy="614680"/>
          </a:xfrm>
          <a:prstGeom prst="rect">
            <a:avLst/>
          </a:prstGeom>
          <a:solidFill>
            <a:schemeClr val="bg1">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1800" b="1" dirty="0">
                <a:solidFill>
                  <a:schemeClr val="tx2"/>
                </a:solidFill>
              </a:rPr>
              <a:t>Public Sector Employers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CRC" val="a7969b2b0100"/>
  <p:tag name="POWER3D TRANSITION" val="DemoFallingWall.p3d 1"/>
  <p:tag name="POWER3D OPTIONS" val="Fast "/>
  <p:tag name="POWER3D IMAGE0" val="Pwrtrans.tga"/>
  <p:tag name="POWER3D SOUND" val="Falling Wall"/>
</p:tagLst>
</file>

<file path=ppt/theme/theme1.xml><?xml version="1.0" encoding="utf-8"?>
<a:theme xmlns:a="http://schemas.openxmlformats.org/drawingml/2006/main" name="PCMA_071916">
  <a:themeElements>
    <a:clrScheme name="PCMA_July 19,2016">
      <a:dk1>
        <a:srgbClr val="000000"/>
      </a:dk1>
      <a:lt1>
        <a:srgbClr val="FFFFFF"/>
      </a:lt1>
      <a:dk2>
        <a:srgbClr val="C60C30"/>
      </a:dk2>
      <a:lt2>
        <a:srgbClr val="7C878E"/>
      </a:lt2>
      <a:accent1>
        <a:srgbClr val="003C71"/>
      </a:accent1>
      <a:accent2>
        <a:srgbClr val="0057B8"/>
      </a:accent2>
      <a:accent3>
        <a:srgbClr val="009CDE"/>
      </a:accent3>
      <a:accent4>
        <a:srgbClr val="6CC24A"/>
      </a:accent4>
      <a:accent5>
        <a:srgbClr val="EBBC4E"/>
      </a:accent5>
      <a:accent6>
        <a:srgbClr val="76232F"/>
      </a:accent6>
      <a:hlink>
        <a:srgbClr val="003C71"/>
      </a:hlink>
      <a:folHlink>
        <a:srgbClr val="003C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MA_071916" id="{B404812A-B8CD-784F-ADF4-505D8C758AA6}" vid="{8A851114-7E72-1A44-B2F2-E2EF4867819A}"/>
    </a:ext>
  </a:extLst>
</a:theme>
</file>

<file path=ppt/theme/theme2.xml><?xml version="1.0" encoding="utf-8"?>
<a:theme xmlns:a="http://schemas.openxmlformats.org/drawingml/2006/main" name="4_PCMA_071916">
  <a:themeElements>
    <a:clrScheme name="PCMA_July 19,2016">
      <a:dk1>
        <a:srgbClr val="000000"/>
      </a:dk1>
      <a:lt1>
        <a:srgbClr val="FFFFFF"/>
      </a:lt1>
      <a:dk2>
        <a:srgbClr val="C60C30"/>
      </a:dk2>
      <a:lt2>
        <a:srgbClr val="7C878E"/>
      </a:lt2>
      <a:accent1>
        <a:srgbClr val="003C71"/>
      </a:accent1>
      <a:accent2>
        <a:srgbClr val="0057B8"/>
      </a:accent2>
      <a:accent3>
        <a:srgbClr val="009CDE"/>
      </a:accent3>
      <a:accent4>
        <a:srgbClr val="6CC24A"/>
      </a:accent4>
      <a:accent5>
        <a:srgbClr val="EBBC4E"/>
      </a:accent5>
      <a:accent6>
        <a:srgbClr val="76232F"/>
      </a:accent6>
      <a:hlink>
        <a:srgbClr val="003C71"/>
      </a:hlink>
      <a:folHlink>
        <a:srgbClr val="003C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MA_071916" id="{B404812A-B8CD-784F-ADF4-505D8C758AA6}" vid="{8A851114-7E72-1A44-B2F2-E2EF4867819A}"/>
    </a:ext>
  </a:extLst>
</a:theme>
</file>

<file path=ppt/theme/theme3.xml><?xml version="1.0" encoding="utf-8"?>
<a:theme xmlns:a="http://schemas.openxmlformats.org/drawingml/2006/main" name="3_PCMA_071916">
  <a:themeElements>
    <a:clrScheme name="PCMA_July 19,2016">
      <a:dk1>
        <a:srgbClr val="000000"/>
      </a:dk1>
      <a:lt1>
        <a:srgbClr val="FFFFFF"/>
      </a:lt1>
      <a:dk2>
        <a:srgbClr val="C60C30"/>
      </a:dk2>
      <a:lt2>
        <a:srgbClr val="7C878E"/>
      </a:lt2>
      <a:accent1>
        <a:srgbClr val="003C71"/>
      </a:accent1>
      <a:accent2>
        <a:srgbClr val="0057B8"/>
      </a:accent2>
      <a:accent3>
        <a:srgbClr val="009CDE"/>
      </a:accent3>
      <a:accent4>
        <a:srgbClr val="6CC24A"/>
      </a:accent4>
      <a:accent5>
        <a:srgbClr val="EBBC4E"/>
      </a:accent5>
      <a:accent6>
        <a:srgbClr val="76232F"/>
      </a:accent6>
      <a:hlink>
        <a:srgbClr val="003C71"/>
      </a:hlink>
      <a:folHlink>
        <a:srgbClr val="003C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MA_071916" id="{B404812A-B8CD-784F-ADF4-505D8C758AA6}" vid="{8A851114-7E72-1A44-B2F2-E2EF4867819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PCMA_071916</Template>
  <TotalTime>0</TotalTime>
  <Words>2278</Words>
  <Application>Microsoft Office PowerPoint</Application>
  <PresentationFormat>On-screen Show (4:3)</PresentationFormat>
  <Paragraphs>242</Paragraphs>
  <Slides>31</Slides>
  <Notes>22</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31</vt:i4>
      </vt:variant>
    </vt:vector>
  </HeadingPairs>
  <TitlesOfParts>
    <vt:vector size="35" baseType="lpstr">
      <vt:lpstr>Arial</vt:lpstr>
      <vt:lpstr>PCMA_071916</vt:lpstr>
      <vt:lpstr>4_PCMA_071916</vt:lpstr>
      <vt:lpstr>3_PCMA_071916</vt:lpstr>
      <vt:lpstr>Finding the Formula for Drug Savings</vt:lpstr>
      <vt:lpstr>Agenda for Discussion</vt:lpstr>
      <vt:lpstr>What Is a PBM?</vt:lpstr>
      <vt:lpstr>What Is a PBM?</vt:lpstr>
      <vt:lpstr>Why We Are Here</vt:lpstr>
      <vt:lpstr>What Role Does a PBM Serve?</vt:lpstr>
      <vt:lpstr>PBMs’ National Footprint</vt:lpstr>
      <vt:lpstr>Snapshot of PBM Marketplace</vt:lpstr>
      <vt:lpstr>Who Are PBM Clients?</vt:lpstr>
      <vt:lpstr>PowerPoint Presentation</vt:lpstr>
      <vt:lpstr>PBM – Plan Contracts</vt:lpstr>
      <vt:lpstr>PowerPoint Presentation</vt:lpstr>
      <vt:lpstr>What’s the Problem?</vt:lpstr>
      <vt:lpstr>Brand Drug Prices Increased 58% 2013-2017</vt:lpstr>
      <vt:lpstr>Prices for Top Brand Drugs Have Doubled Since 2012</vt:lpstr>
      <vt:lpstr>Why Are Manufacturers Increasing Prices? To Counter Shrinking Prescription Volume for Brand Drugs</vt:lpstr>
      <vt:lpstr>Growth of Specialty Drugs</vt:lpstr>
      <vt:lpstr>Who Pays for Prescription Drugs?</vt:lpstr>
      <vt:lpstr>Drug Manufacturers Reap 67% of Rx Dollars</vt:lpstr>
      <vt:lpstr>Pharmaceutical Supply Chain Profit Margins</vt:lpstr>
      <vt:lpstr>Tackling High Drug Costs</vt:lpstr>
      <vt:lpstr>What Is the Role of PBMs?</vt:lpstr>
      <vt:lpstr>Pharmacy Benefit Management Services </vt:lpstr>
      <vt:lpstr>PBM Savings in New Jersey</vt:lpstr>
      <vt:lpstr>How Do PBMs Drive Savings for Patients?</vt:lpstr>
      <vt:lpstr>How Do PBMs Drive Savings for Patients?</vt:lpstr>
      <vt:lpstr>Payers Increasingly Reliant on PBM Tools</vt:lpstr>
      <vt:lpstr>PBMs Aggressively Encourage Generic Drug Use,  Generic Dispensing Increasing as a Result</vt:lpstr>
      <vt:lpstr>PowerPoint Presentation</vt:lpstr>
      <vt:lpstr>What Would the World Look Like Without PBMs?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2017-01-27T16:41:38Z</cp:lastPrinted>
  <dcterms:created xsi:type="dcterms:W3CDTF">2016-08-29T16:35:05Z</dcterms:created>
  <dcterms:modified xsi:type="dcterms:W3CDTF">2019-11-14T14:06:47Z</dcterms:modified>
</cp:coreProperties>
</file>