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5"/>
  </p:sldMasterIdLst>
  <p:notesMasterIdLst>
    <p:notesMasterId r:id="rId51"/>
  </p:notesMasterIdLst>
  <p:handoutMasterIdLst>
    <p:handoutMasterId r:id="rId52"/>
  </p:handoutMasterIdLst>
  <p:sldIdLst>
    <p:sldId id="312" r:id="rId6"/>
    <p:sldId id="309" r:id="rId7"/>
    <p:sldId id="281" r:id="rId8"/>
    <p:sldId id="350" r:id="rId9"/>
    <p:sldId id="351" r:id="rId10"/>
    <p:sldId id="346" r:id="rId11"/>
    <p:sldId id="341" r:id="rId12"/>
    <p:sldId id="342" r:id="rId13"/>
    <p:sldId id="343" r:id="rId14"/>
    <p:sldId id="344" r:id="rId15"/>
    <p:sldId id="345" r:id="rId16"/>
    <p:sldId id="347" r:id="rId17"/>
    <p:sldId id="353" r:id="rId18"/>
    <p:sldId id="348" r:id="rId19"/>
    <p:sldId id="349" r:id="rId20"/>
    <p:sldId id="354" r:id="rId21"/>
    <p:sldId id="357" r:id="rId22"/>
    <p:sldId id="339" r:id="rId23"/>
    <p:sldId id="314" r:id="rId24"/>
    <p:sldId id="338" r:id="rId25"/>
    <p:sldId id="318" r:id="rId26"/>
    <p:sldId id="315" r:id="rId27"/>
    <p:sldId id="319" r:id="rId28"/>
    <p:sldId id="320" r:id="rId29"/>
    <p:sldId id="321" r:id="rId30"/>
    <p:sldId id="322" r:id="rId31"/>
    <p:sldId id="324" r:id="rId32"/>
    <p:sldId id="325" r:id="rId33"/>
    <p:sldId id="326" r:id="rId34"/>
    <p:sldId id="355" r:id="rId35"/>
    <p:sldId id="328" r:id="rId36"/>
    <p:sldId id="329" r:id="rId37"/>
    <p:sldId id="330" r:id="rId38"/>
    <p:sldId id="332" r:id="rId39"/>
    <p:sldId id="331" r:id="rId40"/>
    <p:sldId id="356" r:id="rId41"/>
    <p:sldId id="333" r:id="rId42"/>
    <p:sldId id="334" r:id="rId43"/>
    <p:sldId id="327" r:id="rId44"/>
    <p:sldId id="336" r:id="rId45"/>
    <p:sldId id="317" r:id="rId46"/>
    <p:sldId id="358" r:id="rId47"/>
    <p:sldId id="316" r:id="rId48"/>
    <p:sldId id="337" r:id="rId49"/>
    <p:sldId id="310" r:id="rId50"/>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539994B-602D-B86D-B394-179F5291BAA9}" name="Michael F. Cerra" initials="MFC" userId="S::mcerra@njlm.org::9ac256a0-6d78-436b-b054-34c9e249fbfc" providerId="AD"/>
  <p188:author id="{A4CDA9BC-2214-0DE5-FC70-527F41807CCC}" name="Frank Marshall" initials="FM" userId="S::FMarshall@njlm.org::04c78ae3-4a51-4400-9635-1877d8f8344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 b" initials="cb" lastIdx="1" clrIdx="0"/>
  <p:cmAuthor id="2" name="Frank Marshall, Esq" initials="FM"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27ACA1-6DED-48DA-8B6A-F3166E9542C5}" v="440" vWet="444" dt="2024-02-09T15:54:32.112"/>
    <p1510:client id="{AF3C2259-C4B7-FCB2-095C-94AD6541BD8C}" v="154" dt="2024-02-09T22:07:28.445"/>
    <p1510:client id="{FCFD8B46-8B8A-46DF-BFCE-EC3B1E75651D}" v="6195" dt="2024-02-09T15:54:36.5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1594" y="62"/>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viewProps" Target="view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commentAuthors" Target="commentAuthors.xml"/><Relationship Id="rId58" Type="http://schemas.microsoft.com/office/2015/10/relationships/revisionInfo" Target="revisionInfo.xml"/><Relationship Id="rId5" Type="http://schemas.openxmlformats.org/officeDocument/2006/relationships/slideMaster" Target="slideMasters/slideMaster1.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theme" Target="theme/theme1.xml"/><Relationship Id="rId8" Type="http://schemas.openxmlformats.org/officeDocument/2006/relationships/slide" Target="slides/slide3.xml"/><Relationship Id="rId51" Type="http://schemas.openxmlformats.org/officeDocument/2006/relationships/notesMaster" Target="notesMasters/notesMaster1.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microsoft.com/office/2018/10/relationships/authors" Target="authors.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tableStyles" Target="tableStyles.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9E9C443-D1F7-4BD3-968E-CE984F96D13C}"/>
              </a:ext>
            </a:extLst>
          </p:cNvPr>
          <p:cNvSpPr>
            <a:spLocks noGrp="1"/>
          </p:cNvSpPr>
          <p:nvPr>
            <p:ph type="hdr" sz="quarter"/>
          </p:nvPr>
        </p:nvSpPr>
        <p:spPr>
          <a:xfrm>
            <a:off x="0" y="0"/>
            <a:ext cx="3169920" cy="481727"/>
          </a:xfrm>
          <a:prstGeom prst="rect">
            <a:avLst/>
          </a:prstGeom>
        </p:spPr>
        <p:txBody>
          <a:bodyPr vert="horz" lIns="96653" tIns="48327" rIns="96653" bIns="48327" rtlCol="0"/>
          <a:lstStyle>
            <a:lvl1pPr algn="l">
              <a:defRPr sz="1200"/>
            </a:lvl1pPr>
          </a:lstStyle>
          <a:p>
            <a:endParaRPr lang="en-US"/>
          </a:p>
        </p:txBody>
      </p:sp>
      <p:sp>
        <p:nvSpPr>
          <p:cNvPr id="3" name="Date Placeholder 2">
            <a:extLst>
              <a:ext uri="{FF2B5EF4-FFF2-40B4-BE49-F238E27FC236}">
                <a16:creationId xmlns:a16="http://schemas.microsoft.com/office/drawing/2014/main" id="{810702E7-592E-4456-8CBD-6CF82EE2E3FF}"/>
              </a:ext>
            </a:extLst>
          </p:cNvPr>
          <p:cNvSpPr>
            <a:spLocks noGrp="1"/>
          </p:cNvSpPr>
          <p:nvPr>
            <p:ph type="dt" sz="quarter" idx="1"/>
          </p:nvPr>
        </p:nvSpPr>
        <p:spPr>
          <a:xfrm>
            <a:off x="4143587" y="0"/>
            <a:ext cx="3169920" cy="481727"/>
          </a:xfrm>
          <a:prstGeom prst="rect">
            <a:avLst/>
          </a:prstGeom>
        </p:spPr>
        <p:txBody>
          <a:bodyPr vert="horz" lIns="96653" tIns="48327" rIns="96653" bIns="48327" rtlCol="0"/>
          <a:lstStyle>
            <a:lvl1pPr algn="r">
              <a:defRPr sz="1200"/>
            </a:lvl1pPr>
          </a:lstStyle>
          <a:p>
            <a:fld id="{C9B67F36-F014-4FF2-86CA-146B9DC06121}" type="datetimeFigureOut">
              <a:rPr lang="en-US" smtClean="0"/>
              <a:t>2/9/2024</a:t>
            </a:fld>
            <a:endParaRPr lang="en-US"/>
          </a:p>
        </p:txBody>
      </p:sp>
      <p:sp>
        <p:nvSpPr>
          <p:cNvPr id="4" name="Footer Placeholder 3">
            <a:extLst>
              <a:ext uri="{FF2B5EF4-FFF2-40B4-BE49-F238E27FC236}">
                <a16:creationId xmlns:a16="http://schemas.microsoft.com/office/drawing/2014/main" id="{8879428B-41FE-416D-9103-95B6AF87F4C3}"/>
              </a:ext>
            </a:extLst>
          </p:cNvPr>
          <p:cNvSpPr>
            <a:spLocks noGrp="1"/>
          </p:cNvSpPr>
          <p:nvPr>
            <p:ph type="ftr" sz="quarter" idx="2"/>
          </p:nvPr>
        </p:nvSpPr>
        <p:spPr>
          <a:xfrm>
            <a:off x="0" y="9119475"/>
            <a:ext cx="3169920" cy="481726"/>
          </a:xfrm>
          <a:prstGeom prst="rect">
            <a:avLst/>
          </a:prstGeom>
        </p:spPr>
        <p:txBody>
          <a:bodyPr vert="horz" lIns="96653" tIns="48327" rIns="96653" bIns="48327"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11E9C63-4E28-473D-A8B6-6568DA9BBA89}"/>
              </a:ext>
            </a:extLst>
          </p:cNvPr>
          <p:cNvSpPr>
            <a:spLocks noGrp="1"/>
          </p:cNvSpPr>
          <p:nvPr>
            <p:ph type="sldNum" sz="quarter" idx="3"/>
          </p:nvPr>
        </p:nvSpPr>
        <p:spPr>
          <a:xfrm>
            <a:off x="4143587" y="9119475"/>
            <a:ext cx="3169920" cy="481726"/>
          </a:xfrm>
          <a:prstGeom prst="rect">
            <a:avLst/>
          </a:prstGeom>
        </p:spPr>
        <p:txBody>
          <a:bodyPr vert="horz" lIns="96653" tIns="48327" rIns="96653" bIns="48327" rtlCol="0" anchor="b"/>
          <a:lstStyle>
            <a:lvl1pPr algn="r">
              <a:defRPr sz="1200"/>
            </a:lvl1pPr>
          </a:lstStyle>
          <a:p>
            <a:fld id="{CAD3D38F-29DF-4369-927E-A933ABC658B1}" type="slidenum">
              <a:rPr lang="en-US" smtClean="0"/>
              <a:t>‹#›</a:t>
            </a:fld>
            <a:endParaRPr lang="en-US"/>
          </a:p>
        </p:txBody>
      </p:sp>
    </p:spTree>
    <p:extLst>
      <p:ext uri="{BB962C8B-B14F-4D97-AF65-F5344CB8AC3E}">
        <p14:creationId xmlns:p14="http://schemas.microsoft.com/office/powerpoint/2010/main" val="10707520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53" tIns="48327" rIns="96653" bIns="48327" rtlCol="0"/>
          <a:lstStyle>
            <a:lvl1pPr algn="r">
              <a:defRPr sz="1200"/>
            </a:lvl1pPr>
          </a:lstStyle>
          <a:p>
            <a:fld id="{A39257DD-10AA-46EC-91D3-AD4F55BA892F}" type="datetimeFigureOut">
              <a:rPr lang="en-US" smtClean="0"/>
              <a:t>2/9/2024</a:t>
            </a:fld>
            <a:endParaRPr lang="en-US"/>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6653" tIns="48327" rIns="96653" bIns="48327"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53" tIns="48327" rIns="96653" bIns="483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53" tIns="48327" rIns="96653" bIns="48327"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53" tIns="48327" rIns="96653" bIns="48327" rtlCol="0" anchor="b"/>
          <a:lstStyle>
            <a:lvl1pPr algn="r">
              <a:defRPr sz="1200"/>
            </a:lvl1pPr>
          </a:lstStyle>
          <a:p>
            <a:fld id="{11AA088C-9384-4DB3-B642-2D8520004B5B}" type="slidenum">
              <a:rPr lang="en-US" smtClean="0"/>
              <a:t>‹#›</a:t>
            </a:fld>
            <a:endParaRPr lang="en-US"/>
          </a:p>
        </p:txBody>
      </p:sp>
    </p:spTree>
    <p:extLst>
      <p:ext uri="{BB962C8B-B14F-4D97-AF65-F5344CB8AC3E}">
        <p14:creationId xmlns:p14="http://schemas.microsoft.com/office/powerpoint/2010/main" val="3959601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1AA088C-9384-4DB3-B642-2D8520004B5B}" type="slidenum">
              <a:rPr lang="en-US" smtClean="0"/>
              <a:t>2</a:t>
            </a:fld>
            <a:endParaRPr lang="en-US"/>
          </a:p>
        </p:txBody>
      </p:sp>
    </p:spTree>
    <p:extLst>
      <p:ext uri="{BB962C8B-B14F-4D97-AF65-F5344CB8AC3E}">
        <p14:creationId xmlns:p14="http://schemas.microsoft.com/office/powerpoint/2010/main" val="33432631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1AA088C-9384-4DB3-B642-2D8520004B5B}" type="slidenum">
              <a:rPr lang="en-US" smtClean="0"/>
              <a:t>5</a:t>
            </a:fld>
            <a:endParaRPr lang="en-US"/>
          </a:p>
        </p:txBody>
      </p:sp>
    </p:spTree>
    <p:extLst>
      <p:ext uri="{BB962C8B-B14F-4D97-AF65-F5344CB8AC3E}">
        <p14:creationId xmlns:p14="http://schemas.microsoft.com/office/powerpoint/2010/main" val="417631664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hasCustomPrompt="1"/>
          </p:nvPr>
        </p:nvSpPr>
        <p:spPr>
          <a:xfrm>
            <a:off x="1371600" y="3886200"/>
            <a:ext cx="6400800" cy="1371600"/>
          </a:xfrm>
        </p:spPr>
        <p:txBody>
          <a:bodyPr>
            <a:normAutofit/>
          </a:bodyPr>
          <a:lstStyle>
            <a:lvl1pPr marL="0" indent="0" algn="ctr">
              <a:buNone/>
              <a:defRPr sz="240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“Title”</a:t>
            </a:r>
          </a:p>
          <a:p>
            <a:r>
              <a:rPr lang="en-US"/>
              <a:t>Date of Program</a:t>
            </a:r>
          </a:p>
          <a:p>
            <a:r>
              <a:rPr lang="en-US"/>
              <a:t>Time of Program</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Descriptions above as of February 8, 2024.  Bill may be subject to further amendments</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42112" y="381000"/>
            <a:ext cx="6782688" cy="1676654"/>
          </a:xfrm>
          <a:prstGeom prst="rect">
            <a:avLst/>
          </a:prstGeom>
        </p:spPr>
      </p:pic>
      <p:sp>
        <p:nvSpPr>
          <p:cNvPr id="8" name="Subtitle 2"/>
          <p:cNvSpPr txBox="1">
            <a:spLocks/>
          </p:cNvSpPr>
          <p:nvPr userDrawn="1"/>
        </p:nvSpPr>
        <p:spPr>
          <a:xfrm>
            <a:off x="1333056" y="5410200"/>
            <a:ext cx="6400800" cy="5334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400" kern="1200" baseline="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700"/>
              <a:t>Name &amp; title of NJLM Staff if applicable</a:t>
            </a:r>
          </a:p>
        </p:txBody>
      </p:sp>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39000" y="-1447800"/>
            <a:ext cx="2946759" cy="9943555"/>
          </a:xfrm>
          <a:prstGeom prst="rect">
            <a:avLst/>
          </a:prstGeom>
        </p:spPr>
      </p:pic>
    </p:spTree>
    <p:extLst>
      <p:ext uri="{BB962C8B-B14F-4D97-AF65-F5344CB8AC3E}">
        <p14:creationId xmlns:p14="http://schemas.microsoft.com/office/powerpoint/2010/main" val="1352022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Descriptions above as of February 8, 2024.  Bill may be subject to further amendments</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543800" y="-1447800"/>
            <a:ext cx="2946759" cy="9943555"/>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66356" y="381000"/>
            <a:ext cx="6782688" cy="1676654"/>
          </a:xfrm>
          <a:prstGeom prst="rect">
            <a:avLst/>
          </a:prstGeom>
        </p:spPr>
      </p:pic>
      <p:sp>
        <p:nvSpPr>
          <p:cNvPr id="9" name="Vertical Text Placeholder 2"/>
          <p:cNvSpPr>
            <a:spLocks noGrp="1"/>
          </p:cNvSpPr>
          <p:nvPr>
            <p:ph type="body" orient="vert" idx="12" hasCustomPrompt="1"/>
          </p:nvPr>
        </p:nvSpPr>
        <p:spPr>
          <a:xfrm rot="16200000">
            <a:off x="4000500" y="-1257300"/>
            <a:ext cx="457201" cy="7543800"/>
          </a:xfrm>
        </p:spPr>
        <p:txBody>
          <a:bodyPr vert="eaVert">
            <a:normAutofit/>
          </a:bodyPr>
          <a:lstStyle>
            <a:lvl1pPr eaLnBrk="1" hangingPunct="1">
              <a:spcBef>
                <a:spcPct val="0"/>
              </a:spcBef>
              <a:buClrTx/>
              <a:buSzTx/>
              <a:buFontTx/>
              <a:buNone/>
              <a:defRPr sz="2400">
                <a:latin typeface="+mj-lt"/>
              </a:defRPr>
            </a:lvl1pPr>
          </a:lstStyle>
          <a:p>
            <a:pPr eaLnBrk="1" hangingPunct="1">
              <a:spcBef>
                <a:spcPct val="0"/>
              </a:spcBef>
              <a:buClrTx/>
              <a:buSzTx/>
              <a:buFontTx/>
              <a:buNone/>
            </a:pPr>
            <a:r>
              <a:rPr lang="en-US" altLang="en-US" sz="1800">
                <a:latin typeface="+mn-lt"/>
              </a:rPr>
              <a:t>Contact:</a:t>
            </a:r>
            <a:endParaRPr lang="en-US" altLang="en-US" sz="2000">
              <a:latin typeface="+mn-lt"/>
            </a:endParaRPr>
          </a:p>
        </p:txBody>
      </p:sp>
      <p:sp>
        <p:nvSpPr>
          <p:cNvPr id="2" name="Rectangle 1"/>
          <p:cNvSpPr/>
          <p:nvPr userDrawn="1"/>
        </p:nvSpPr>
        <p:spPr>
          <a:xfrm>
            <a:off x="457200" y="2743200"/>
            <a:ext cx="7543800" cy="923330"/>
          </a:xfrm>
          <a:prstGeom prst="rect">
            <a:avLst/>
          </a:prstGeom>
        </p:spPr>
        <p:txBody>
          <a:bodyPr wrap="square">
            <a:spAutoFit/>
          </a:bodyPr>
          <a:lstStyle/>
          <a:p>
            <a:pPr eaLnBrk="1" hangingPunct="1">
              <a:spcBef>
                <a:spcPct val="0"/>
              </a:spcBef>
              <a:buClrTx/>
              <a:buSzTx/>
              <a:buFontTx/>
              <a:buNone/>
            </a:pPr>
            <a:r>
              <a:rPr lang="en-US" altLang="en-US" sz="1800">
                <a:latin typeface="+mn-lt"/>
              </a:rPr>
              <a:t>Staff Name, Staff Title</a:t>
            </a:r>
          </a:p>
          <a:p>
            <a:pPr eaLnBrk="1" hangingPunct="1">
              <a:spcBef>
                <a:spcPct val="0"/>
              </a:spcBef>
              <a:buClrTx/>
              <a:buSzTx/>
              <a:buFontTx/>
              <a:buNone/>
            </a:pPr>
            <a:r>
              <a:rPr lang="en-US" altLang="en-US" sz="1800">
                <a:latin typeface="+mn-lt"/>
              </a:rPr>
              <a:t>609-695-3481 x###</a:t>
            </a:r>
          </a:p>
          <a:p>
            <a:pPr eaLnBrk="1" hangingPunct="1">
              <a:spcBef>
                <a:spcPct val="0"/>
              </a:spcBef>
              <a:buClrTx/>
              <a:buSzTx/>
              <a:buFontTx/>
              <a:buNone/>
            </a:pPr>
            <a:r>
              <a:rPr lang="en-US" altLang="en-US" sz="1800">
                <a:latin typeface="+mn-lt"/>
              </a:rPr>
              <a:t>name@njlm.org</a:t>
            </a:r>
          </a:p>
        </p:txBody>
      </p:sp>
    </p:spTree>
    <p:extLst>
      <p:ext uri="{BB962C8B-B14F-4D97-AF65-F5344CB8AC3E}">
        <p14:creationId xmlns:p14="http://schemas.microsoft.com/office/powerpoint/2010/main" val="1175208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2290966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590285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561738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2856309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672595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2453409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1293411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2466623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49530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Descriptions above as of February 8, 2024.  Bill may be subject to further amendments</a:t>
            </a:r>
          </a:p>
        </p:txBody>
      </p:sp>
    </p:spTree>
    <p:extLst>
      <p:ext uri="{BB962C8B-B14F-4D97-AF65-F5344CB8AC3E}">
        <p14:creationId xmlns:p14="http://schemas.microsoft.com/office/powerpoint/2010/main" val="19635241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4.e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mailto:lbuckelew@njlm.org" TargetMode="External"/><Relationship Id="rId7" Type="http://schemas.openxmlformats.org/officeDocument/2006/relationships/hyperlink" Target="mailto:Ckouyate@njlm.org" TargetMode="External"/><Relationship Id="rId2" Type="http://schemas.openxmlformats.org/officeDocument/2006/relationships/hyperlink" Target="mailto:mcerra@njlm.org" TargetMode="External"/><Relationship Id="rId1" Type="http://schemas.openxmlformats.org/officeDocument/2006/relationships/slideLayout" Target="../slideLayouts/slideLayout1.xml"/><Relationship Id="rId6" Type="http://schemas.openxmlformats.org/officeDocument/2006/relationships/hyperlink" Target="mailto:ppenna@nljm.org" TargetMode="External"/><Relationship Id="rId5" Type="http://schemas.openxmlformats.org/officeDocument/2006/relationships/hyperlink" Target="mailto:alafevre@njlm.org" TargetMode="External"/><Relationship Id="rId4" Type="http://schemas.openxmlformats.org/officeDocument/2006/relationships/hyperlink" Target="mailto:fmarshall@njlm.org"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09800"/>
            <a:ext cx="7772400" cy="4038600"/>
          </a:xfrm>
        </p:spPr>
        <p:txBody>
          <a:bodyPr>
            <a:normAutofit fontScale="90000"/>
          </a:bodyPr>
          <a:lstStyle/>
          <a:p>
            <a:br>
              <a:rPr lang="en-US" dirty="0"/>
            </a:br>
            <a:r>
              <a:rPr lang="en-US" dirty="0"/>
              <a:t>Lunch &amp; Learn</a:t>
            </a:r>
            <a:br>
              <a:rPr lang="en-US" dirty="0"/>
            </a:br>
            <a:r>
              <a:rPr lang="en-US" dirty="0"/>
              <a:t>Affordable Housing Update</a:t>
            </a:r>
            <a:br>
              <a:rPr lang="en-US" dirty="0"/>
            </a:br>
            <a:r>
              <a:rPr lang="en-US" dirty="0"/>
              <a:t>A-4, As Amended</a:t>
            </a:r>
            <a:br>
              <a:rPr lang="en-US" dirty="0"/>
            </a:br>
            <a:br>
              <a:rPr lang="en-US" dirty="0"/>
            </a:br>
            <a:r>
              <a:rPr lang="en-US" sz="1800" dirty="0"/>
              <a:t>February 9, 2024, 12 Noon</a:t>
            </a:r>
            <a:br>
              <a:rPr lang="en-US" sz="1800" dirty="0"/>
            </a:br>
            <a:br>
              <a:rPr lang="en-US" sz="1800" dirty="0"/>
            </a:br>
            <a:endParaRPr lang="en-US"/>
          </a:p>
        </p:txBody>
      </p:sp>
      <p:sp>
        <p:nvSpPr>
          <p:cNvPr id="4" name="TextBox 3"/>
          <p:cNvSpPr txBox="1"/>
          <p:nvPr/>
        </p:nvSpPr>
        <p:spPr>
          <a:xfrm>
            <a:off x="2667000" y="5380763"/>
            <a:ext cx="3973948" cy="369332"/>
          </a:xfrm>
          <a:prstGeom prst="rect">
            <a:avLst/>
          </a:prstGeom>
          <a:solidFill>
            <a:schemeClr val="bg1"/>
          </a:solidFill>
        </p:spPr>
        <p:txBody>
          <a:bodyPr wrap="square" rtlCol="0">
            <a:spAutoFit/>
          </a:bodyPr>
          <a:lstStyle/>
          <a:p>
            <a:endParaRPr lang="en-US"/>
          </a:p>
        </p:txBody>
      </p:sp>
      <p:sp>
        <p:nvSpPr>
          <p:cNvPr id="6" name="Subtitle 2"/>
          <p:cNvSpPr txBox="1">
            <a:spLocks/>
          </p:cNvSpPr>
          <p:nvPr/>
        </p:nvSpPr>
        <p:spPr>
          <a:xfrm>
            <a:off x="1295400" y="5417127"/>
            <a:ext cx="6400800" cy="45720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400" kern="1200" baseline="0">
                <a:solidFill>
                  <a:schemeClr val="tx1"/>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endParaRPr lang="en-US">
              <a:solidFill>
                <a:schemeClr val="bg1">
                  <a:lumMod val="65000"/>
                </a:schemeClr>
              </a:solidFill>
            </a:endParaRPr>
          </a:p>
        </p:txBody>
      </p:sp>
    </p:spTree>
    <p:extLst>
      <p:ext uri="{BB962C8B-B14F-4D97-AF65-F5344CB8AC3E}">
        <p14:creationId xmlns:p14="http://schemas.microsoft.com/office/powerpoint/2010/main" val="18055713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fontScale="90000"/>
          </a:bodyPr>
          <a:lstStyle/>
          <a:p>
            <a:r>
              <a:rPr lang="en-US" sz="3200"/>
              <a:t>Assembly Appropriations Amendments to A4, </a:t>
            </a:r>
            <a:br>
              <a:rPr lang="en-US" sz="3200"/>
            </a:br>
            <a:r>
              <a:rPr lang="en-US" sz="3200"/>
              <a:t>February 8, 2024</a:t>
            </a:r>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1600200"/>
            <a:ext cx="8534400" cy="4724400"/>
          </a:xfrm>
        </p:spPr>
        <p:txBody>
          <a:bodyPr>
            <a:normAutofit/>
          </a:bodyPr>
          <a:lstStyle/>
          <a:p>
            <a:pPr marL="0" indent="0">
              <a:spcBef>
                <a:spcPts val="0"/>
              </a:spcBef>
              <a:spcAft>
                <a:spcPts val="600"/>
              </a:spcAft>
              <a:buNone/>
            </a:pPr>
            <a:endParaRPr lang="en-US" sz="1800" b="1" u="sng" kern="100">
              <a:latin typeface="Times New Roman" panose="02020603050405020304" pitchFamily="18" charset="0"/>
              <a:ea typeface="Aptos" panose="020B0004020202020204" pitchFamily="34" charset="0"/>
              <a:cs typeface="Times New Roman" panose="02020603050405020304" pitchFamily="18" charset="0"/>
            </a:endParaRPr>
          </a:p>
          <a:p>
            <a:pPr marL="0" indent="0">
              <a:spcBef>
                <a:spcPts val="0"/>
              </a:spcBef>
              <a:spcAft>
                <a:spcPts val="600"/>
              </a:spcAft>
              <a:buNone/>
            </a:pPr>
            <a:r>
              <a:rPr lang="en-US" sz="1800" b="1" u="sng" kern="100">
                <a:latin typeface="Times New Roman" panose="02020603050405020304" pitchFamily="18" charset="0"/>
                <a:ea typeface="Aptos" panose="020B0004020202020204" pitchFamily="34" charset="0"/>
                <a:cs typeface="Times New Roman" panose="02020603050405020304" pitchFamily="18" charset="0"/>
              </a:rPr>
              <a:t>New Language, Section 1, paragraph q</a:t>
            </a:r>
          </a:p>
          <a:p>
            <a:pPr marL="0" indent="0">
              <a:spcBef>
                <a:spcPts val="0"/>
              </a:spcBef>
              <a:spcAft>
                <a:spcPts val="600"/>
              </a:spcAft>
              <a:buNone/>
            </a:pPr>
            <a:endParaRPr lang="en-US" sz="1800" kern="100">
              <a:latin typeface="Times New Roman" panose="02020603050405020304" pitchFamily="18" charset="0"/>
              <a:ea typeface="Aptos" panose="020B0004020202020204" pitchFamily="34" charset="0"/>
              <a:cs typeface="Times New Roman" panose="02020603050405020304" pitchFamily="18" charset="0"/>
            </a:endParaRPr>
          </a:p>
          <a:p>
            <a:pPr marL="0" indent="0">
              <a:spcBef>
                <a:spcPts val="0"/>
              </a:spcBef>
              <a:spcAft>
                <a:spcPts val="600"/>
              </a:spcAft>
              <a:buNone/>
            </a:pPr>
            <a:r>
              <a:rPr lang="en-US" sz="1800" kern="100">
                <a:latin typeface="Times New Roman" panose="02020603050405020304" pitchFamily="18" charset="0"/>
                <a:ea typeface="Aptos" panose="020B0004020202020204" pitchFamily="34" charset="0"/>
                <a:cs typeface="Times New Roman" panose="02020603050405020304" pitchFamily="18" charset="0"/>
              </a:rPr>
              <a:t>States the Legislature’s intent to allow up to 30% of municipal prospective obligation to be addressed through age-restricted housing.  Under the bill as introduced this figure was 25%. </a:t>
            </a:r>
          </a:p>
          <a:p>
            <a:pPr marL="0" indent="0">
              <a:spcBef>
                <a:spcPts val="0"/>
              </a:spcBef>
              <a:spcAft>
                <a:spcPts val="600"/>
              </a:spcAft>
              <a:buNone/>
            </a:pPr>
            <a:endParaRPr lang="en-US" sz="1800" kern="100">
              <a:latin typeface="Times New Roman" panose="02020603050405020304" pitchFamily="18" charset="0"/>
              <a:ea typeface="Aptos" panose="020B0004020202020204" pitchFamily="34" charset="0"/>
              <a:cs typeface="Times New Roman" panose="02020603050405020304" pitchFamily="18" charset="0"/>
            </a:endParaRPr>
          </a:p>
          <a:p>
            <a:pPr marL="0" indent="0">
              <a:spcBef>
                <a:spcPts val="0"/>
              </a:spcBef>
              <a:spcAft>
                <a:spcPts val="600"/>
              </a:spcAft>
              <a:buNone/>
            </a:pPr>
            <a:r>
              <a:rPr lang="en-US" sz="1800" kern="100">
                <a:latin typeface="Times New Roman" panose="02020603050405020304" pitchFamily="18" charset="0"/>
                <a:ea typeface="Aptos" panose="020B0004020202020204" pitchFamily="34" charset="0"/>
                <a:cs typeface="Times New Roman" panose="02020603050405020304" pitchFamily="18" charset="0"/>
              </a:rPr>
              <a:t> </a:t>
            </a:r>
          </a:p>
          <a:p>
            <a:pPr marL="0" indent="0">
              <a:lnSpc>
                <a:spcPct val="107000"/>
              </a:lnSpc>
              <a:spcBef>
                <a:spcPts val="0"/>
              </a:spcBef>
              <a:spcAft>
                <a:spcPts val="800"/>
              </a:spcAft>
              <a:buNone/>
            </a:pPr>
            <a:endParaRPr lang="en-US" sz="1800" kern="10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endParaRPr lang="en-US" sz="1800" kern="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0" indent="0">
              <a:spcBef>
                <a:spcPts val="0"/>
              </a:spcBef>
              <a:spcAft>
                <a:spcPts val="60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6661244A-3C8D-ECA6-769C-CF5D3D0CA379}"/>
              </a:ext>
            </a:extLst>
          </p:cNvPr>
          <p:cNvSpPr>
            <a:spLocks noGrp="1"/>
          </p:cNvSpPr>
          <p:nvPr>
            <p:ph type="dt" sz="half" idx="10"/>
          </p:nvPr>
        </p:nvSpPr>
        <p:spPr/>
        <p:txBody>
          <a:bodyPr/>
          <a:lstStyle/>
          <a:p>
            <a:r>
              <a:rPr lang="en-US"/>
              <a:t>Friday, February 9, 2024</a:t>
            </a:r>
          </a:p>
          <a:p>
            <a:endParaRPr lang="en-US"/>
          </a:p>
          <a:p>
            <a:endParaRPr lang="en-US"/>
          </a:p>
        </p:txBody>
      </p:sp>
      <p:sp>
        <p:nvSpPr>
          <p:cNvPr id="5" name="Footer Placeholder 4">
            <a:extLst>
              <a:ext uri="{FF2B5EF4-FFF2-40B4-BE49-F238E27FC236}">
                <a16:creationId xmlns:a16="http://schemas.microsoft.com/office/drawing/2014/main" id="{85308495-68D4-59E9-5F76-D1D0612D927E}"/>
              </a:ext>
            </a:extLst>
          </p:cNvPr>
          <p:cNvSpPr>
            <a:spLocks noGrp="1"/>
          </p:cNvSpPr>
          <p:nvPr>
            <p:ph type="ftr" sz="quarter" idx="11"/>
          </p:nvPr>
        </p:nvSpPr>
        <p:spPr>
          <a:xfrm>
            <a:off x="3124200" y="6336385"/>
            <a:ext cx="5651777" cy="385090"/>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3699815353"/>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fontScale="90000"/>
          </a:bodyPr>
          <a:lstStyle/>
          <a:p>
            <a:r>
              <a:rPr lang="en-US" sz="3200"/>
              <a:t>Assembly Appropriations Amendments to A4, </a:t>
            </a:r>
            <a:br>
              <a:rPr lang="en-US" sz="3200"/>
            </a:br>
            <a:r>
              <a:rPr lang="en-US" sz="3200"/>
              <a:t>February 8, 2024</a:t>
            </a:r>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1600200"/>
            <a:ext cx="8534400" cy="4724400"/>
          </a:xfrm>
        </p:spPr>
        <p:txBody>
          <a:bodyPr>
            <a:normAutofit fontScale="92500" lnSpcReduction="10000"/>
          </a:bodyPr>
          <a:lstStyle/>
          <a:p>
            <a:pPr marL="0" indent="0">
              <a:spcBef>
                <a:spcPts val="0"/>
              </a:spcBef>
              <a:spcAft>
                <a:spcPts val="600"/>
              </a:spcAft>
              <a:buNone/>
            </a:pPr>
            <a:r>
              <a:rPr lang="en-US" sz="1800" b="1" u="sng" kern="100">
                <a:latin typeface="Times New Roman" panose="02020603050405020304" pitchFamily="18" charset="0"/>
                <a:ea typeface="Aptos" panose="020B0004020202020204" pitchFamily="34" charset="0"/>
                <a:cs typeface="Times New Roman" panose="02020603050405020304" pitchFamily="18" charset="0"/>
              </a:rPr>
              <a:t>New Language, Section 2</a:t>
            </a:r>
          </a:p>
          <a:p>
            <a:pPr marL="0" indent="0">
              <a:spcBef>
                <a:spcPts val="0"/>
              </a:spcBef>
              <a:spcAft>
                <a:spcPts val="600"/>
              </a:spcAft>
              <a:buNone/>
            </a:pPr>
            <a:r>
              <a:rPr lang="en-US" sz="1800" kern="100">
                <a:latin typeface="Times New Roman" panose="02020603050405020304" pitchFamily="18" charset="0"/>
                <a:ea typeface="Aptos" panose="020B0004020202020204" pitchFamily="34" charset="0"/>
                <a:cs typeface="Times New Roman" panose="02020603050405020304" pitchFamily="18" charset="0"/>
              </a:rPr>
              <a:t>New defined term for “exclusionary zoning litigation”</a:t>
            </a:r>
          </a:p>
          <a:p>
            <a:pPr marL="0" indent="0">
              <a:spcBef>
                <a:spcPts val="0"/>
              </a:spcBef>
              <a:spcAft>
                <a:spcPts val="600"/>
              </a:spcAft>
              <a:buNone/>
            </a:pPr>
            <a:r>
              <a:rPr lang="en-US" sz="1800" kern="100">
                <a:effectLst/>
                <a:latin typeface="Calibri" panose="020F0502020204030204" pitchFamily="34" charset="0"/>
                <a:ea typeface="Calibri" panose="020F0502020204030204" pitchFamily="34" charset="0"/>
                <a:cs typeface="Times New Roman" panose="02020603050405020304" pitchFamily="18" charset="0"/>
              </a:rPr>
              <a:t>“</a:t>
            </a:r>
            <a:r>
              <a:rPr lang="en-US" sz="1800" i="1" kern="100">
                <a:effectLst/>
                <a:latin typeface="Calibri" panose="020F0502020204030204" pitchFamily="34" charset="0"/>
                <a:ea typeface="Calibri" panose="020F0502020204030204" pitchFamily="34" charset="0"/>
                <a:cs typeface="Times New Roman" panose="02020603050405020304" pitchFamily="18" charset="0"/>
              </a:rPr>
              <a:t>Litigation to challenge the fair share plan, housing element, or ordinances or resolutions implementing the fair share plan or housing element of the municipality based on alleged noncompliance with the [FHA] or the Mount Laurel Doctrine, which litigation shall include, but shall not be limited to, litigation seeking a builder’s remedy.”</a:t>
            </a:r>
            <a:endParaRPr lang="en-US" sz="1800" kern="100">
              <a:effectLst/>
              <a:latin typeface="Calibri" panose="020F0502020204030204" pitchFamily="34" charset="0"/>
              <a:ea typeface="Calibri" panose="020F0502020204030204" pitchFamily="34" charset="0"/>
              <a:cs typeface="Times New Roman" panose="02020603050405020304" pitchFamily="18" charset="0"/>
            </a:endParaRPr>
          </a:p>
          <a:p>
            <a:pPr marL="0" indent="0">
              <a:spcBef>
                <a:spcPts val="0"/>
              </a:spcBef>
              <a:spcAft>
                <a:spcPts val="600"/>
              </a:spcAft>
              <a:buNone/>
            </a:pPr>
            <a:endParaRPr lang="en-US" sz="1800" kern="100">
              <a:latin typeface="Times New Roman" panose="02020603050405020304" pitchFamily="18" charset="0"/>
              <a:ea typeface="Aptos" panose="020B0004020202020204" pitchFamily="34" charset="0"/>
              <a:cs typeface="Times New Roman" panose="02020603050405020304" pitchFamily="18" charset="0"/>
            </a:endParaRPr>
          </a:p>
          <a:p>
            <a:pPr>
              <a:spcBef>
                <a:spcPts val="0"/>
              </a:spcBef>
              <a:spcAft>
                <a:spcPts val="600"/>
              </a:spcAft>
            </a:pPr>
            <a:r>
              <a:rPr lang="en-US" sz="1800" kern="100">
                <a:effectLst/>
                <a:latin typeface="Calibri" panose="020F0502020204030204" pitchFamily="34" charset="0"/>
                <a:ea typeface="Calibri" panose="020F0502020204030204" pitchFamily="34" charset="0"/>
                <a:cs typeface="Times New Roman" panose="02020603050405020304" pitchFamily="18" charset="0"/>
              </a:rPr>
              <a:t>The amendments would also replace instances throughout the bill where the term “builder’s remedy” is used with the term “exclusionary zoning litigation.” </a:t>
            </a:r>
          </a:p>
          <a:p>
            <a:pPr>
              <a:spcBef>
                <a:spcPts val="0"/>
              </a:spcBef>
              <a:spcAft>
                <a:spcPts val="600"/>
              </a:spcAft>
            </a:pPr>
            <a:r>
              <a:rPr lang="en-US" sz="1800" kern="100">
                <a:effectLst/>
                <a:latin typeface="Calibri" panose="020F0502020204030204" pitchFamily="34" charset="0"/>
                <a:ea typeface="Calibri" panose="020F0502020204030204" pitchFamily="34" charset="0"/>
                <a:cs typeface="Times New Roman" panose="02020603050405020304" pitchFamily="18" charset="0"/>
              </a:rPr>
              <a:t>Intent is to expand the protections offered within the bill to make these protections similar        to what is has historically been available to municipalities through substantive certification with COAH and currently available through a judgment of repose obtain using the current court process.  </a:t>
            </a:r>
          </a:p>
          <a:p>
            <a:pPr>
              <a:spcBef>
                <a:spcPts val="0"/>
              </a:spcBef>
              <a:spcAft>
                <a:spcPts val="600"/>
              </a:spcAft>
            </a:pPr>
            <a:r>
              <a:rPr lang="en-US" sz="1800" kern="100">
                <a:effectLst/>
                <a:latin typeface="Calibri" panose="020F0502020204030204" pitchFamily="34" charset="0"/>
                <a:ea typeface="Calibri" panose="020F0502020204030204" pitchFamily="34" charset="0"/>
                <a:cs typeface="Times New Roman" panose="02020603050405020304" pitchFamily="18" charset="0"/>
              </a:rPr>
              <a:t>The amendments also include a new provision clarifying that immunity from exclusionary zoning litigation shall not limit the ability of an interested party to challenge a municipality for failure to comply with the terms of its compliance certification. However, a municipality’s action to comply shall retain </a:t>
            </a:r>
            <a:r>
              <a:rPr lang="en-US" sz="1800" b="1" kern="100">
                <a:effectLst/>
                <a:latin typeface="Calibri" panose="020F0502020204030204" pitchFamily="34" charset="0"/>
                <a:ea typeface="Calibri" panose="020F0502020204030204" pitchFamily="34" charset="0"/>
                <a:cs typeface="Times New Roman" panose="02020603050405020304" pitchFamily="18" charset="0"/>
              </a:rPr>
              <a:t>a presumption of validity.</a:t>
            </a:r>
          </a:p>
          <a:p>
            <a:pPr>
              <a:spcBef>
                <a:spcPts val="0"/>
              </a:spcBef>
              <a:spcAft>
                <a:spcPts val="600"/>
              </a:spcAft>
            </a:pPr>
            <a:endParaRPr lang="en-US" sz="1800" b="1" kern="100">
              <a:latin typeface="Times New Roman" panose="02020603050405020304" pitchFamily="18" charset="0"/>
              <a:ea typeface="Aptos" panose="020B0004020202020204" pitchFamily="34" charset="0"/>
              <a:cs typeface="Times New Roman" panose="02020603050405020304" pitchFamily="18" charset="0"/>
            </a:endParaRPr>
          </a:p>
          <a:p>
            <a:pPr marL="0" indent="0">
              <a:lnSpc>
                <a:spcPct val="107000"/>
              </a:lnSpc>
              <a:spcBef>
                <a:spcPts val="0"/>
              </a:spcBef>
              <a:spcAft>
                <a:spcPts val="800"/>
              </a:spcAft>
              <a:buNone/>
            </a:pPr>
            <a:endParaRPr lang="en-US" sz="1800" kern="10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endParaRPr lang="en-US" sz="1800" kern="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0" indent="0">
              <a:spcBef>
                <a:spcPts val="0"/>
              </a:spcBef>
              <a:spcAft>
                <a:spcPts val="60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6661244A-3C8D-ECA6-769C-CF5D3D0CA379}"/>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85308495-68D4-59E9-5F76-D1D0612D927E}"/>
              </a:ext>
            </a:extLst>
          </p:cNvPr>
          <p:cNvSpPr>
            <a:spLocks noGrp="1"/>
          </p:cNvSpPr>
          <p:nvPr>
            <p:ph type="ftr" sz="quarter" idx="11"/>
          </p:nvPr>
        </p:nvSpPr>
        <p:spPr>
          <a:xfrm>
            <a:off x="2615091" y="6336385"/>
            <a:ext cx="5911322" cy="415037"/>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406257371"/>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fontScale="90000"/>
          </a:bodyPr>
          <a:lstStyle/>
          <a:p>
            <a:r>
              <a:rPr lang="en-US" sz="3200"/>
              <a:t>Assembly Appropriations Amendments to A4, </a:t>
            </a:r>
            <a:br>
              <a:rPr lang="en-US" sz="3200"/>
            </a:br>
            <a:r>
              <a:rPr lang="en-US" sz="3200"/>
              <a:t>February 8, 2024</a:t>
            </a:r>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1600200"/>
            <a:ext cx="8534400" cy="4724400"/>
          </a:xfrm>
        </p:spPr>
        <p:txBody>
          <a:bodyPr>
            <a:normAutofit/>
          </a:bodyPr>
          <a:lstStyle/>
          <a:p>
            <a:pPr>
              <a:spcBef>
                <a:spcPts val="0"/>
              </a:spcBef>
              <a:spcAft>
                <a:spcPts val="600"/>
              </a:spcAft>
            </a:pPr>
            <a:endParaRPr lang="en-US" sz="1800" b="1" kern="100">
              <a:latin typeface="Times New Roman" panose="02020603050405020304" pitchFamily="18" charset="0"/>
              <a:ea typeface="Aptos" panose="020B0004020202020204" pitchFamily="34" charset="0"/>
              <a:cs typeface="Times New Roman" panose="02020603050405020304" pitchFamily="18" charset="0"/>
            </a:endParaRPr>
          </a:p>
          <a:p>
            <a:pPr marL="0" indent="0">
              <a:lnSpc>
                <a:spcPct val="107000"/>
              </a:lnSpc>
              <a:spcBef>
                <a:spcPts val="0"/>
              </a:spcBef>
              <a:spcAft>
                <a:spcPts val="800"/>
              </a:spcAft>
              <a:buNone/>
            </a:pPr>
            <a:endParaRPr lang="en-US" sz="1800" kern="10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endParaRPr lang="en-US" sz="1800" kern="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0" indent="0">
              <a:spcBef>
                <a:spcPts val="0"/>
              </a:spcBef>
              <a:spcAft>
                <a:spcPts val="60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6661244A-3C8D-ECA6-769C-CF5D3D0CA379}"/>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85308495-68D4-59E9-5F76-D1D0612D927E}"/>
              </a:ext>
            </a:extLst>
          </p:cNvPr>
          <p:cNvSpPr>
            <a:spLocks noGrp="1"/>
          </p:cNvSpPr>
          <p:nvPr>
            <p:ph type="ftr" sz="quarter" idx="11"/>
          </p:nvPr>
        </p:nvSpPr>
        <p:spPr>
          <a:xfrm>
            <a:off x="2714917" y="6336385"/>
            <a:ext cx="5901339" cy="405055"/>
          </a:xfrm>
        </p:spPr>
        <p:txBody>
          <a:bodyPr/>
          <a:lstStyle/>
          <a:p>
            <a:r>
              <a:rPr lang="en-US"/>
              <a:t>Descriptions above as of February 8, 2024.  Bill may be subject to further amendments</a:t>
            </a:r>
          </a:p>
        </p:txBody>
      </p:sp>
      <p:sp>
        <p:nvSpPr>
          <p:cNvPr id="6" name="TextBox 5">
            <a:extLst>
              <a:ext uri="{FF2B5EF4-FFF2-40B4-BE49-F238E27FC236}">
                <a16:creationId xmlns:a16="http://schemas.microsoft.com/office/drawing/2014/main" id="{6552CA22-664F-8442-3E7E-923D88492AB6}"/>
              </a:ext>
            </a:extLst>
          </p:cNvPr>
          <p:cNvSpPr txBox="1"/>
          <p:nvPr/>
        </p:nvSpPr>
        <p:spPr>
          <a:xfrm>
            <a:off x="609600" y="1574086"/>
            <a:ext cx="8001000" cy="4524315"/>
          </a:xfrm>
          <a:prstGeom prst="rect">
            <a:avLst/>
          </a:prstGeom>
          <a:noFill/>
        </p:spPr>
        <p:txBody>
          <a:bodyPr wrap="square" rtlCol="0">
            <a:spAutoFit/>
          </a:bodyPr>
          <a:lstStyle/>
          <a:p>
            <a:r>
              <a:rPr lang="en-US" sz="1800" b="1" u="sng" kern="100">
                <a:latin typeface="Times New Roman" panose="02020603050405020304" pitchFamily="18" charset="0"/>
                <a:ea typeface="Aptos" panose="020B0004020202020204" pitchFamily="34" charset="0"/>
                <a:cs typeface="Times New Roman" panose="02020603050405020304" pitchFamily="18" charset="0"/>
              </a:rPr>
              <a:t>New Language, Section 3 f (2)(b)</a:t>
            </a:r>
          </a:p>
          <a:p>
            <a:endParaRPr lang="en-US" b="1" u="sng"/>
          </a:p>
          <a:p>
            <a:r>
              <a:rPr lang="en-US"/>
              <a:t>New language requires the program in its review to: </a:t>
            </a:r>
          </a:p>
          <a:p>
            <a:endParaRPr lang="en-US"/>
          </a:p>
          <a:p>
            <a:r>
              <a:rPr lang="en-US"/>
              <a:t>“</a:t>
            </a:r>
            <a:r>
              <a:rPr lang="en-US" i="1" u="sng"/>
              <a:t>apply an objective standard to conduct a limited</a:t>
            </a:r>
            <a:r>
              <a:rPr lang="en-US" i="1"/>
              <a:t> </a:t>
            </a:r>
            <a:r>
              <a:rPr lang="en-US"/>
              <a:t>review </a:t>
            </a:r>
            <a:r>
              <a:rPr lang="en-US" i="1" u="sng"/>
              <a:t>of</a:t>
            </a:r>
            <a:r>
              <a:rPr lang="en-US"/>
              <a:t> the fair share plan and housing element for consistency and to determine whether it</a:t>
            </a:r>
            <a:r>
              <a:rPr lang="en-US" i="1"/>
              <a:t> </a:t>
            </a:r>
            <a:r>
              <a:rPr lang="en-US" i="1" u="sng"/>
              <a:t>enables the municipality to satisfy the fair share obligation, applies compliant mechanisms, meets the threshold requirements for rental and family units, does not exceed limits on other unit or category types, and </a:t>
            </a:r>
            <a:r>
              <a:rPr lang="en-US"/>
              <a:t>is compliant with the [FHA]. </a:t>
            </a:r>
            <a:r>
              <a:rPr lang="en-US" i="1" u="sng"/>
              <a:t>The program shall</a:t>
            </a:r>
            <a:r>
              <a:rPr lang="en-US" i="1"/>
              <a:t> </a:t>
            </a:r>
            <a:r>
              <a:rPr lang="en-US"/>
              <a:t>issue a compliance certification unless these objective standards are not met.”</a:t>
            </a:r>
          </a:p>
          <a:p>
            <a:endParaRPr lang="en-US"/>
          </a:p>
          <a:p>
            <a:pPr marL="285750" indent="-285750">
              <a:buFont typeface="Arial" panose="020B0604020202020204" pitchFamily="34" charset="0"/>
              <a:buChar char="•"/>
            </a:pPr>
            <a:r>
              <a:rPr lang="en-US" sz="1800" kern="0">
                <a:effectLst/>
                <a:latin typeface="Calibri" panose="020F0502020204030204" pitchFamily="34" charset="0"/>
                <a:ea typeface="Aptos" panose="020B0004020202020204" pitchFamily="34" charset="0"/>
              </a:rPr>
              <a:t>These amendments attempt to set clear criteria that the program must use to evaluate municipal elements and plans and </a:t>
            </a:r>
            <a:r>
              <a:rPr lang="en-US" sz="1800" u="sng" kern="0">
                <a:effectLst/>
                <a:latin typeface="Calibri" panose="020F0502020204030204" pitchFamily="34" charset="0"/>
                <a:ea typeface="Aptos" panose="020B0004020202020204" pitchFamily="34" charset="0"/>
              </a:rPr>
              <a:t>requires</a:t>
            </a:r>
            <a:r>
              <a:rPr lang="en-US" sz="1800" kern="0">
                <a:effectLst/>
                <a:latin typeface="Calibri" panose="020F0502020204030204" pitchFamily="34" charset="0"/>
                <a:ea typeface="Aptos" panose="020B0004020202020204" pitchFamily="34" charset="0"/>
              </a:rPr>
              <a:t> the issuance of certification if these criteria are satisfied.</a:t>
            </a:r>
            <a:r>
              <a:rPr lang="en-US" sz="1800" u="sng" kern="0">
                <a:solidFill>
                  <a:srgbClr val="D13438"/>
                </a:solidFill>
                <a:effectLst/>
                <a:latin typeface="Calibri" panose="020F0502020204030204" pitchFamily="34" charset="0"/>
                <a:ea typeface="Aptos" panose="020B0004020202020204" pitchFamily="34" charset="0"/>
              </a:rPr>
              <a:t> </a:t>
            </a:r>
            <a:endParaRPr lang="en-US"/>
          </a:p>
          <a:p>
            <a:endParaRPr lang="en-US" b="1" u="sng"/>
          </a:p>
          <a:p>
            <a:endParaRPr lang="en-US" b="1" u="sng"/>
          </a:p>
        </p:txBody>
      </p:sp>
    </p:spTree>
    <p:extLst>
      <p:ext uri="{BB962C8B-B14F-4D97-AF65-F5344CB8AC3E}">
        <p14:creationId xmlns:p14="http://schemas.microsoft.com/office/powerpoint/2010/main" val="58972503"/>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DE573FE0-1469-AD1B-8A7D-23145A36C2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D9A540-2B68-EFB3-ABFF-9A5180E58BB9}"/>
              </a:ext>
            </a:extLst>
          </p:cNvPr>
          <p:cNvSpPr>
            <a:spLocks noGrp="1"/>
          </p:cNvSpPr>
          <p:nvPr>
            <p:ph type="title"/>
          </p:nvPr>
        </p:nvSpPr>
        <p:spPr>
          <a:xfrm>
            <a:off x="-76200" y="274638"/>
            <a:ext cx="9144000" cy="1020762"/>
          </a:xfrm>
        </p:spPr>
        <p:txBody>
          <a:bodyPr>
            <a:normAutofit fontScale="90000"/>
          </a:bodyPr>
          <a:lstStyle/>
          <a:p>
            <a:r>
              <a:rPr lang="en-US" sz="3200"/>
              <a:t>Assembly Appropriations Amendments to A4, </a:t>
            </a:r>
            <a:br>
              <a:rPr lang="en-US" sz="3200"/>
            </a:br>
            <a:r>
              <a:rPr lang="en-US" sz="3200"/>
              <a:t>February 8, 2024</a:t>
            </a:r>
          </a:p>
        </p:txBody>
      </p:sp>
      <p:sp>
        <p:nvSpPr>
          <p:cNvPr id="3" name="Content Placeholder 2">
            <a:extLst>
              <a:ext uri="{FF2B5EF4-FFF2-40B4-BE49-F238E27FC236}">
                <a16:creationId xmlns:a16="http://schemas.microsoft.com/office/drawing/2014/main" id="{D78761AF-AA7A-96D7-EBFB-E4756A5F3392}"/>
              </a:ext>
            </a:extLst>
          </p:cNvPr>
          <p:cNvSpPr>
            <a:spLocks noGrp="1"/>
          </p:cNvSpPr>
          <p:nvPr>
            <p:ph idx="1"/>
          </p:nvPr>
        </p:nvSpPr>
        <p:spPr>
          <a:xfrm>
            <a:off x="152400" y="1600200"/>
            <a:ext cx="8534400" cy="4724400"/>
          </a:xfrm>
        </p:spPr>
        <p:txBody>
          <a:bodyPr>
            <a:normAutofit/>
          </a:bodyPr>
          <a:lstStyle/>
          <a:p>
            <a:pPr>
              <a:spcBef>
                <a:spcPts val="0"/>
              </a:spcBef>
              <a:spcAft>
                <a:spcPts val="600"/>
              </a:spcAft>
            </a:pPr>
            <a:endParaRPr lang="en-US" sz="1800" b="1" kern="100">
              <a:latin typeface="Times New Roman" panose="02020603050405020304" pitchFamily="18" charset="0"/>
              <a:ea typeface="Aptos" panose="020B0004020202020204" pitchFamily="34" charset="0"/>
              <a:cs typeface="Times New Roman" panose="02020603050405020304" pitchFamily="18" charset="0"/>
            </a:endParaRPr>
          </a:p>
          <a:p>
            <a:pPr marL="0" indent="0">
              <a:lnSpc>
                <a:spcPct val="107000"/>
              </a:lnSpc>
              <a:spcBef>
                <a:spcPts val="0"/>
              </a:spcBef>
              <a:spcAft>
                <a:spcPts val="800"/>
              </a:spcAft>
              <a:buNone/>
            </a:pPr>
            <a:endParaRPr lang="en-US" sz="1800" kern="10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endParaRPr lang="en-US" sz="1800" kern="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0" indent="0">
              <a:spcBef>
                <a:spcPts val="0"/>
              </a:spcBef>
              <a:spcAft>
                <a:spcPts val="60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1836E365-4A84-E8C8-8445-EBD057E38D14}"/>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5048EE5C-4E09-0919-5164-67AA68DFF73B}"/>
              </a:ext>
            </a:extLst>
          </p:cNvPr>
          <p:cNvSpPr>
            <a:spLocks noGrp="1"/>
          </p:cNvSpPr>
          <p:nvPr>
            <p:ph type="ftr" sz="quarter" idx="11"/>
          </p:nvPr>
        </p:nvSpPr>
        <p:spPr>
          <a:xfrm>
            <a:off x="3124200" y="6336385"/>
            <a:ext cx="5881375" cy="444985"/>
          </a:xfrm>
        </p:spPr>
        <p:txBody>
          <a:bodyPr/>
          <a:lstStyle/>
          <a:p>
            <a:r>
              <a:rPr lang="en-US"/>
              <a:t>Descriptions above as of February 8, 2024.  Bill may be subject to further amendments</a:t>
            </a:r>
          </a:p>
        </p:txBody>
      </p:sp>
      <p:sp>
        <p:nvSpPr>
          <p:cNvPr id="6" name="TextBox 5">
            <a:extLst>
              <a:ext uri="{FF2B5EF4-FFF2-40B4-BE49-F238E27FC236}">
                <a16:creationId xmlns:a16="http://schemas.microsoft.com/office/drawing/2014/main" id="{D4C42DCB-47E9-D1AF-F9E1-D0A0222A4F1D}"/>
              </a:ext>
            </a:extLst>
          </p:cNvPr>
          <p:cNvSpPr txBox="1"/>
          <p:nvPr/>
        </p:nvSpPr>
        <p:spPr>
          <a:xfrm>
            <a:off x="762000" y="1676400"/>
            <a:ext cx="7620000" cy="3970318"/>
          </a:xfrm>
          <a:prstGeom prst="rect">
            <a:avLst/>
          </a:prstGeom>
          <a:noFill/>
        </p:spPr>
        <p:txBody>
          <a:bodyPr wrap="square" rtlCol="0">
            <a:spAutoFit/>
          </a:bodyPr>
          <a:lstStyle/>
          <a:p>
            <a:r>
              <a:rPr lang="en-US" b="1" u="sng" kern="100">
                <a:latin typeface="Times New Roman" panose="02020603050405020304" pitchFamily="18" charset="0"/>
                <a:cs typeface="Times New Roman" panose="02020603050405020304" pitchFamily="18" charset="0"/>
              </a:rPr>
              <a:t>New Language, Section3 f(3)(g)</a:t>
            </a:r>
          </a:p>
          <a:p>
            <a:endParaRPr lang="en-US" kern="100">
              <a:latin typeface="Times New Roman" panose="02020603050405020304" pitchFamily="18" charset="0"/>
              <a:cs typeface="Times New Roman" panose="02020603050405020304" pitchFamily="18" charset="0"/>
            </a:endParaRPr>
          </a:p>
          <a:p>
            <a:r>
              <a:rPr lang="en-US"/>
              <a:t>“</a:t>
            </a:r>
            <a:r>
              <a:rPr lang="en-US" i="1"/>
              <a:t>The program shall be made a party to, and shall be responsible for defending its issuance of compliance certification in, any litigation alleging that, despite the issuance of compliance certification, a municipality’s fair share obligation, fair share plan, housing element, or ordinances implementing the fair share plan or housing element are not in compliance with the Mount Laurel doctrine</a:t>
            </a:r>
            <a:r>
              <a:rPr lang="en-US"/>
              <a:t>.”</a:t>
            </a:r>
          </a:p>
          <a:p>
            <a:endParaRPr lang="en-US"/>
          </a:p>
          <a:p>
            <a:pPr marL="285750" indent="-285750">
              <a:buFont typeface="Arial" panose="020B0604020202020204" pitchFamily="34" charset="0"/>
              <a:buChar char="•"/>
            </a:pPr>
            <a:r>
              <a:rPr lang="en-US"/>
              <a:t>The intent of this amendment is to make the program a party to any challenge to a municipality’s compliance certification and to have the program defend the issuance of the certification. This would be similar to how COAH was a party to dispute regarding substantive certification. </a:t>
            </a:r>
          </a:p>
          <a:p>
            <a:endParaRPr lang="en-US" b="1" u="sng"/>
          </a:p>
          <a:p>
            <a:endParaRPr lang="en-US" b="1" u="sng"/>
          </a:p>
        </p:txBody>
      </p:sp>
    </p:spTree>
    <p:extLst>
      <p:ext uri="{BB962C8B-B14F-4D97-AF65-F5344CB8AC3E}">
        <p14:creationId xmlns:p14="http://schemas.microsoft.com/office/powerpoint/2010/main" val="1164617811"/>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fontScale="90000"/>
          </a:bodyPr>
          <a:lstStyle/>
          <a:p>
            <a:r>
              <a:rPr lang="en-US" sz="3200"/>
              <a:t>Assembly Appropriations Amendments to A4, </a:t>
            </a:r>
            <a:br>
              <a:rPr lang="en-US" sz="3200"/>
            </a:br>
            <a:r>
              <a:rPr lang="en-US" sz="3200"/>
              <a:t>February 8, 2024</a:t>
            </a:r>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1600200"/>
            <a:ext cx="8534400" cy="4724400"/>
          </a:xfrm>
        </p:spPr>
        <p:txBody>
          <a:bodyPr>
            <a:normAutofit/>
          </a:bodyPr>
          <a:lstStyle/>
          <a:p>
            <a:pPr>
              <a:spcBef>
                <a:spcPts val="0"/>
              </a:spcBef>
              <a:spcAft>
                <a:spcPts val="600"/>
              </a:spcAft>
            </a:pPr>
            <a:endParaRPr lang="en-US" sz="1800" b="1" kern="100">
              <a:latin typeface="Times New Roman" panose="02020603050405020304" pitchFamily="18" charset="0"/>
              <a:ea typeface="Aptos" panose="020B0004020202020204" pitchFamily="34" charset="0"/>
              <a:cs typeface="Times New Roman" panose="02020603050405020304" pitchFamily="18" charset="0"/>
            </a:endParaRPr>
          </a:p>
          <a:p>
            <a:pPr marL="0" indent="0">
              <a:lnSpc>
                <a:spcPct val="107000"/>
              </a:lnSpc>
              <a:spcBef>
                <a:spcPts val="0"/>
              </a:spcBef>
              <a:spcAft>
                <a:spcPts val="800"/>
              </a:spcAft>
              <a:buNone/>
            </a:pPr>
            <a:endParaRPr lang="en-US" sz="1800" kern="10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endParaRPr lang="en-US" sz="1800" kern="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0" indent="0">
              <a:spcBef>
                <a:spcPts val="0"/>
              </a:spcBef>
              <a:spcAft>
                <a:spcPts val="60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6661244A-3C8D-ECA6-769C-CF5D3D0CA379}"/>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85308495-68D4-59E9-5F76-D1D0612D927E}"/>
              </a:ext>
            </a:extLst>
          </p:cNvPr>
          <p:cNvSpPr>
            <a:spLocks noGrp="1"/>
          </p:cNvSpPr>
          <p:nvPr>
            <p:ph type="ftr" sz="quarter" idx="11"/>
          </p:nvPr>
        </p:nvSpPr>
        <p:spPr>
          <a:xfrm>
            <a:off x="2724899" y="6336385"/>
            <a:ext cx="6001165" cy="345160"/>
          </a:xfrm>
        </p:spPr>
        <p:txBody>
          <a:bodyPr/>
          <a:lstStyle/>
          <a:p>
            <a:r>
              <a:rPr lang="en-US"/>
              <a:t>Descriptions above as of February 8, 2024.  Bill may be subject to further amendments</a:t>
            </a:r>
          </a:p>
        </p:txBody>
      </p:sp>
      <p:sp>
        <p:nvSpPr>
          <p:cNvPr id="6" name="TextBox 5">
            <a:extLst>
              <a:ext uri="{FF2B5EF4-FFF2-40B4-BE49-F238E27FC236}">
                <a16:creationId xmlns:a16="http://schemas.microsoft.com/office/drawing/2014/main" id="{0AA9F590-AE3C-7B3D-333B-38AFF4783F2C}"/>
              </a:ext>
            </a:extLst>
          </p:cNvPr>
          <p:cNvSpPr txBox="1"/>
          <p:nvPr/>
        </p:nvSpPr>
        <p:spPr>
          <a:xfrm>
            <a:off x="533400" y="1447800"/>
            <a:ext cx="8077200" cy="3693319"/>
          </a:xfrm>
          <a:prstGeom prst="rect">
            <a:avLst/>
          </a:prstGeom>
          <a:noFill/>
        </p:spPr>
        <p:txBody>
          <a:bodyPr wrap="square" rtlCol="0">
            <a:spAutoFit/>
          </a:bodyPr>
          <a:lstStyle/>
          <a:p>
            <a:r>
              <a:rPr lang="en-US" b="1" u="sng"/>
              <a:t>New Language, Section 3</a:t>
            </a:r>
          </a:p>
          <a:p>
            <a:endParaRPr lang="en-US" b="1" u="sng"/>
          </a:p>
          <a:p>
            <a:r>
              <a:rPr lang="en-US" i="1"/>
              <a:t>“The implementing ordinances and resolutions adopted prior to the resolution of the dispute may be subject to changes to reflect the results of the dispute.  As an alternative to adopting the implementing ordinances and resolutions by the March 15 deadline, a municipality involved in a continuing dispute over the issuance of compliance certification may adopt a binding resolution by this date to commit to adopting the implementing ordinances and resolutions following resolution of the dispute, with necessary adjustments to reflect the resolution of the dispute.”</a:t>
            </a:r>
          </a:p>
          <a:p>
            <a:endParaRPr lang="en-US" i="1"/>
          </a:p>
          <a:p>
            <a:pPr marL="285750" indent="-285750">
              <a:buFont typeface="Arial" panose="020B0604020202020204" pitchFamily="34" charset="0"/>
              <a:buChar char="•"/>
            </a:pPr>
            <a:r>
              <a:rPr lang="en-US"/>
              <a:t>This amendment is intended to prevent a situation where a municipality involved in a dispute would need to adopt ordinances and resolutions to implement something that remains unknown.</a:t>
            </a:r>
          </a:p>
        </p:txBody>
      </p:sp>
    </p:spTree>
    <p:extLst>
      <p:ext uri="{BB962C8B-B14F-4D97-AF65-F5344CB8AC3E}">
        <p14:creationId xmlns:p14="http://schemas.microsoft.com/office/powerpoint/2010/main" val="2524693788"/>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fontScale="90000"/>
          </a:bodyPr>
          <a:lstStyle/>
          <a:p>
            <a:r>
              <a:rPr lang="en-US" sz="3200"/>
              <a:t>Assembly Appropriations Amendments to A4, </a:t>
            </a:r>
            <a:br>
              <a:rPr lang="en-US" sz="3200"/>
            </a:br>
            <a:r>
              <a:rPr lang="en-US" sz="3200"/>
              <a:t>February 8, 2024</a:t>
            </a:r>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1600200"/>
            <a:ext cx="8534400" cy="4724400"/>
          </a:xfrm>
        </p:spPr>
        <p:txBody>
          <a:bodyPr>
            <a:normAutofit/>
          </a:bodyPr>
          <a:lstStyle/>
          <a:p>
            <a:pPr>
              <a:spcBef>
                <a:spcPts val="0"/>
              </a:spcBef>
              <a:spcAft>
                <a:spcPts val="600"/>
              </a:spcAft>
            </a:pPr>
            <a:endParaRPr lang="en-US" sz="1800" b="1" kern="100">
              <a:latin typeface="Times New Roman" panose="02020603050405020304" pitchFamily="18" charset="0"/>
              <a:ea typeface="Aptos" panose="020B0004020202020204" pitchFamily="34" charset="0"/>
              <a:cs typeface="Times New Roman" panose="02020603050405020304" pitchFamily="18" charset="0"/>
            </a:endParaRPr>
          </a:p>
          <a:p>
            <a:pPr marL="0" indent="0">
              <a:lnSpc>
                <a:spcPct val="107000"/>
              </a:lnSpc>
              <a:spcBef>
                <a:spcPts val="0"/>
              </a:spcBef>
              <a:spcAft>
                <a:spcPts val="800"/>
              </a:spcAft>
              <a:buNone/>
            </a:pPr>
            <a:endParaRPr lang="en-US" sz="1800" kern="10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endParaRPr lang="en-US" sz="1800" kern="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0" indent="0">
              <a:spcBef>
                <a:spcPts val="0"/>
              </a:spcBef>
              <a:spcAft>
                <a:spcPts val="60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6661244A-3C8D-ECA6-769C-CF5D3D0CA379}"/>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85308495-68D4-59E9-5F76-D1D0612D927E}"/>
              </a:ext>
            </a:extLst>
          </p:cNvPr>
          <p:cNvSpPr>
            <a:spLocks noGrp="1"/>
          </p:cNvSpPr>
          <p:nvPr>
            <p:ph type="ftr" sz="quarter" idx="11"/>
          </p:nvPr>
        </p:nvSpPr>
        <p:spPr>
          <a:xfrm>
            <a:off x="2924550" y="6336385"/>
            <a:ext cx="5831462" cy="365125"/>
          </a:xfrm>
        </p:spPr>
        <p:txBody>
          <a:bodyPr/>
          <a:lstStyle/>
          <a:p>
            <a:r>
              <a:rPr lang="en-US"/>
              <a:t>Descriptions above as of February 8, 2024.  Bill may be subject to further amendments</a:t>
            </a:r>
          </a:p>
        </p:txBody>
      </p:sp>
      <p:sp>
        <p:nvSpPr>
          <p:cNvPr id="6" name="TextBox 5">
            <a:extLst>
              <a:ext uri="{FF2B5EF4-FFF2-40B4-BE49-F238E27FC236}">
                <a16:creationId xmlns:a16="http://schemas.microsoft.com/office/drawing/2014/main" id="{D83F02E6-4AF0-321C-08D2-EA7B44FB3358}"/>
              </a:ext>
            </a:extLst>
          </p:cNvPr>
          <p:cNvSpPr txBox="1"/>
          <p:nvPr/>
        </p:nvSpPr>
        <p:spPr>
          <a:xfrm>
            <a:off x="673821" y="1752600"/>
            <a:ext cx="7631979" cy="3693319"/>
          </a:xfrm>
          <a:prstGeom prst="rect">
            <a:avLst/>
          </a:prstGeom>
          <a:noFill/>
        </p:spPr>
        <p:txBody>
          <a:bodyPr wrap="square" lIns="91440" tIns="45720" rIns="91440" bIns="45720" rtlCol="0" anchor="t">
            <a:spAutoFit/>
          </a:bodyPr>
          <a:lstStyle/>
          <a:p>
            <a:r>
              <a:rPr lang="en-US" b="1" u="sng" dirty="0"/>
              <a:t>Language Change, Section 7</a:t>
            </a:r>
          </a:p>
          <a:p>
            <a:endParaRPr lang="en-US"/>
          </a:p>
          <a:p>
            <a:r>
              <a:rPr lang="en-US" dirty="0"/>
              <a:t>A4, as introduced, the Land Capacity Factor used to determine a municipality’s prospective need included an estimation of developable land and</a:t>
            </a:r>
            <a:r>
              <a:rPr lang="en-US" b="1" dirty="0"/>
              <a:t> </a:t>
            </a:r>
            <a:r>
              <a:rPr lang="en-US" u="sng" dirty="0" err="1"/>
              <a:t>redevelopable</a:t>
            </a:r>
            <a:r>
              <a:rPr lang="en-US" b="1" dirty="0"/>
              <a:t> </a:t>
            </a:r>
            <a:r>
              <a:rPr lang="en-US" dirty="0"/>
              <a:t>land.</a:t>
            </a:r>
          </a:p>
          <a:p>
            <a:endParaRPr lang="en-US"/>
          </a:p>
          <a:p>
            <a:r>
              <a:rPr lang="en-US" dirty="0"/>
              <a:t>Without a clear definition of </a:t>
            </a:r>
            <a:r>
              <a:rPr lang="en-US" dirty="0" err="1"/>
              <a:t>redevelopable</a:t>
            </a:r>
            <a:r>
              <a:rPr lang="en-US" dirty="0"/>
              <a:t> land, theoretically anything could be deemed is </a:t>
            </a:r>
            <a:r>
              <a:rPr lang="en-US" dirty="0" err="1"/>
              <a:t>redevelopable</a:t>
            </a:r>
            <a:r>
              <a:rPr lang="en-US" dirty="0"/>
              <a:t>, suggesting that large additional tracks of land within the municipality might need to be considered when determining the land capacity factor.</a:t>
            </a:r>
          </a:p>
          <a:p>
            <a:endParaRPr lang="en-US"/>
          </a:p>
          <a:p>
            <a:r>
              <a:rPr lang="en-US" dirty="0"/>
              <a:t>Committee amendments remove the term “</a:t>
            </a:r>
            <a:r>
              <a:rPr lang="en-US" dirty="0" err="1"/>
              <a:t>redevelopable</a:t>
            </a:r>
            <a:r>
              <a:rPr lang="en-US" dirty="0"/>
              <a:t>” from the bill. </a:t>
            </a:r>
          </a:p>
          <a:p>
            <a:endParaRPr lang="en-US"/>
          </a:p>
        </p:txBody>
      </p:sp>
    </p:spTree>
    <p:extLst>
      <p:ext uri="{BB962C8B-B14F-4D97-AF65-F5344CB8AC3E}">
        <p14:creationId xmlns:p14="http://schemas.microsoft.com/office/powerpoint/2010/main" val="1033364208"/>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14ECF63C-E270-82F1-9C0D-C52841BC9F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4FB92D-7AD6-D4A1-F276-1B364968E39D}"/>
              </a:ext>
            </a:extLst>
          </p:cNvPr>
          <p:cNvSpPr>
            <a:spLocks noGrp="1"/>
          </p:cNvSpPr>
          <p:nvPr>
            <p:ph type="title"/>
          </p:nvPr>
        </p:nvSpPr>
        <p:spPr>
          <a:xfrm>
            <a:off x="-76200" y="274638"/>
            <a:ext cx="9144000" cy="1020762"/>
          </a:xfrm>
        </p:spPr>
        <p:txBody>
          <a:bodyPr>
            <a:normAutofit fontScale="90000"/>
          </a:bodyPr>
          <a:lstStyle/>
          <a:p>
            <a:r>
              <a:rPr lang="en-US" sz="3200"/>
              <a:t>Assembly Appropriations Amendments to A4, </a:t>
            </a:r>
            <a:br>
              <a:rPr lang="en-US" sz="3200"/>
            </a:br>
            <a:r>
              <a:rPr lang="en-US" sz="3200"/>
              <a:t>February 8, 2024</a:t>
            </a:r>
          </a:p>
        </p:txBody>
      </p:sp>
      <p:sp>
        <p:nvSpPr>
          <p:cNvPr id="3" name="Content Placeholder 2">
            <a:extLst>
              <a:ext uri="{FF2B5EF4-FFF2-40B4-BE49-F238E27FC236}">
                <a16:creationId xmlns:a16="http://schemas.microsoft.com/office/drawing/2014/main" id="{B97EDB3D-5B15-45E6-E371-FDFCFAE6C2B2}"/>
              </a:ext>
            </a:extLst>
          </p:cNvPr>
          <p:cNvSpPr>
            <a:spLocks noGrp="1"/>
          </p:cNvSpPr>
          <p:nvPr>
            <p:ph idx="1"/>
          </p:nvPr>
        </p:nvSpPr>
        <p:spPr>
          <a:xfrm>
            <a:off x="152400" y="1600200"/>
            <a:ext cx="8534400" cy="4724400"/>
          </a:xfrm>
        </p:spPr>
        <p:txBody>
          <a:bodyPr>
            <a:normAutofit/>
          </a:bodyPr>
          <a:lstStyle/>
          <a:p>
            <a:pPr>
              <a:spcBef>
                <a:spcPts val="0"/>
              </a:spcBef>
              <a:spcAft>
                <a:spcPts val="600"/>
              </a:spcAft>
            </a:pPr>
            <a:endParaRPr lang="en-US" sz="1800" b="1" kern="100">
              <a:latin typeface="Times New Roman" panose="02020603050405020304" pitchFamily="18" charset="0"/>
              <a:ea typeface="Aptos" panose="020B0004020202020204" pitchFamily="34" charset="0"/>
              <a:cs typeface="Times New Roman" panose="02020603050405020304" pitchFamily="18" charset="0"/>
            </a:endParaRPr>
          </a:p>
          <a:p>
            <a:pPr marL="0" indent="0">
              <a:lnSpc>
                <a:spcPct val="107000"/>
              </a:lnSpc>
              <a:spcBef>
                <a:spcPts val="0"/>
              </a:spcBef>
              <a:spcAft>
                <a:spcPts val="800"/>
              </a:spcAft>
              <a:buNone/>
            </a:pPr>
            <a:endParaRPr lang="en-US" sz="1800" kern="10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endParaRPr lang="en-US" sz="1800" kern="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0" indent="0">
              <a:spcBef>
                <a:spcPts val="0"/>
              </a:spcBef>
              <a:spcAft>
                <a:spcPts val="60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EE355C73-7556-3497-3C6F-0CA32DCB0D1C}"/>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2A0E5D60-6EF6-2E73-885E-C5564CB99EC9}"/>
              </a:ext>
            </a:extLst>
          </p:cNvPr>
          <p:cNvSpPr>
            <a:spLocks noGrp="1"/>
          </p:cNvSpPr>
          <p:nvPr>
            <p:ph type="ftr" sz="quarter" idx="11"/>
          </p:nvPr>
        </p:nvSpPr>
        <p:spPr/>
        <p:txBody>
          <a:bodyPr/>
          <a:lstStyle/>
          <a:p>
            <a:r>
              <a:rPr lang="en-US"/>
              <a:t>Descriptions above as of February 8, 2024.  Bill may be subject to further amendments</a:t>
            </a:r>
          </a:p>
        </p:txBody>
      </p:sp>
      <p:sp>
        <p:nvSpPr>
          <p:cNvPr id="6" name="TextBox 5">
            <a:extLst>
              <a:ext uri="{FF2B5EF4-FFF2-40B4-BE49-F238E27FC236}">
                <a16:creationId xmlns:a16="http://schemas.microsoft.com/office/drawing/2014/main" id="{956185E7-174C-021E-02B4-01DEC9A34EA4}"/>
              </a:ext>
            </a:extLst>
          </p:cNvPr>
          <p:cNvSpPr txBox="1"/>
          <p:nvPr/>
        </p:nvSpPr>
        <p:spPr>
          <a:xfrm>
            <a:off x="457200" y="1619250"/>
            <a:ext cx="8153400" cy="4524315"/>
          </a:xfrm>
          <a:prstGeom prst="rect">
            <a:avLst/>
          </a:prstGeom>
          <a:noFill/>
        </p:spPr>
        <p:txBody>
          <a:bodyPr wrap="square" rtlCol="0">
            <a:spAutoFit/>
          </a:bodyPr>
          <a:lstStyle/>
          <a:p>
            <a:r>
              <a:rPr lang="en-US" b="1" u="sng"/>
              <a:t>Changes to Bonus Credits</a:t>
            </a:r>
          </a:p>
          <a:p>
            <a:endParaRPr lang="en-US" b="1"/>
          </a:p>
          <a:p>
            <a:r>
              <a:rPr lang="en-US" sz="1800" u="sng" kern="100">
                <a:effectLst/>
                <a:latin typeface="Times New Roman" panose="02020603050405020304" pitchFamily="18" charset="0"/>
                <a:ea typeface="Aptos" panose="020B0004020202020204" pitchFamily="34" charset="0"/>
                <a:cs typeface="Times New Roman" panose="02020603050405020304" pitchFamily="18" charset="0"/>
              </a:rPr>
              <a:t>100% Affordable with Municipal Contribution</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 One unit of credit and </a:t>
            </a:r>
            <a:r>
              <a:rPr lang="en-US" sz="1800" b="1" u="sng" kern="100">
                <a:effectLst/>
                <a:latin typeface="Times New Roman" panose="02020603050405020304" pitchFamily="18" charset="0"/>
                <a:ea typeface="Aptos" panose="020B0004020202020204" pitchFamily="34" charset="0"/>
                <a:cs typeface="Times New Roman" panose="02020603050405020304" pitchFamily="18" charset="0"/>
              </a:rPr>
              <a:t>one* bonus credit </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for each unit of low- or moderate-income housing in a 100% affordable housing project, which the municipality contributes toward the cost of the project. </a:t>
            </a:r>
          </a:p>
          <a:p>
            <a:r>
              <a:rPr lang="en-US" sz="1800" kern="100">
                <a:effectLst/>
                <a:latin typeface="Times New Roman" panose="02020603050405020304" pitchFamily="18" charset="0"/>
                <a:ea typeface="Aptos" panose="020B0004020202020204" pitchFamily="34" charset="0"/>
                <a:cs typeface="Times New Roman" panose="02020603050405020304" pitchFamily="18" charset="0"/>
              </a:rPr>
              <a:t>Contributions can be (a) real property donations or, (b) contributions from the municipal affordable housing trust fund if the contribution consists of no less than 3%* of the project cost</a:t>
            </a:r>
            <a:endParaRPr lang="en-US"/>
          </a:p>
          <a:p>
            <a:endParaRPr lang="en-US" sz="1800" kern="100">
              <a:effectLst/>
              <a:latin typeface="Times New Roman" panose="02020603050405020304" pitchFamily="18" charset="0"/>
              <a:ea typeface="Aptos" panose="020B0004020202020204" pitchFamily="34" charset="0"/>
              <a:cs typeface="Times New Roman" panose="02020603050405020304" pitchFamily="18" charset="0"/>
            </a:endParaRPr>
          </a:p>
          <a:p>
            <a:endParaRPr lang="en-US" sz="1800" kern="100">
              <a:effectLst/>
              <a:latin typeface="Times New Roman" panose="02020603050405020304" pitchFamily="18" charset="0"/>
              <a:ea typeface="Aptos" panose="020B0004020202020204" pitchFamily="34" charset="0"/>
              <a:cs typeface="Times New Roman" panose="02020603050405020304" pitchFamily="18" charset="0"/>
            </a:endParaRPr>
          </a:p>
          <a:p>
            <a:pPr marL="285750" indent="-285750">
              <a:buFont typeface="Arial" panose="020B0604020202020204" pitchFamily="34" charset="0"/>
              <a:buChar char="•"/>
            </a:pPr>
            <a:r>
              <a:rPr lang="en-US" kern="100">
                <a:latin typeface="Times New Roman" panose="02020603050405020304" pitchFamily="18" charset="0"/>
                <a:ea typeface="Aptos" panose="020B0004020202020204" pitchFamily="34" charset="0"/>
                <a:cs typeface="Times New Roman" panose="02020603050405020304" pitchFamily="18" charset="0"/>
              </a:rPr>
              <a:t>A4 as introduced provided for one-half bonus credit.</a:t>
            </a:r>
          </a:p>
          <a:p>
            <a:pPr marL="285750" indent="-285750">
              <a:buFont typeface="Arial" panose="020B0604020202020204" pitchFamily="34" charset="0"/>
              <a:buChar char="•"/>
            </a:pPr>
            <a:r>
              <a:rPr lang="en-US" sz="1800" kern="100">
                <a:effectLst/>
                <a:latin typeface="Times New Roman" panose="02020603050405020304" pitchFamily="18" charset="0"/>
                <a:ea typeface="Aptos" panose="020B0004020202020204" pitchFamily="34" charset="0"/>
                <a:cs typeface="Times New Roman" panose="02020603050405020304" pitchFamily="18" charset="0"/>
              </a:rPr>
              <a:t>A4 as introduced provided that a municipality must contribute at least 10% of the project cost to be eligible for the </a:t>
            </a:r>
            <a:r>
              <a:rPr lang="en-US" kern="100">
                <a:latin typeface="Times New Roman" panose="02020603050405020304" pitchFamily="18" charset="0"/>
                <a:ea typeface="Aptos" panose="020B0004020202020204" pitchFamily="34" charset="0"/>
                <a:cs typeface="Times New Roman" panose="02020603050405020304" pitchFamily="18" charset="0"/>
              </a:rPr>
              <a:t>bonus credit. </a:t>
            </a:r>
            <a:endParaRPr lang="en-US" sz="1800" kern="100">
              <a:effectLst/>
              <a:latin typeface="Times New Roman" panose="02020603050405020304" pitchFamily="18" charset="0"/>
              <a:ea typeface="Aptos" panose="020B0004020202020204" pitchFamily="34" charset="0"/>
              <a:cs typeface="Times New Roman" panose="02020603050405020304" pitchFamily="18" charset="0"/>
            </a:endParaRPr>
          </a:p>
          <a:p>
            <a:endParaRPr lang="en-US" kern="100">
              <a:latin typeface="Times New Roman" panose="02020603050405020304" pitchFamily="18" charset="0"/>
              <a:ea typeface="Aptos" panose="020B0004020202020204" pitchFamily="34" charset="0"/>
              <a:cs typeface="Times New Roman" panose="02020603050405020304" pitchFamily="18" charset="0"/>
            </a:endParaRPr>
          </a:p>
          <a:p>
            <a:endParaRPr lang="en-US" b="1"/>
          </a:p>
          <a:p>
            <a:endParaRPr lang="en-US"/>
          </a:p>
        </p:txBody>
      </p:sp>
    </p:spTree>
    <p:extLst>
      <p:ext uri="{BB962C8B-B14F-4D97-AF65-F5344CB8AC3E}">
        <p14:creationId xmlns:p14="http://schemas.microsoft.com/office/powerpoint/2010/main" val="1895071138"/>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64377EF0-44C8-E2FE-3202-054D900BF9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D8ECFA-8BEB-4A31-DF06-D89577519547}"/>
              </a:ext>
            </a:extLst>
          </p:cNvPr>
          <p:cNvSpPr>
            <a:spLocks noGrp="1"/>
          </p:cNvSpPr>
          <p:nvPr>
            <p:ph type="title"/>
          </p:nvPr>
        </p:nvSpPr>
        <p:spPr>
          <a:xfrm>
            <a:off x="-76200" y="274638"/>
            <a:ext cx="9144000" cy="1020762"/>
          </a:xfrm>
        </p:spPr>
        <p:txBody>
          <a:bodyPr>
            <a:normAutofit fontScale="90000"/>
          </a:bodyPr>
          <a:lstStyle/>
          <a:p>
            <a:r>
              <a:rPr lang="en-US" sz="3200"/>
              <a:t>Assembly Appropriations Amendments to A4, </a:t>
            </a:r>
            <a:br>
              <a:rPr lang="en-US" sz="3200"/>
            </a:br>
            <a:r>
              <a:rPr lang="en-US" sz="3200"/>
              <a:t>February 8, 2024</a:t>
            </a:r>
          </a:p>
        </p:txBody>
      </p:sp>
      <p:sp>
        <p:nvSpPr>
          <p:cNvPr id="3" name="Content Placeholder 2">
            <a:extLst>
              <a:ext uri="{FF2B5EF4-FFF2-40B4-BE49-F238E27FC236}">
                <a16:creationId xmlns:a16="http://schemas.microsoft.com/office/drawing/2014/main" id="{81A54D96-1A52-03C1-FB97-B6525F680B08}"/>
              </a:ext>
            </a:extLst>
          </p:cNvPr>
          <p:cNvSpPr>
            <a:spLocks noGrp="1"/>
          </p:cNvSpPr>
          <p:nvPr>
            <p:ph idx="1"/>
          </p:nvPr>
        </p:nvSpPr>
        <p:spPr>
          <a:xfrm>
            <a:off x="152400" y="1600200"/>
            <a:ext cx="8534400" cy="4724400"/>
          </a:xfrm>
        </p:spPr>
        <p:txBody>
          <a:bodyPr>
            <a:normAutofit/>
          </a:bodyPr>
          <a:lstStyle/>
          <a:p>
            <a:pPr>
              <a:spcBef>
                <a:spcPts val="0"/>
              </a:spcBef>
              <a:spcAft>
                <a:spcPts val="600"/>
              </a:spcAft>
            </a:pPr>
            <a:endParaRPr lang="en-US" sz="1800" b="1" kern="100">
              <a:latin typeface="Times New Roman" panose="02020603050405020304" pitchFamily="18" charset="0"/>
              <a:ea typeface="Aptos" panose="020B0004020202020204" pitchFamily="34" charset="0"/>
              <a:cs typeface="Times New Roman" panose="02020603050405020304" pitchFamily="18" charset="0"/>
            </a:endParaRPr>
          </a:p>
          <a:p>
            <a:pPr marL="0" indent="0">
              <a:lnSpc>
                <a:spcPct val="107000"/>
              </a:lnSpc>
              <a:spcBef>
                <a:spcPts val="0"/>
              </a:spcBef>
              <a:spcAft>
                <a:spcPts val="800"/>
              </a:spcAft>
              <a:buNone/>
            </a:pPr>
            <a:endParaRPr lang="en-US" sz="1800" kern="10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endParaRPr lang="en-US" sz="1800" kern="10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0" indent="0">
              <a:spcBef>
                <a:spcPts val="0"/>
              </a:spcBef>
              <a:spcAft>
                <a:spcPts val="60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1D8F48DE-38B9-09C3-7466-99467D305FE3}"/>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A4271BE1-5D90-F72E-5151-9AE2285F213F}"/>
              </a:ext>
            </a:extLst>
          </p:cNvPr>
          <p:cNvSpPr>
            <a:spLocks noGrp="1"/>
          </p:cNvSpPr>
          <p:nvPr>
            <p:ph type="ftr" sz="quarter" idx="11"/>
          </p:nvPr>
        </p:nvSpPr>
        <p:spPr>
          <a:xfrm>
            <a:off x="3124200" y="6336385"/>
            <a:ext cx="5701689" cy="385090"/>
          </a:xfrm>
        </p:spPr>
        <p:txBody>
          <a:bodyPr/>
          <a:lstStyle/>
          <a:p>
            <a:r>
              <a:rPr lang="en-US"/>
              <a:t>Descriptions above as of February 8, 2024.  Bill may be subject to further amendments</a:t>
            </a:r>
          </a:p>
        </p:txBody>
      </p:sp>
      <p:sp>
        <p:nvSpPr>
          <p:cNvPr id="6" name="TextBox 5">
            <a:extLst>
              <a:ext uri="{FF2B5EF4-FFF2-40B4-BE49-F238E27FC236}">
                <a16:creationId xmlns:a16="http://schemas.microsoft.com/office/drawing/2014/main" id="{9AF8C927-ADB3-89C4-0F40-389C1F308A86}"/>
              </a:ext>
            </a:extLst>
          </p:cNvPr>
          <p:cNvSpPr txBox="1"/>
          <p:nvPr/>
        </p:nvSpPr>
        <p:spPr>
          <a:xfrm>
            <a:off x="457200" y="1619250"/>
            <a:ext cx="8153400" cy="4801314"/>
          </a:xfrm>
          <a:prstGeom prst="rect">
            <a:avLst/>
          </a:prstGeom>
          <a:noFill/>
        </p:spPr>
        <p:txBody>
          <a:bodyPr wrap="square" rtlCol="0">
            <a:spAutoFit/>
          </a:bodyPr>
          <a:lstStyle/>
          <a:p>
            <a:r>
              <a:rPr lang="en-US" b="1" u="sng"/>
              <a:t>New Bonus Credit Added</a:t>
            </a:r>
          </a:p>
          <a:p>
            <a:endParaRPr lang="en-US" b="1"/>
          </a:p>
          <a:p>
            <a:r>
              <a:rPr lang="en-US"/>
              <a:t>A4 as introduced included 9 types of bonus credits. Committee amendments added a tenth bonus credit related to the conversion of market rate units to affordable.</a:t>
            </a:r>
          </a:p>
          <a:p>
            <a:endParaRPr lang="en-US"/>
          </a:p>
          <a:p>
            <a:r>
              <a:rPr lang="en-US" sz="1800">
                <a:latin typeface="Times New Roman" panose="02020603050405020304" pitchFamily="18" charset="0"/>
                <a:ea typeface="Calibri" panose="020F0502020204030204" pitchFamily="34" charset="0"/>
                <a:cs typeface="Times New Roman" panose="02020603050405020304" pitchFamily="18" charset="0"/>
              </a:rPr>
              <a:t>One unit of credit and one bonus credit for each unit of low- or moderate-income housing created by transforming an existing rental or ownership unit from a market rate unit to an affordable housing unit. </a:t>
            </a:r>
          </a:p>
          <a:p>
            <a:endParaRPr lang="en-US">
              <a:latin typeface="Times New Roman" panose="02020603050405020304" pitchFamily="18" charset="0"/>
              <a:ea typeface="Calibri" panose="020F0502020204030204" pitchFamily="34" charset="0"/>
              <a:cs typeface="Times New Roman" panose="02020603050405020304" pitchFamily="18" charset="0"/>
            </a:endParaRPr>
          </a:p>
          <a:p>
            <a:r>
              <a:rPr lang="en-US" sz="1800">
                <a:latin typeface="Times New Roman" panose="02020603050405020304" pitchFamily="18" charset="0"/>
                <a:ea typeface="Calibri" panose="020F0502020204030204" pitchFamily="34" charset="0"/>
                <a:cs typeface="Times New Roman" panose="02020603050405020304" pitchFamily="18" charset="0"/>
              </a:rPr>
              <a:t>This bonus credit can only be relied on if the municipality demonstrates that a commitment to follow through with this market to affordable agreement has been made and (a) an agreement has been signed by the property owner; or (b) the municipality has obtained ownership of the property</a:t>
            </a:r>
            <a:r>
              <a:rPr lang="en-US" sz="1800" i="1">
                <a:latin typeface="Times New Roman" panose="02020603050405020304" pitchFamily="18" charset="0"/>
                <a:ea typeface="Calibri" panose="020F0502020204030204" pitchFamily="34" charset="0"/>
                <a:cs typeface="Times New Roman" panose="02020603050405020304" pitchFamily="18" charset="0"/>
              </a:rPr>
              <a:t>.</a:t>
            </a:r>
          </a:p>
          <a:p>
            <a:endParaRPr lang="en-US"/>
          </a:p>
          <a:p>
            <a:endParaRPr lang="en-US" kern="100">
              <a:latin typeface="Times New Roman" panose="02020603050405020304" pitchFamily="18" charset="0"/>
              <a:ea typeface="Aptos" panose="020B0004020202020204" pitchFamily="34" charset="0"/>
              <a:cs typeface="Times New Roman" panose="02020603050405020304" pitchFamily="18" charset="0"/>
            </a:endParaRPr>
          </a:p>
          <a:p>
            <a:endParaRPr lang="en-US" b="1"/>
          </a:p>
          <a:p>
            <a:endParaRPr lang="en-US"/>
          </a:p>
        </p:txBody>
      </p:sp>
    </p:spTree>
    <p:extLst>
      <p:ext uri="{BB962C8B-B14F-4D97-AF65-F5344CB8AC3E}">
        <p14:creationId xmlns:p14="http://schemas.microsoft.com/office/powerpoint/2010/main" val="1957021984"/>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a:bodyPr>
          <a:lstStyle/>
          <a:p>
            <a:r>
              <a:rPr lang="en-US" sz="4400"/>
              <a:t>Methodology</a:t>
            </a:r>
            <a:endParaRPr lang="en-US"/>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1600200"/>
            <a:ext cx="8534400" cy="4724400"/>
          </a:xfrm>
        </p:spPr>
        <p:txBody>
          <a:bodyPr>
            <a:normAutofit fontScale="85000" lnSpcReduction="10000"/>
          </a:bodyPr>
          <a:lstStyle/>
          <a:p>
            <a:pPr>
              <a:lnSpc>
                <a:spcPct val="107000"/>
              </a:lnSpc>
              <a:spcBef>
                <a:spcPts val="0"/>
              </a:spcBef>
              <a:spcAft>
                <a:spcPts val="800"/>
              </a:spcAft>
            </a:pPr>
            <a:endParaRPr lang="en-US" sz="3000"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Bef>
                <a:spcPts val="0"/>
              </a:spcBef>
              <a:spcAft>
                <a:spcPts val="800"/>
              </a:spcAft>
            </a:pPr>
            <a:r>
              <a:rPr lang="en-US" sz="3000" kern="100">
                <a:effectLst/>
                <a:latin typeface="Aptos" panose="020B0004020202020204" pitchFamily="34" charset="0"/>
                <a:ea typeface="Aptos" panose="020B0004020202020204" pitchFamily="34" charset="0"/>
                <a:cs typeface="Times New Roman" panose="02020603050405020304" pitchFamily="18" charset="0"/>
              </a:rPr>
              <a:t>Methodology based chiefly on the data sets and calculations found with </a:t>
            </a:r>
            <a:r>
              <a:rPr lang="en-US" sz="3000" u="sng" kern="100">
                <a:effectLst/>
                <a:latin typeface="Times New Roman" panose="02020603050405020304" pitchFamily="18" charset="0"/>
                <a:ea typeface="Aptos" panose="020B0004020202020204" pitchFamily="34" charset="0"/>
                <a:cs typeface="Times New Roman" panose="02020603050405020304" pitchFamily="18" charset="0"/>
              </a:rPr>
              <a:t>In re Application of Municipality of Princeton</a:t>
            </a:r>
            <a:r>
              <a:rPr lang="en-US" sz="3000" kern="100">
                <a:effectLst/>
                <a:latin typeface="Times New Roman" panose="02020603050405020304" pitchFamily="18" charset="0"/>
                <a:ea typeface="Aptos" panose="020B0004020202020204" pitchFamily="34" charset="0"/>
                <a:cs typeface="Times New Roman" panose="02020603050405020304" pitchFamily="18" charset="0"/>
              </a:rPr>
              <a:t>, also known as the “Jacobson opinion.”</a:t>
            </a:r>
          </a:p>
          <a:p>
            <a:pPr>
              <a:lnSpc>
                <a:spcPct val="107000"/>
              </a:lnSpc>
              <a:spcBef>
                <a:spcPts val="0"/>
              </a:spcBef>
              <a:spcAft>
                <a:spcPts val="800"/>
              </a:spcAft>
            </a:pPr>
            <a:endParaRPr lang="en-US" sz="3000" kern="10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Bef>
                <a:spcPts val="0"/>
              </a:spcBef>
              <a:spcAft>
                <a:spcPts val="800"/>
              </a:spcAft>
            </a:pPr>
            <a:r>
              <a:rPr lang="en-US" sz="3000" kern="100">
                <a:latin typeface="Times New Roman" panose="02020603050405020304" pitchFamily="18" charset="0"/>
                <a:ea typeface="Aptos" panose="020B0004020202020204" pitchFamily="34" charset="0"/>
                <a:cs typeface="Times New Roman" panose="02020603050405020304" pitchFamily="18" charset="0"/>
              </a:rPr>
              <a:t>Legislation makes specific changes with present need calculation as well as prospective need,  in addition to the Jacobson opinion.  </a:t>
            </a:r>
            <a:endParaRPr lang="en-US" sz="3000" kern="100">
              <a:effectLst/>
              <a:latin typeface="Times New Roman" panose="02020603050405020304" pitchFamily="18" charset="0"/>
              <a:ea typeface="Aptos" panose="020B0004020202020204" pitchFamily="34" charset="0"/>
              <a:cs typeface="Times New Roman" panose="02020603050405020304" pitchFamily="18" charset="0"/>
            </a:endParaRPr>
          </a:p>
          <a:p>
            <a:pPr marL="0" indent="0">
              <a:lnSpc>
                <a:spcPct val="107000"/>
              </a:lnSpc>
              <a:spcBef>
                <a:spcPts val="0"/>
              </a:spcBef>
              <a:spcAft>
                <a:spcPts val="800"/>
              </a:spcAft>
              <a:buNone/>
            </a:pPr>
            <a:endParaRPr lang="en-US" sz="1800" kern="100">
              <a:latin typeface="Times New Roman" panose="02020603050405020304" pitchFamily="18" charset="0"/>
              <a:ea typeface="Aptos" panose="020B0004020202020204" pitchFamily="34" charset="0"/>
              <a:cs typeface="Times New Roman" panose="02020603050405020304" pitchFamily="18" charset="0"/>
            </a:endParaRPr>
          </a:p>
          <a:p>
            <a:pPr marL="0" indent="0">
              <a:lnSpc>
                <a:spcPct val="107000"/>
              </a:lnSpc>
              <a:spcBef>
                <a:spcPts val="0"/>
              </a:spcBef>
              <a:spcAft>
                <a:spcPts val="800"/>
              </a:spcAft>
              <a:buNone/>
            </a:pPr>
            <a:endParaRPr lang="en-US" sz="1800" kern="100">
              <a:effectLst/>
              <a:latin typeface="Times New Roman" panose="02020603050405020304" pitchFamily="18" charset="0"/>
              <a:ea typeface="Aptos" panose="020B0004020202020204" pitchFamily="34" charset="0"/>
              <a:cs typeface="Times New Roman" panose="02020603050405020304" pitchFamily="18" charset="0"/>
            </a:endParaRPr>
          </a:p>
          <a:p>
            <a:pPr marL="0" marR="0" lvl="0" indent="0">
              <a:lnSpc>
                <a:spcPct val="107000"/>
              </a:lnSpc>
              <a:spcBef>
                <a:spcPts val="0"/>
              </a:spcBef>
              <a:spcAft>
                <a:spcPts val="800"/>
              </a:spcAft>
              <a:buNone/>
            </a:pPr>
            <a:r>
              <a:rPr lang="en-US" sz="1800" kern="100">
                <a:effectLst/>
                <a:latin typeface="Aptos" panose="020B0004020202020204" pitchFamily="34" charset="0"/>
                <a:ea typeface="Aptos" panose="020B0004020202020204" pitchFamily="34" charset="0"/>
                <a:cs typeface="Times New Roman" panose="02020603050405020304" pitchFamily="18" charset="0"/>
              </a:rPr>
              <a:t> </a:t>
            </a: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0" indent="0">
              <a:spcBef>
                <a:spcPts val="0"/>
              </a:spcBef>
              <a:spcAft>
                <a:spcPts val="60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4DCEA94B-0F91-8960-4AC2-5989879E225F}"/>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168EB526-78B8-1254-375E-9D52E14AB2BA}"/>
              </a:ext>
            </a:extLst>
          </p:cNvPr>
          <p:cNvSpPr>
            <a:spLocks noGrp="1"/>
          </p:cNvSpPr>
          <p:nvPr>
            <p:ph type="ftr" sz="quarter" idx="11"/>
          </p:nvPr>
        </p:nvSpPr>
        <p:spPr>
          <a:xfrm>
            <a:off x="2615091" y="6366332"/>
            <a:ext cx="6240746" cy="345161"/>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2956968314"/>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fontScale="90000"/>
          </a:bodyPr>
          <a:lstStyle/>
          <a:p>
            <a:r>
              <a:rPr lang="en-US" sz="4400"/>
              <a:t>A4</a:t>
            </a:r>
            <a:r>
              <a:rPr lang="en-US"/>
              <a:t>, </a:t>
            </a:r>
            <a:r>
              <a:rPr lang="en-US" sz="4400"/>
              <a:t>The Process in a Nutshell</a:t>
            </a:r>
            <a:br>
              <a:rPr lang="en-US" sz="4400"/>
            </a:br>
            <a:endParaRPr lang="en-US"/>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914400"/>
            <a:ext cx="8534400" cy="5410200"/>
          </a:xfrm>
        </p:spPr>
        <p:txBody>
          <a:bodyPr>
            <a:normAutofit/>
          </a:bodyPr>
          <a:lstStyle/>
          <a:p>
            <a:pPr marR="0" lvl="0">
              <a:lnSpc>
                <a:spcPct val="107000"/>
              </a:lnSpc>
              <a:spcBef>
                <a:spcPts val="0"/>
              </a:spcBef>
              <a:spcAft>
                <a:spcPts val="0"/>
              </a:spcAft>
              <a:buFont typeface="+mj-lt"/>
              <a:buAutoNum type="arabicPeriod"/>
            </a:pPr>
            <a:r>
              <a:rPr lang="en-US" sz="2600" kern="100">
                <a:effectLst/>
                <a:latin typeface="Times New Roman" panose="02020603050405020304" pitchFamily="18" charset="0"/>
                <a:ea typeface="Aptos" panose="020B0004020202020204" pitchFamily="34" charset="0"/>
                <a:cs typeface="Times New Roman" panose="02020603050405020304" pitchFamily="18" charset="0"/>
              </a:rPr>
              <a:t>DCA produces a report determining the regional need and municipal obligations for each region of the state. This is to happen the earlier of 7 months from the bill's adoption or December 1, 2024. </a:t>
            </a:r>
            <a:r>
              <a:rPr lang="en-US" sz="2600" i="1" kern="100">
                <a:effectLst/>
                <a:latin typeface="Times New Roman" panose="02020603050405020304" pitchFamily="18" charset="0"/>
                <a:ea typeface="Aptos" panose="020B0004020202020204" pitchFamily="34" charset="0"/>
                <a:cs typeface="Times New Roman" panose="02020603050405020304" pitchFamily="18" charset="0"/>
              </a:rPr>
              <a:t>(Section 3 d.) </a:t>
            </a:r>
          </a:p>
          <a:p>
            <a:pPr marR="0" lvl="0">
              <a:lnSpc>
                <a:spcPct val="107000"/>
              </a:lnSpc>
              <a:spcBef>
                <a:spcPts val="0"/>
              </a:spcBef>
              <a:spcAft>
                <a:spcPts val="0"/>
              </a:spcAft>
              <a:buFont typeface="+mj-lt"/>
              <a:buAutoNum type="arabicPeriod"/>
            </a:pPr>
            <a:endParaRPr lang="en-US" sz="2600" i="1" kern="100">
              <a:effectLst/>
              <a:latin typeface="Times New Roman" panose="02020603050405020304" pitchFamily="18" charset="0"/>
              <a:ea typeface="Aptos" panose="020B0004020202020204" pitchFamily="34" charset="0"/>
              <a:cs typeface="Times New Roman" panose="02020603050405020304" pitchFamily="18" charset="0"/>
            </a:endParaRPr>
          </a:p>
          <a:p>
            <a:pPr marR="0" lvl="0">
              <a:lnSpc>
                <a:spcPct val="107000"/>
              </a:lnSpc>
              <a:spcBef>
                <a:spcPts val="0"/>
              </a:spcBef>
              <a:spcAft>
                <a:spcPts val="0"/>
              </a:spcAft>
              <a:buFont typeface="+mj-lt"/>
              <a:buAutoNum type="arabicPeriod"/>
            </a:pPr>
            <a:r>
              <a:rPr lang="en-US" sz="2600" kern="100">
                <a:effectLst/>
                <a:latin typeface="Times New Roman" panose="02020603050405020304" pitchFamily="18" charset="0"/>
                <a:ea typeface="Aptos" panose="020B0004020202020204" pitchFamily="34" charset="0"/>
                <a:cs typeface="Times New Roman" panose="02020603050405020304" pitchFamily="18" charset="0"/>
              </a:rPr>
              <a:t>Considering these calculations a municipality shall determine its present and prospective fair share obligation. This obligation shall be adopted through binding resolution no later than January 31, 2025. If a municipality does not meet this deadline, it loses immunity from builder’s remedy litigation. </a:t>
            </a:r>
            <a:r>
              <a:rPr lang="en-US" sz="2600" i="1" kern="100">
                <a:effectLst/>
                <a:latin typeface="Times New Roman" panose="02020603050405020304" pitchFamily="18" charset="0"/>
                <a:ea typeface="Aptos" panose="020B0004020202020204" pitchFamily="34" charset="0"/>
                <a:cs typeface="Times New Roman" panose="02020603050405020304" pitchFamily="18" charset="0"/>
              </a:rPr>
              <a:t>(Section 3 f. (1)(b))</a:t>
            </a:r>
          </a:p>
          <a:p>
            <a:pPr marR="0" lvl="0">
              <a:lnSpc>
                <a:spcPct val="107000"/>
              </a:lnSpc>
              <a:spcBef>
                <a:spcPts val="0"/>
              </a:spcBef>
              <a:spcAft>
                <a:spcPts val="0"/>
              </a:spcAft>
              <a:buFont typeface="+mj-lt"/>
              <a:buAutoNum type="arabicPeriod"/>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0" indent="0">
              <a:spcBef>
                <a:spcPts val="0"/>
              </a:spcBef>
              <a:spcAft>
                <a:spcPts val="60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0FD58E74-1040-C68B-A145-C94E0806EDF4}"/>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C0DAABDE-CE2D-D24C-36B2-7865FAA41CEC}"/>
              </a:ext>
            </a:extLst>
          </p:cNvPr>
          <p:cNvSpPr>
            <a:spLocks noGrp="1"/>
          </p:cNvSpPr>
          <p:nvPr>
            <p:ph type="ftr" sz="quarter" idx="11"/>
          </p:nvPr>
        </p:nvSpPr>
        <p:spPr>
          <a:xfrm>
            <a:off x="3124200" y="6326403"/>
            <a:ext cx="5901340" cy="375107"/>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292283872"/>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pPr algn="l"/>
            <a:r>
              <a:rPr lang="en-US"/>
              <a:t>      A4                                S50  </a:t>
            </a:r>
          </a:p>
        </p:txBody>
      </p:sp>
      <p:sp>
        <p:nvSpPr>
          <p:cNvPr id="4" name="Content Placeholder 3">
            <a:extLst>
              <a:ext uri="{FF2B5EF4-FFF2-40B4-BE49-F238E27FC236}">
                <a16:creationId xmlns:a16="http://schemas.microsoft.com/office/drawing/2014/main" id="{10989D52-C1AB-0201-F35B-79BC0F81E0BC}"/>
              </a:ext>
            </a:extLst>
          </p:cNvPr>
          <p:cNvSpPr>
            <a:spLocks noGrp="1"/>
          </p:cNvSpPr>
          <p:nvPr>
            <p:ph sz="half" idx="1"/>
          </p:nvPr>
        </p:nvSpPr>
        <p:spPr>
          <a:xfrm>
            <a:off x="457200" y="1143000"/>
            <a:ext cx="7620000" cy="5029200"/>
          </a:xfrm>
        </p:spPr>
        <p:txBody>
          <a:bodyPr>
            <a:normAutofit/>
          </a:bodyPr>
          <a:lstStyle/>
          <a:p>
            <a:pPr marL="0" indent="0">
              <a:buNone/>
            </a:pPr>
            <a:r>
              <a:rPr lang="en-US" sz="1600" b="1"/>
              <a:t>Assembly.  	                           	Senate Budget &amp; Appropriations Committee Floor Vote, February 12</a:t>
            </a:r>
            <a:r>
              <a:rPr lang="en-US" sz="1800"/>
              <a:t>		       </a:t>
            </a:r>
            <a:r>
              <a:rPr lang="en-US" sz="1600" b="1"/>
              <a:t>Next meeting Feb 22, subject to change. </a:t>
            </a:r>
          </a:p>
        </p:txBody>
      </p:sp>
      <p:pic>
        <p:nvPicPr>
          <p:cNvPr id="9" name="Picture 8">
            <a:extLst>
              <a:ext uri="{FF2B5EF4-FFF2-40B4-BE49-F238E27FC236}">
                <a16:creationId xmlns:a16="http://schemas.microsoft.com/office/drawing/2014/main" id="{1BA9250C-5BAA-C4F5-9B81-B63DEDA84930}"/>
              </a:ext>
            </a:extLst>
          </p:cNvPr>
          <p:cNvPicPr>
            <a:picLocks noChangeAspect="1"/>
          </p:cNvPicPr>
          <p:nvPr/>
        </p:nvPicPr>
        <p:blipFill>
          <a:blip r:embed="rId3"/>
          <a:stretch>
            <a:fillRect/>
          </a:stretch>
        </p:blipFill>
        <p:spPr>
          <a:xfrm>
            <a:off x="533400" y="2057401"/>
            <a:ext cx="3352800" cy="4419599"/>
          </a:xfrm>
          <a:prstGeom prst="rect">
            <a:avLst/>
          </a:prstGeom>
        </p:spPr>
      </p:pic>
      <p:pic>
        <p:nvPicPr>
          <p:cNvPr id="11" name="Picture 10">
            <a:extLst>
              <a:ext uri="{FF2B5EF4-FFF2-40B4-BE49-F238E27FC236}">
                <a16:creationId xmlns:a16="http://schemas.microsoft.com/office/drawing/2014/main" id="{5E9DBFB9-A6CC-FECC-3698-3C28E60DB721}"/>
              </a:ext>
            </a:extLst>
          </p:cNvPr>
          <p:cNvPicPr>
            <a:picLocks noChangeAspect="1"/>
          </p:cNvPicPr>
          <p:nvPr/>
        </p:nvPicPr>
        <p:blipFill>
          <a:blip r:embed="rId4"/>
          <a:stretch>
            <a:fillRect/>
          </a:stretch>
        </p:blipFill>
        <p:spPr>
          <a:xfrm>
            <a:off x="5144385" y="2163762"/>
            <a:ext cx="2743200" cy="4419599"/>
          </a:xfrm>
          <a:prstGeom prst="rect">
            <a:avLst/>
          </a:prstGeom>
        </p:spPr>
      </p:pic>
      <p:sp>
        <p:nvSpPr>
          <p:cNvPr id="12" name="Date Placeholder 11">
            <a:extLst>
              <a:ext uri="{FF2B5EF4-FFF2-40B4-BE49-F238E27FC236}">
                <a16:creationId xmlns:a16="http://schemas.microsoft.com/office/drawing/2014/main" id="{0A648DAE-4114-C3AE-1333-0D86B7F42784}"/>
              </a:ext>
            </a:extLst>
          </p:cNvPr>
          <p:cNvSpPr>
            <a:spLocks noGrp="1"/>
          </p:cNvSpPr>
          <p:nvPr>
            <p:ph type="dt" sz="half" idx="10"/>
          </p:nvPr>
        </p:nvSpPr>
        <p:spPr/>
        <p:txBody>
          <a:bodyPr/>
          <a:lstStyle/>
          <a:p>
            <a:r>
              <a:rPr lang="en-US"/>
              <a:t>Friday, February 9, 2024</a:t>
            </a:r>
          </a:p>
        </p:txBody>
      </p:sp>
      <p:sp>
        <p:nvSpPr>
          <p:cNvPr id="13" name="Footer Placeholder 12">
            <a:extLst>
              <a:ext uri="{FF2B5EF4-FFF2-40B4-BE49-F238E27FC236}">
                <a16:creationId xmlns:a16="http://schemas.microsoft.com/office/drawing/2014/main" id="{E4C82C1A-2A5D-0320-2B99-71F7D91C0F25}"/>
              </a:ext>
            </a:extLst>
          </p:cNvPr>
          <p:cNvSpPr>
            <a:spLocks noGrp="1"/>
          </p:cNvSpPr>
          <p:nvPr>
            <p:ph type="ftr" sz="quarter" idx="11"/>
          </p:nvPr>
        </p:nvSpPr>
        <p:spPr>
          <a:xfrm>
            <a:off x="3124200" y="6356350"/>
            <a:ext cx="5691707" cy="295248"/>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2765493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152400" y="152400"/>
            <a:ext cx="9144000" cy="1020762"/>
          </a:xfrm>
        </p:spPr>
        <p:txBody>
          <a:bodyPr>
            <a:normAutofit fontScale="90000"/>
          </a:bodyPr>
          <a:lstStyle/>
          <a:p>
            <a:r>
              <a:rPr lang="en-US" sz="3100" b="1"/>
              <a:t>A4, The Process in a Nutshell, continued</a:t>
            </a:r>
            <a:br>
              <a:rPr lang="en-US" sz="4400"/>
            </a:br>
            <a:endParaRPr lang="en-US"/>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914400"/>
            <a:ext cx="8534400" cy="5410200"/>
          </a:xfrm>
        </p:spPr>
        <p:txBody>
          <a:bodyPr>
            <a:normAutofit lnSpcReduction="10000"/>
          </a:bodyPr>
          <a:lstStyle/>
          <a:p>
            <a:pPr marL="514350" marR="0" lvl="0" indent="-514350">
              <a:lnSpc>
                <a:spcPct val="107000"/>
              </a:lnSpc>
              <a:spcBef>
                <a:spcPts val="0"/>
              </a:spcBef>
              <a:spcAft>
                <a:spcPts val="0"/>
              </a:spcAft>
              <a:buFont typeface="+mj-lt"/>
              <a:buAutoNum type="arabicPeriod" startAt="3"/>
            </a:pPr>
            <a:r>
              <a:rPr lang="en-US" sz="2600" kern="100">
                <a:effectLst/>
                <a:latin typeface="Times New Roman" panose="02020603050405020304" pitchFamily="18" charset="0"/>
                <a:ea typeface="Aptos" panose="020B0004020202020204" pitchFamily="34" charset="0"/>
                <a:cs typeface="Times New Roman" panose="02020603050405020304" pitchFamily="18" charset="0"/>
              </a:rPr>
              <a:t>Interested parties have until February 28, 2025, to challenge the municipality’s adopted obligation number through the Program. If no challenge by this time, then on March 1, 2025, the municipality’s determination is established by default and under the amendments is given a presumption of validity. </a:t>
            </a:r>
            <a:r>
              <a:rPr lang="en-US" sz="2600" i="1" kern="100">
                <a:effectLst/>
                <a:latin typeface="Times New Roman" panose="02020603050405020304" pitchFamily="18" charset="0"/>
                <a:ea typeface="Aptos" panose="020B0004020202020204" pitchFamily="34" charset="0"/>
                <a:cs typeface="Times New Roman" panose="02020603050405020304" pitchFamily="18" charset="0"/>
              </a:rPr>
              <a:t>(Section 3 f. (1)(b))</a:t>
            </a:r>
          </a:p>
          <a:p>
            <a:pPr marR="0" lvl="0">
              <a:lnSpc>
                <a:spcPct val="107000"/>
              </a:lnSpc>
              <a:spcBef>
                <a:spcPts val="0"/>
              </a:spcBef>
              <a:spcAft>
                <a:spcPts val="0"/>
              </a:spcAft>
              <a:buFont typeface="+mj-lt"/>
              <a:buAutoNum type="arabicPeriod" startAt="3"/>
            </a:pPr>
            <a:endParaRPr lang="en-US" sz="2600" i="1" kern="100">
              <a:effectLst/>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Bef>
                <a:spcPts val="0"/>
              </a:spcBef>
              <a:buFont typeface="+mj-lt"/>
              <a:buAutoNum type="arabicPeriod" startAt="3"/>
            </a:pPr>
            <a:r>
              <a:rPr lang="en-US" sz="2600" kern="100">
                <a:effectLst/>
                <a:latin typeface="Times New Roman" panose="02020603050405020304" pitchFamily="18" charset="0"/>
                <a:ea typeface="Aptos" panose="020B0004020202020204" pitchFamily="34" charset="0"/>
                <a:cs typeface="Times New Roman" panose="02020603050405020304" pitchFamily="18" charset="0"/>
              </a:rPr>
              <a:t>Challenges to the municipal obligation determination are brought within the Program. Any challenge must state with particularity how the municipal calculation fails to comply with the methodology laid out within the legislation and must include the challenger’s own calculation of fair share obligations. </a:t>
            </a:r>
            <a:r>
              <a:rPr lang="en-US" sz="2600" i="1" kern="100">
                <a:effectLst/>
                <a:latin typeface="Times New Roman" panose="02020603050405020304" pitchFamily="18" charset="0"/>
                <a:ea typeface="Aptos" panose="020B0004020202020204" pitchFamily="34" charset="0"/>
                <a:cs typeface="Times New Roman" panose="02020603050405020304" pitchFamily="18" charset="0"/>
              </a:rPr>
              <a:t>(Section 3 f. (1)(c))</a:t>
            </a:r>
            <a:endParaRPr lang="en-US" sz="2600" kern="100">
              <a:effectLst/>
              <a:latin typeface="Aptos" panose="020B0004020202020204" pitchFamily="34" charset="0"/>
              <a:ea typeface="Aptos" panose="020B0004020202020204" pitchFamily="34" charset="0"/>
              <a:cs typeface="Times New Roman" panose="02020603050405020304" pitchFamily="18" charset="0"/>
            </a:endParaRPr>
          </a:p>
          <a:p>
            <a:pPr marR="0" lvl="0">
              <a:lnSpc>
                <a:spcPct val="107000"/>
              </a:lnSpc>
              <a:spcBef>
                <a:spcPts val="0"/>
              </a:spcBef>
              <a:spcAft>
                <a:spcPts val="0"/>
              </a:spcAft>
              <a:buFont typeface="+mj-lt"/>
              <a:buAutoNum type="arabicPeriod" startAt="3"/>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0" indent="0">
              <a:spcBef>
                <a:spcPts val="0"/>
              </a:spcBef>
              <a:spcAft>
                <a:spcPts val="60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BDB9A084-E19E-B241-7435-77BF2969F895}"/>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A5E88989-9A12-F9E3-DC94-E4C3808D4A71}"/>
              </a:ext>
            </a:extLst>
          </p:cNvPr>
          <p:cNvSpPr>
            <a:spLocks noGrp="1"/>
          </p:cNvSpPr>
          <p:nvPr>
            <p:ph type="ftr" sz="quarter" idx="11"/>
          </p:nvPr>
        </p:nvSpPr>
        <p:spPr>
          <a:xfrm>
            <a:off x="2784794" y="6326403"/>
            <a:ext cx="5941270" cy="435002"/>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2907561182"/>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a:bodyPr>
          <a:lstStyle/>
          <a:p>
            <a:r>
              <a:rPr lang="en-US" sz="2800" b="1"/>
              <a:t>A4, The Process in a Nutshell</a:t>
            </a:r>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1600200"/>
            <a:ext cx="8534400" cy="4724400"/>
          </a:xfrm>
        </p:spPr>
        <p:txBody>
          <a:bodyPr>
            <a:normAutofit fontScale="92500"/>
          </a:bodyPr>
          <a:lstStyle/>
          <a:p>
            <a:pPr marL="0" marR="0" lvl="0" indent="0">
              <a:lnSpc>
                <a:spcPct val="107000"/>
              </a:lnSpc>
              <a:spcBef>
                <a:spcPts val="0"/>
              </a:spcBef>
              <a:spcAft>
                <a:spcPts val="0"/>
              </a:spcAft>
              <a:buNone/>
            </a:pPr>
            <a:r>
              <a:rPr lang="en-US" sz="2400" kern="100">
                <a:effectLst/>
                <a:latin typeface="Times New Roman" panose="02020603050405020304" pitchFamily="18" charset="0"/>
                <a:ea typeface="Aptos" panose="020B0004020202020204" pitchFamily="34" charset="0"/>
                <a:cs typeface="Times New Roman" panose="02020603050405020304" pitchFamily="18" charset="0"/>
              </a:rPr>
              <a:t>5. Upon a challenge the Program can:</a:t>
            </a: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pPr marL="114300" marR="0" indent="0">
              <a:lnSpc>
                <a:spcPct val="107000"/>
              </a:lnSpc>
              <a:spcBef>
                <a:spcPts val="0"/>
              </a:spcBef>
              <a:spcAft>
                <a:spcPts val="0"/>
              </a:spcAft>
              <a:buNone/>
            </a:pP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ct val="107000"/>
              </a:lnSpc>
              <a:spcBef>
                <a:spcPts val="0"/>
              </a:spcBef>
              <a:spcAft>
                <a:spcPts val="0"/>
              </a:spcAft>
              <a:buFont typeface="+mj-lt"/>
              <a:buAutoNum type="alphaLcPeriod"/>
            </a:pPr>
            <a:r>
              <a:rPr lang="en-US" sz="2400" kern="100">
                <a:effectLst/>
                <a:latin typeface="Times New Roman" panose="02020603050405020304" pitchFamily="18" charset="0"/>
                <a:ea typeface="Aptos" panose="020B0004020202020204" pitchFamily="34" charset="0"/>
                <a:cs typeface="Times New Roman" panose="02020603050405020304" pitchFamily="18" charset="0"/>
              </a:rPr>
              <a:t>Make a finding that the municipality’s determination of its present and prospective need obligation did not facially comply with the law and the immunity is revoked,</a:t>
            </a: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ct val="107000"/>
              </a:lnSpc>
              <a:spcBef>
                <a:spcPts val="0"/>
              </a:spcBef>
              <a:spcAft>
                <a:spcPts val="0"/>
              </a:spcAft>
              <a:buFont typeface="+mj-lt"/>
              <a:buAutoNum type="alphaLcPeriod"/>
            </a:pPr>
            <a:r>
              <a:rPr lang="en-US" sz="2400" kern="100">
                <a:effectLst/>
                <a:latin typeface="Times New Roman" panose="02020603050405020304" pitchFamily="18" charset="0"/>
                <a:ea typeface="Aptos" panose="020B0004020202020204" pitchFamily="34" charset="0"/>
                <a:cs typeface="Times New Roman" panose="02020603050405020304" pitchFamily="18" charset="0"/>
              </a:rPr>
              <a:t>Make an adjustment to the municipality's determination to comply with the law without revoking immunity, or</a:t>
            </a: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pPr marL="742950" marR="0" lvl="1" indent="-285750">
              <a:lnSpc>
                <a:spcPct val="107000"/>
              </a:lnSpc>
              <a:spcBef>
                <a:spcPts val="0"/>
              </a:spcBef>
              <a:spcAft>
                <a:spcPts val="800"/>
              </a:spcAft>
              <a:buFont typeface="+mj-lt"/>
              <a:buAutoNum type="alphaLcPeriod"/>
            </a:pPr>
            <a:r>
              <a:rPr lang="en-US" sz="2400" kern="100">
                <a:effectLst/>
                <a:latin typeface="Times New Roman" panose="02020603050405020304" pitchFamily="18" charset="0"/>
                <a:ea typeface="Aptos" panose="020B0004020202020204" pitchFamily="34" charset="0"/>
                <a:cs typeface="Times New Roman" panose="02020603050405020304" pitchFamily="18" charset="0"/>
              </a:rPr>
              <a:t>Reject the challenge and affirm the municipality’s determination.</a:t>
            </a: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pPr marL="857250" lvl="1">
              <a:lnSpc>
                <a:spcPct val="107000"/>
              </a:lnSpc>
              <a:spcBef>
                <a:spcPts val="0"/>
              </a:spcBef>
              <a:spcAft>
                <a:spcPts val="800"/>
              </a:spcAft>
            </a:pPr>
            <a:r>
              <a:rPr lang="en-US" sz="2400" kern="100">
                <a:effectLst/>
                <a:latin typeface="Times New Roman" panose="02020603050405020304" pitchFamily="18" charset="0"/>
                <a:ea typeface="Aptos" panose="020B0004020202020204" pitchFamily="34" charset="0"/>
                <a:cs typeface="Times New Roman" panose="02020603050405020304" pitchFamily="18" charset="0"/>
              </a:rPr>
              <a:t>A determination from the Program must be made no later than March 31 of the year when the current round is expiring. That is, March 31, 2025, for the upcoming Fourth Round. </a:t>
            </a:r>
            <a:r>
              <a:rPr lang="en-US" sz="2400" i="1" kern="100">
                <a:effectLst/>
                <a:latin typeface="Times New Roman" panose="02020603050405020304" pitchFamily="18" charset="0"/>
                <a:ea typeface="Aptos" panose="020B0004020202020204" pitchFamily="34" charset="0"/>
                <a:cs typeface="Times New Roman" panose="02020603050405020304" pitchFamily="18" charset="0"/>
              </a:rPr>
              <a:t>(Section 3 f. (1)(c))</a:t>
            </a: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pPr marL="0" indent="0">
              <a:spcBef>
                <a:spcPts val="0"/>
              </a:spcBef>
              <a:spcAft>
                <a:spcPts val="60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50272C30-EE14-F92D-4B5E-B45F3F61E2F5}"/>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E745301E-818C-4E09-E8EF-47F715898F99}"/>
              </a:ext>
            </a:extLst>
          </p:cNvPr>
          <p:cNvSpPr>
            <a:spLocks noGrp="1"/>
          </p:cNvSpPr>
          <p:nvPr>
            <p:ph type="ftr" sz="quarter" idx="11"/>
          </p:nvPr>
        </p:nvSpPr>
        <p:spPr>
          <a:xfrm>
            <a:off x="2894602" y="6336385"/>
            <a:ext cx="5861410" cy="425020"/>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1170448235"/>
      </p:ext>
    </p:extLst>
  </p:cSld>
  <p:clrMapOvr>
    <a:masterClrMapping/>
  </p:clrMapOvr>
  <p:transition spd="slow">
    <p:push dir="u"/>
  </p:transition>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a:bodyPr>
          <a:lstStyle/>
          <a:p>
            <a:r>
              <a:rPr lang="en-US" sz="2800" b="1"/>
              <a:t>A4 The Process in a Nutshell</a:t>
            </a:r>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1600200"/>
            <a:ext cx="8534400" cy="4724400"/>
          </a:xfrm>
        </p:spPr>
        <p:txBody>
          <a:bodyPr>
            <a:normAutofit fontScale="92500" lnSpcReduction="10000"/>
          </a:bodyPr>
          <a:lstStyle/>
          <a:p>
            <a:pPr>
              <a:spcBef>
                <a:spcPts val="0"/>
              </a:spcBef>
              <a:spcAft>
                <a:spcPts val="600"/>
              </a:spcAft>
              <a:buFont typeface="+mj-lt"/>
              <a:buAutoNum type="arabicPeriod" startAt="6"/>
            </a:pPr>
            <a:r>
              <a:rPr lang="en-US" sz="2400" kern="100">
                <a:effectLst/>
                <a:latin typeface="Times New Roman" panose="02020603050405020304" pitchFamily="18" charset="0"/>
                <a:ea typeface="Aptos" panose="020B0004020202020204" pitchFamily="34" charset="0"/>
                <a:cs typeface="Times New Roman" panose="02020603050405020304" pitchFamily="18" charset="0"/>
              </a:rPr>
              <a:t>A municipality must adopt a Housing Element and Fair Share Plan, along with drafts of the appropriate zoning and other ordinances and resolutions implementing its present and prospective obligation by June 30, 2025. These must be filed with the Program within 48 hours of adoption. Failure to meet these deadlines, including filing with the Program, will result in the loss of immunity from builder’s remedy litigation.</a:t>
            </a:r>
            <a:r>
              <a:rPr lang="en-US" sz="2400" i="1" kern="100">
                <a:effectLst/>
                <a:latin typeface="Times New Roman" panose="02020603050405020304" pitchFamily="18" charset="0"/>
                <a:ea typeface="Aptos" panose="020B0004020202020204" pitchFamily="34" charset="0"/>
                <a:cs typeface="Times New Roman" panose="02020603050405020304" pitchFamily="18" charset="0"/>
              </a:rPr>
              <a:t> (Section 3 f. (2)(a)) </a:t>
            </a:r>
          </a:p>
          <a:p>
            <a:pPr marL="0" indent="0">
              <a:spcBef>
                <a:spcPts val="0"/>
              </a:spcBef>
              <a:spcAft>
                <a:spcPts val="600"/>
              </a:spcAft>
              <a:buNone/>
            </a:pPr>
            <a:r>
              <a:rPr lang="en-US" sz="2400" b="1" kern="100">
                <a:effectLst/>
                <a:latin typeface="Times New Roman" panose="02020603050405020304" pitchFamily="18" charset="0"/>
                <a:ea typeface="Aptos" panose="020B0004020202020204" pitchFamily="34" charset="0"/>
                <a:cs typeface="Times New Roman" panose="02020603050405020304" pitchFamily="18" charset="0"/>
              </a:rPr>
              <a:t>New from Amendments: </a:t>
            </a:r>
            <a:r>
              <a:rPr lang="en-US" sz="2400" kern="100">
                <a:effectLst/>
                <a:latin typeface="Times New Roman" panose="02020603050405020304" pitchFamily="18" charset="0"/>
                <a:ea typeface="Aptos" panose="020B0004020202020204" pitchFamily="34" charset="0"/>
                <a:cs typeface="Times New Roman" panose="02020603050405020304" pitchFamily="18" charset="0"/>
              </a:rPr>
              <a:t>The timeline for adopting implementing ordinances and resolutions</a:t>
            </a:r>
            <a:r>
              <a:rPr lang="en-US" sz="2400" kern="100">
                <a:latin typeface="Times New Roman" panose="02020603050405020304" pitchFamily="18" charset="0"/>
                <a:ea typeface="Aptos" panose="020B0004020202020204" pitchFamily="34" charset="0"/>
                <a:cs typeface="Times New Roman" panose="02020603050405020304" pitchFamily="18" charset="0"/>
              </a:rPr>
              <a:t> may change based on any challenges brought.</a:t>
            </a:r>
            <a:endParaRPr lang="en-US" sz="2400" b="1" kern="100">
              <a:effectLst/>
              <a:latin typeface="Times New Roman" panose="02020603050405020304" pitchFamily="18" charset="0"/>
              <a:ea typeface="Aptos" panose="020B0004020202020204" pitchFamily="34" charset="0"/>
              <a:cs typeface="Times New Roman" panose="02020603050405020304" pitchFamily="18" charset="0"/>
            </a:endParaRPr>
          </a:p>
          <a:p>
            <a:pPr marL="0" indent="0">
              <a:spcBef>
                <a:spcPts val="0"/>
              </a:spcBef>
              <a:spcAft>
                <a:spcPts val="600"/>
              </a:spcAft>
              <a:buNone/>
            </a:pPr>
            <a:r>
              <a:rPr lang="en-US" sz="2400" kern="100">
                <a:effectLst/>
                <a:latin typeface="Aptos" panose="020B0004020202020204" pitchFamily="34" charset="0"/>
                <a:ea typeface="Aptos" panose="020B0004020202020204" pitchFamily="34" charset="0"/>
                <a:cs typeface="Times New Roman" panose="02020603050405020304" pitchFamily="18" charset="0"/>
              </a:rPr>
              <a:t>	</a:t>
            </a:r>
          </a:p>
          <a:p>
            <a:pPr marL="0" marR="0" lvl="0" indent="0">
              <a:lnSpc>
                <a:spcPct val="107000"/>
              </a:lnSpc>
              <a:spcBef>
                <a:spcPts val="0"/>
              </a:spcBef>
              <a:spcAft>
                <a:spcPts val="0"/>
              </a:spcAft>
              <a:buNone/>
            </a:pPr>
            <a:r>
              <a:rPr lang="en-US" sz="2400" kern="100">
                <a:effectLst/>
                <a:latin typeface="Times New Roman" panose="02020603050405020304" pitchFamily="18" charset="0"/>
                <a:ea typeface="Aptos" panose="020B0004020202020204" pitchFamily="34" charset="0"/>
                <a:cs typeface="Times New Roman" panose="02020603050405020304" pitchFamily="18" charset="0"/>
              </a:rPr>
              <a:t>7. An interested party has until August 31, 2025, to file an action within the Program challenging the municipality’s Fair Share Plan and Housing Element. If no challenge before August 31, then the Program review the Plan and Element for consistency with the FHA. </a:t>
            </a:r>
            <a:r>
              <a:rPr lang="en-US" sz="2400" i="1" kern="100">
                <a:effectLst/>
                <a:latin typeface="Times New Roman" panose="02020603050405020304" pitchFamily="18" charset="0"/>
                <a:ea typeface="Aptos" panose="020B0004020202020204" pitchFamily="34" charset="0"/>
                <a:cs typeface="Times New Roman" panose="02020603050405020304" pitchFamily="18" charset="0"/>
              </a:rPr>
              <a:t>(Section 3 f. (2)(b)) </a:t>
            </a:r>
          </a:p>
          <a:p>
            <a:pPr marL="0" indent="0">
              <a:spcBef>
                <a:spcPts val="0"/>
              </a:spcBef>
              <a:spcAft>
                <a:spcPts val="60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06E70F0E-D2EE-3A73-B07D-2B8230A78963}"/>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80F5BC70-8C51-7DAF-1427-1F8A894685F6}"/>
              </a:ext>
            </a:extLst>
          </p:cNvPr>
          <p:cNvSpPr>
            <a:spLocks noGrp="1"/>
          </p:cNvSpPr>
          <p:nvPr>
            <p:ph type="ftr" sz="quarter" idx="11"/>
          </p:nvPr>
        </p:nvSpPr>
        <p:spPr>
          <a:xfrm>
            <a:off x="3124200" y="6336385"/>
            <a:ext cx="5691707" cy="365125"/>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2239023809"/>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a:bodyPr>
          <a:lstStyle/>
          <a:p>
            <a:r>
              <a:rPr lang="en-US" sz="2800" b="1"/>
              <a:t>A4, The Process in a Nutshell</a:t>
            </a:r>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1600200"/>
            <a:ext cx="8534400" cy="4724400"/>
          </a:xfrm>
        </p:spPr>
        <p:txBody>
          <a:bodyPr vert="horz" lIns="91440" tIns="45720" rIns="91440" bIns="45720" rtlCol="0" anchor="t">
            <a:normAutofit lnSpcReduction="10000"/>
          </a:bodyPr>
          <a:lstStyle/>
          <a:p>
            <a:pPr marL="457200" marR="0" lvl="0" indent="-457200">
              <a:lnSpc>
                <a:spcPct val="107000"/>
              </a:lnSpc>
              <a:spcBef>
                <a:spcPts val="0"/>
              </a:spcBef>
              <a:spcAft>
                <a:spcPts val="0"/>
              </a:spcAft>
              <a:buFont typeface="+mj-lt"/>
              <a:buAutoNum type="arabicPeriod" startAt="8"/>
            </a:pPr>
            <a:r>
              <a:rPr lang="en-US" sz="2400" kern="100" dirty="0">
                <a:effectLst/>
                <a:latin typeface="Times New Roman"/>
                <a:ea typeface="Aptos" panose="020B0004020202020204" pitchFamily="34" charset="0"/>
                <a:cs typeface="Times New Roman"/>
              </a:rPr>
              <a:t>A municipality has until December 31, 2025, to settle any challenge or provide an explanation as to why it will not make all, or some of the requested changes, or both. </a:t>
            </a:r>
            <a:r>
              <a:rPr lang="en-US" sz="2400" i="1" kern="100" dirty="0">
                <a:effectLst/>
                <a:latin typeface="Times New Roman"/>
                <a:ea typeface="Aptos" panose="020B0004020202020204" pitchFamily="34" charset="0"/>
                <a:cs typeface="Times New Roman"/>
              </a:rPr>
              <a:t>(Section 3 f. (2)(b))</a:t>
            </a:r>
          </a:p>
          <a:p>
            <a:pPr marL="342900" marR="0" lvl="0" indent="-342900">
              <a:lnSpc>
                <a:spcPct val="107000"/>
              </a:lnSpc>
              <a:spcBef>
                <a:spcPts val="0"/>
              </a:spcBef>
              <a:spcAft>
                <a:spcPts val="0"/>
              </a:spcAft>
              <a:buFont typeface="+mj-lt"/>
              <a:buAutoNum type="arabicPeriod" startAt="8"/>
            </a:pPr>
            <a:r>
              <a:rPr lang="en-US" sz="2400" kern="100" dirty="0">
                <a:effectLst/>
                <a:latin typeface="Times New Roman"/>
                <a:ea typeface="Aptos" panose="020B0004020202020204" pitchFamily="34" charset="0"/>
                <a:cs typeface="Times New Roman"/>
              </a:rPr>
              <a:t>A municipality has until March 15, 2026, to amend their Housing Element and Fair Share </a:t>
            </a:r>
            <a:r>
              <a:rPr lang="en-US" sz="2400" kern="100" dirty="0">
                <a:latin typeface="Times New Roman"/>
                <a:ea typeface="Aptos" panose="020B0004020202020204" pitchFamily="34" charset="0"/>
                <a:cs typeface="Times New Roman"/>
              </a:rPr>
              <a:t>Plan</a:t>
            </a:r>
            <a:r>
              <a:rPr lang="en-US" sz="2400" kern="100" dirty="0">
                <a:effectLst/>
                <a:latin typeface="Times New Roman"/>
                <a:ea typeface="Aptos" panose="020B0004020202020204" pitchFamily="34" charset="0"/>
                <a:cs typeface="Times New Roman"/>
              </a:rPr>
              <a:t> and to adopt the implementing ordinances to comport with the amended numbers. Upon adoption of any changes the municipality must immediately file them with the Program using the Programs website. </a:t>
            </a:r>
            <a:r>
              <a:rPr lang="en-US" sz="2400" i="1" kern="100" dirty="0">
                <a:effectLst/>
                <a:latin typeface="Times New Roman"/>
                <a:ea typeface="Aptos" panose="020B0004020202020204" pitchFamily="34" charset="0"/>
                <a:cs typeface="Times New Roman"/>
              </a:rPr>
              <a:t>(Section 3 f. (2)(c))</a:t>
            </a:r>
          </a:p>
          <a:p>
            <a:pPr marL="342900" marR="0" lvl="0" indent="-342900">
              <a:lnSpc>
                <a:spcPct val="107000"/>
              </a:lnSpc>
              <a:spcBef>
                <a:spcPts val="0"/>
              </a:spcBef>
              <a:spcAft>
                <a:spcPts val="0"/>
              </a:spcAft>
              <a:buFont typeface="+mj-lt"/>
              <a:buAutoNum type="arabicPeriod" startAt="8"/>
            </a:pPr>
            <a:r>
              <a:rPr lang="en-US" sz="2400" kern="100" dirty="0">
                <a:effectLst/>
                <a:latin typeface="Times New Roman"/>
                <a:ea typeface="Aptos" panose="020B0004020202020204" pitchFamily="34" charset="0"/>
                <a:cs typeface="Times New Roman"/>
              </a:rPr>
              <a:t>A municipality or other interested party may file an action through the program seeking a realistic opportunity review at the midpoint of the certification period. </a:t>
            </a:r>
            <a:r>
              <a:rPr lang="en-US" sz="2400" i="1" kern="100" dirty="0">
                <a:effectLst/>
                <a:latin typeface="Times New Roman"/>
                <a:ea typeface="Aptos" panose="020B0004020202020204" pitchFamily="34" charset="0"/>
                <a:cs typeface="Times New Roman"/>
              </a:rPr>
              <a:t>(Section 4, Pages 16-17)</a:t>
            </a:r>
            <a:endParaRPr lang="en-US" sz="2400" kern="100" dirty="0">
              <a:effectLst/>
              <a:latin typeface="Times New Roman"/>
              <a:ea typeface="Aptos" panose="020B0004020202020204" pitchFamily="34" charset="0"/>
              <a:cs typeface="Times New Roman"/>
            </a:endParaRPr>
          </a:p>
          <a:p>
            <a:pPr marL="0" marR="0" lvl="0" indent="0">
              <a:lnSpc>
                <a:spcPct val="107000"/>
              </a:lnSpc>
              <a:spcBef>
                <a:spcPts val="0"/>
              </a:spcBef>
              <a:spcAft>
                <a:spcPts val="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4CF3A6BE-E2B3-472D-D846-AC60F52057C2}"/>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3411E0F5-2456-2461-F578-1EA28B5C0B1B}"/>
              </a:ext>
            </a:extLst>
          </p:cNvPr>
          <p:cNvSpPr>
            <a:spLocks noGrp="1"/>
          </p:cNvSpPr>
          <p:nvPr>
            <p:ph type="ftr" sz="quarter" idx="11"/>
          </p:nvPr>
        </p:nvSpPr>
        <p:spPr>
          <a:xfrm>
            <a:off x="2585144" y="6336385"/>
            <a:ext cx="5492056" cy="415037"/>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1085684976"/>
      </p:ext>
    </p:extLst>
  </p:cSld>
  <p:clrMapOvr>
    <a:masterClrMapping/>
  </p:clrMapOvr>
  <p:transition spd="slow">
    <p:push dir="u"/>
  </p:transition>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a:bodyPr>
          <a:lstStyle/>
          <a:p>
            <a:r>
              <a:rPr lang="en-US" sz="4400"/>
              <a:t>A4, The Program</a:t>
            </a:r>
            <a:endParaRPr lang="en-US"/>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228600" y="1463675"/>
            <a:ext cx="8534400" cy="4724400"/>
          </a:xfrm>
        </p:spPr>
        <p:txBody>
          <a:bodyPr>
            <a:normAutofit fontScale="92500" lnSpcReduction="10000"/>
          </a:bodyPr>
          <a:lstStyle/>
          <a:p>
            <a:pPr marL="0" marR="0" lvl="0" indent="0">
              <a:lnSpc>
                <a:spcPct val="107000"/>
              </a:lnSpc>
              <a:spcBef>
                <a:spcPts val="0"/>
              </a:spcBef>
              <a:spcAft>
                <a:spcPts val="0"/>
              </a:spcAft>
              <a:buNone/>
            </a:pPr>
            <a:r>
              <a:rPr lang="en-US" sz="1800">
                <a:effectLst/>
                <a:latin typeface="Times New Roman" panose="02020603050405020304" pitchFamily="18" charset="0"/>
                <a:ea typeface="Aptos" panose="020B0004020202020204" pitchFamily="34" charset="0"/>
              </a:rPr>
              <a:t>(See Section 5)</a:t>
            </a:r>
          </a:p>
          <a:p>
            <a:pPr marL="0" marR="0" lvl="0" indent="0">
              <a:lnSpc>
                <a:spcPct val="107000"/>
              </a:lnSpc>
              <a:spcBef>
                <a:spcPts val="0"/>
              </a:spcBef>
              <a:spcAft>
                <a:spcPts val="0"/>
              </a:spcAft>
              <a:buNone/>
            </a:pPr>
            <a:endParaRPr lang="en-US" sz="2400">
              <a:latin typeface="Times New Roman" panose="02020603050405020304" pitchFamily="18" charset="0"/>
              <a:ea typeface="Aptos" panose="020B00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2400" kern="100">
                <a:effectLst/>
                <a:latin typeface="Times New Roman" panose="02020603050405020304" pitchFamily="18" charset="0"/>
                <a:ea typeface="Aptos" panose="020B0004020202020204" pitchFamily="34" charset="0"/>
                <a:cs typeface="Times New Roman" panose="02020603050405020304" pitchFamily="18" charset="0"/>
              </a:rPr>
              <a:t>The purpose of the Affordable Housing Dispute Resolution Program (Program) is to “efficiently resolve disputes involving the “Fair Share Housing Act.”</a:t>
            </a: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pPr marL="114300" marR="0" indent="0">
              <a:lnSpc>
                <a:spcPct val="107000"/>
              </a:lnSpc>
              <a:spcBef>
                <a:spcPts val="0"/>
              </a:spcBef>
              <a:spcAft>
                <a:spcPts val="0"/>
              </a:spcAft>
              <a:buNone/>
            </a:pPr>
            <a:r>
              <a:rPr lang="en-US" sz="2400" kern="100">
                <a:effectLst/>
                <a:latin typeface="Times New Roman" panose="02020603050405020304" pitchFamily="18" charset="0"/>
                <a:ea typeface="Aptos" panose="020B0004020202020204" pitchFamily="34" charset="0"/>
                <a:cs typeface="Times New Roman" panose="02020603050405020304" pitchFamily="18" charset="0"/>
              </a:rPr>
              <a:t> </a:t>
            </a: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400" kern="100">
                <a:effectLst/>
                <a:latin typeface="Times New Roman" panose="02020603050405020304" pitchFamily="18" charset="0"/>
                <a:ea typeface="Aptos" panose="020B0004020202020204" pitchFamily="34" charset="0"/>
                <a:cs typeface="Times New Roman" panose="02020603050405020304" pitchFamily="18" charset="0"/>
              </a:rPr>
              <a:t>The Program is made up of an odd number of members, of at least three and no more than seven.</a:t>
            </a: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pPr marL="457200" marR="0">
              <a:lnSpc>
                <a:spcPct val="107000"/>
              </a:lnSpc>
              <a:spcBef>
                <a:spcPts val="0"/>
              </a:spcBef>
              <a:spcAft>
                <a:spcPts val="0"/>
              </a:spcAft>
            </a:pP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2400" kern="100">
                <a:effectLst/>
                <a:latin typeface="Times New Roman" panose="02020603050405020304" pitchFamily="18" charset="0"/>
                <a:ea typeface="Aptos" panose="020B0004020202020204" pitchFamily="34" charset="0"/>
                <a:cs typeface="Times New Roman" panose="02020603050405020304" pitchFamily="18" charset="0"/>
              </a:rPr>
              <a:t>Members of the Program are to be appointed by the Administrative Director of the Courts within 60 days* of the legislation’s adoption. Members must be current or former “Mount Laurel Judges” or other qualified experts, if there are not enough judges. </a:t>
            </a: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pPr marL="114300" marR="0" indent="0">
              <a:lnSpc>
                <a:spcPct val="107000"/>
              </a:lnSpc>
              <a:spcBef>
                <a:spcPts val="0"/>
              </a:spcBef>
              <a:spcAft>
                <a:spcPts val="800"/>
              </a:spcAft>
              <a:buNone/>
            </a:pPr>
            <a:r>
              <a:rPr lang="en-US" sz="1800" kern="100">
                <a:effectLst/>
                <a:latin typeface="Times New Roman" panose="02020603050405020304" pitchFamily="18" charset="0"/>
                <a:ea typeface="Aptos" panose="020B0004020202020204" pitchFamily="34" charset="0"/>
                <a:cs typeface="Times New Roman" panose="02020603050405020304" pitchFamily="18" charset="0"/>
              </a:rPr>
              <a:t> </a:t>
            </a: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1800">
              <a:effectLst/>
              <a:latin typeface="Times New Roman" panose="02020603050405020304" pitchFamily="18" charset="0"/>
              <a:ea typeface="Aptos" panose="020B0004020202020204" pitchFamily="34" charset="0"/>
            </a:endParaRPr>
          </a:p>
          <a:p>
            <a:pPr marL="0" marR="0" lvl="0" indent="0">
              <a:lnSpc>
                <a:spcPct val="107000"/>
              </a:lnSpc>
              <a:spcBef>
                <a:spcPts val="0"/>
              </a:spcBef>
              <a:spcAft>
                <a:spcPts val="0"/>
              </a:spcAft>
              <a:buNone/>
            </a:pPr>
            <a:endParaRPr lang="en-US" sz="1800">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667216E8-1AF5-7058-8BDC-8E716F9AFD8B}"/>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FA5B385B-783C-1407-40B7-A475B53F9A94}"/>
              </a:ext>
            </a:extLst>
          </p:cNvPr>
          <p:cNvSpPr>
            <a:spLocks noGrp="1"/>
          </p:cNvSpPr>
          <p:nvPr>
            <p:ph type="ftr" sz="quarter" idx="11"/>
          </p:nvPr>
        </p:nvSpPr>
        <p:spPr>
          <a:xfrm>
            <a:off x="3124200" y="6356350"/>
            <a:ext cx="5701689" cy="375107"/>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2579579172"/>
      </p:ext>
    </p:extLst>
  </p:cSld>
  <p:clrMapOvr>
    <a:masterClrMapping/>
  </p:clrMapOvr>
  <p:transition spd="slow">
    <p:push dir="u"/>
  </p:transition>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a:bodyPr>
          <a:lstStyle/>
          <a:p>
            <a:r>
              <a:rPr lang="en-US" sz="4400"/>
              <a:t>A4, The Program</a:t>
            </a:r>
            <a:endParaRPr lang="en-US"/>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1600200"/>
            <a:ext cx="8534400" cy="4724400"/>
          </a:xfrm>
        </p:spPr>
        <p:txBody>
          <a:bodyPr>
            <a:normAutofit/>
          </a:bodyPr>
          <a:lstStyle/>
          <a:p>
            <a:pPr marL="342900" marR="0" lvl="0" indent="-342900">
              <a:lnSpc>
                <a:spcPct val="107000"/>
              </a:lnSpc>
              <a:spcBef>
                <a:spcPts val="0"/>
              </a:spcBef>
              <a:spcAft>
                <a:spcPts val="0"/>
              </a:spcAft>
              <a:buFont typeface="Symbol" panose="05050102010706020507" pitchFamily="18" charset="2"/>
              <a:buChar char=""/>
            </a:pPr>
            <a:r>
              <a:rPr lang="en-US" sz="2400" kern="100">
                <a:effectLst/>
                <a:latin typeface="Times New Roman" panose="02020603050405020304" pitchFamily="18" charset="0"/>
                <a:ea typeface="Aptos" panose="020B0004020202020204" pitchFamily="34" charset="0"/>
                <a:cs typeface="Times New Roman" panose="02020603050405020304" pitchFamily="18" charset="0"/>
              </a:rPr>
              <a:t>When making appointments the Administrative Director of the Courts must take into consideration the experience in the employment of alternative dispute resolution methods and relevant subject. </a:t>
            </a: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pPr marL="457200" marR="0">
              <a:lnSpc>
                <a:spcPct val="107000"/>
              </a:lnSpc>
              <a:spcBef>
                <a:spcPts val="0"/>
              </a:spcBef>
              <a:spcAft>
                <a:spcPts val="800"/>
              </a:spcAft>
            </a:pP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r>
              <a:rPr lang="en-US" sz="2400">
                <a:effectLst/>
                <a:latin typeface="Times New Roman" panose="02020603050405020304" pitchFamily="18" charset="0"/>
                <a:ea typeface="Aptos" panose="020B0004020202020204" pitchFamily="34" charset="0"/>
              </a:rPr>
              <a:t>The legislation from last session included a provision that limited the political make up of the Program members. No such provision is in the newly introduced bill</a:t>
            </a:r>
          </a:p>
          <a:p>
            <a:pPr marL="0" marR="0" lvl="0" indent="0">
              <a:lnSpc>
                <a:spcPct val="107000"/>
              </a:lnSpc>
              <a:spcBef>
                <a:spcPts val="0"/>
              </a:spcBef>
              <a:spcAft>
                <a:spcPts val="0"/>
              </a:spcAft>
              <a:buNone/>
            </a:pPr>
            <a:endParaRPr lang="en-US" sz="1800">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9EEEE67D-8B6D-4AA8-7734-65208BBA02C9}"/>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52483636-6878-6A91-6072-86FED8FB12D9}"/>
              </a:ext>
            </a:extLst>
          </p:cNvPr>
          <p:cNvSpPr>
            <a:spLocks noGrp="1"/>
          </p:cNvSpPr>
          <p:nvPr>
            <p:ph type="ftr" sz="quarter" idx="11"/>
          </p:nvPr>
        </p:nvSpPr>
        <p:spPr>
          <a:xfrm>
            <a:off x="2774812" y="6336385"/>
            <a:ext cx="5991182" cy="435002"/>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1370579530"/>
      </p:ext>
    </p:extLst>
  </p:cSld>
  <p:clrMapOvr>
    <a:masterClrMapping/>
  </p:clrMapOvr>
  <p:transition spd="slow">
    <p:push dir="u"/>
  </p:transition>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a:bodyPr>
          <a:lstStyle/>
          <a:p>
            <a:r>
              <a:rPr lang="en-US" sz="4400"/>
              <a:t>A4, </a:t>
            </a:r>
            <a:r>
              <a:rPr lang="en-US"/>
              <a:t>County Level Housing Judges</a:t>
            </a:r>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1143000"/>
            <a:ext cx="8534400" cy="5181600"/>
          </a:xfrm>
        </p:spPr>
        <p:txBody>
          <a:bodyPr>
            <a:normAutofit/>
          </a:bodyPr>
          <a:lstStyle/>
          <a:p>
            <a:pPr marL="0" marR="0" lvl="0" indent="0">
              <a:lnSpc>
                <a:spcPct val="107000"/>
              </a:lnSpc>
              <a:spcBef>
                <a:spcPts val="0"/>
              </a:spcBef>
              <a:spcAft>
                <a:spcPts val="0"/>
              </a:spcAft>
              <a:buNone/>
            </a:pPr>
            <a:endParaRPr lang="en-US" sz="2400" kern="100">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400" kern="100">
                <a:effectLst/>
                <a:latin typeface="Times New Roman" panose="02020603050405020304" pitchFamily="18" charset="0"/>
                <a:ea typeface="Aptos" panose="020B0004020202020204" pitchFamily="34" charset="0"/>
                <a:cs typeface="Times New Roman" panose="02020603050405020304" pitchFamily="18" charset="0"/>
              </a:rPr>
              <a:t>The</a:t>
            </a:r>
            <a:r>
              <a:rPr lang="en-US" sz="2400" kern="100">
                <a:latin typeface="Times New Roman" panose="02020603050405020304" pitchFamily="18" charset="0"/>
                <a:ea typeface="Aptos" panose="020B0004020202020204" pitchFamily="34" charset="0"/>
                <a:cs typeface="Times New Roman" panose="02020603050405020304" pitchFamily="18" charset="0"/>
              </a:rPr>
              <a:t> Director</a:t>
            </a:r>
            <a:r>
              <a:rPr lang="en-US" sz="2400" kern="100">
                <a:effectLst/>
                <a:latin typeface="Times New Roman" panose="02020603050405020304" pitchFamily="18" charset="0"/>
                <a:ea typeface="Aptos" panose="020B0004020202020204" pitchFamily="34" charset="0"/>
                <a:cs typeface="Times New Roman" panose="02020603050405020304" pitchFamily="18" charset="0"/>
              </a:rPr>
              <a:t> is required to designate a Superior Court judge who sits within the vicinage, or a retired judge, who during the judge’s tenure served within the vicinage, to serve as a county level housing judge to resolve disputes over compliance of fair share affordable housing obligations and municipal fair share plans and housing elements of municipalities within their county, with the Fair Housing Act. </a:t>
            </a:r>
          </a:p>
          <a:p>
            <a:pPr marL="0" marR="0" indent="0">
              <a:lnSpc>
                <a:spcPct val="107000"/>
              </a:lnSpc>
              <a:spcBef>
                <a:spcPts val="0"/>
              </a:spcBef>
              <a:spcAft>
                <a:spcPts val="800"/>
              </a:spcAft>
              <a:buNone/>
            </a:pP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400" kern="100">
                <a:effectLst/>
                <a:latin typeface="Times New Roman" panose="02020603050405020304" pitchFamily="18" charset="0"/>
                <a:ea typeface="Aptos" panose="020B0004020202020204" pitchFamily="34" charset="0"/>
                <a:cs typeface="Times New Roman" panose="02020603050405020304" pitchFamily="18" charset="0"/>
              </a:rPr>
              <a:t>A judge shall be permitted to serve as a county level housing judge for more than one county in the same vicinage. </a:t>
            </a: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1800">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76C8F2D3-5591-2CAD-ED7D-1229E7612077}"/>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90D398F2-4490-7094-FDCA-5F215643B708}"/>
              </a:ext>
            </a:extLst>
          </p:cNvPr>
          <p:cNvSpPr>
            <a:spLocks noGrp="1"/>
          </p:cNvSpPr>
          <p:nvPr>
            <p:ph type="ftr" sz="quarter" idx="11"/>
          </p:nvPr>
        </p:nvSpPr>
        <p:spPr>
          <a:xfrm>
            <a:off x="2615091" y="6336385"/>
            <a:ext cx="6250729" cy="464950"/>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2613079808"/>
      </p:ext>
    </p:extLst>
  </p:cSld>
  <p:clrMapOvr>
    <a:masterClrMapping/>
  </p:clrMapOvr>
  <p:transition spd="slow">
    <p:push dir="u"/>
  </p:transition>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a:bodyPr>
          <a:lstStyle/>
          <a:p>
            <a:r>
              <a:rPr lang="en-US" sz="4400"/>
              <a:t>A4</a:t>
            </a:r>
            <a:r>
              <a:rPr lang="en-US"/>
              <a:t>, Amended, </a:t>
            </a:r>
            <a:r>
              <a:rPr lang="en-US" sz="4400"/>
              <a:t> Bonus Credits</a:t>
            </a:r>
            <a:endParaRPr lang="en-US"/>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1600200"/>
            <a:ext cx="8534400" cy="4724400"/>
          </a:xfrm>
        </p:spPr>
        <p:txBody>
          <a:bodyPr>
            <a:normAutofit/>
          </a:bodyPr>
          <a:lstStyle/>
          <a:p>
            <a:pPr marL="0" marR="0" lvl="0" indent="0">
              <a:lnSpc>
                <a:spcPct val="107000"/>
              </a:lnSpc>
              <a:spcBef>
                <a:spcPts val="0"/>
              </a:spcBef>
              <a:spcAft>
                <a:spcPts val="0"/>
              </a:spcAft>
              <a:buNone/>
            </a:pPr>
            <a:r>
              <a:rPr lang="en-US" sz="2400" kern="100">
                <a:latin typeface="Times New Roman" panose="02020603050405020304" pitchFamily="18" charset="0"/>
                <a:ea typeface="Calibri" panose="020F0502020204030204" pitchFamily="34" charset="0"/>
                <a:cs typeface="Times New Roman" panose="02020603050405020304" pitchFamily="18" charset="0"/>
              </a:rPr>
              <a:t>See Section 24,  page 49. </a:t>
            </a:r>
          </a:p>
          <a:p>
            <a:pPr marL="0" marR="0" lvl="0" indent="0">
              <a:lnSpc>
                <a:spcPct val="107000"/>
              </a:lnSpc>
              <a:spcBef>
                <a:spcPts val="0"/>
              </a:spcBef>
              <a:spcAft>
                <a:spcPts val="0"/>
              </a:spcAft>
              <a:buNone/>
            </a:pPr>
            <a:endParaRPr lang="en-US" sz="2400" kern="100">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400" kern="100">
                <a:effectLst/>
                <a:latin typeface="Times New Roman" panose="02020603050405020304" pitchFamily="18" charset="0"/>
                <a:ea typeface="Aptos" panose="020B0004020202020204" pitchFamily="34" charset="0"/>
                <a:cs typeface="Times New Roman" panose="02020603050405020304" pitchFamily="18" charset="0"/>
              </a:rPr>
              <a:t>A municipality shall not receive more than one type of bonus credit for any unit. This </a:t>
            </a:r>
            <a:r>
              <a:rPr lang="en-US" sz="2400" kern="100">
                <a:latin typeface="Times New Roman" panose="02020603050405020304" pitchFamily="18" charset="0"/>
                <a:ea typeface="Aptos" panose="020B0004020202020204" pitchFamily="34" charset="0"/>
                <a:cs typeface="Times New Roman" panose="02020603050405020304" pitchFamily="18" charset="0"/>
              </a:rPr>
              <a:t>is current practice.</a:t>
            </a:r>
            <a:endParaRPr lang="en-US" sz="2400" kern="100">
              <a:effectLst/>
              <a:latin typeface="Times New Roman" panose="02020603050405020304" pitchFamily="18"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400" kern="100">
                <a:effectLst/>
                <a:latin typeface="Times New Roman" panose="02020603050405020304" pitchFamily="18" charset="0"/>
                <a:ea typeface="Aptos" panose="020B0004020202020204" pitchFamily="34" charset="0"/>
                <a:cs typeface="Times New Roman" panose="02020603050405020304" pitchFamily="18" charset="0"/>
              </a:rPr>
              <a:t>A municipality shall not be permitted to satisfy more than 25% of its prospective need obligations through the use of bonus credits. (A4, page 48)</a:t>
            </a:r>
          </a:p>
          <a:p>
            <a:pPr marL="0">
              <a:lnSpc>
                <a:spcPct val="107000"/>
              </a:lnSpc>
              <a:spcBef>
                <a:spcPts val="0"/>
              </a:spcBef>
              <a:spcAft>
                <a:spcPts val="800"/>
              </a:spcAft>
            </a:pPr>
            <a:r>
              <a:rPr lang="en-US" sz="2400" kern="100">
                <a:effectLst/>
                <a:latin typeface="Times New Roman" panose="02020603050405020304" pitchFamily="18" charset="0"/>
                <a:ea typeface="Aptos" panose="020B0004020202020204" pitchFamily="34" charset="0"/>
                <a:cs typeface="Times New Roman" panose="02020603050405020304" pitchFamily="18" charset="0"/>
              </a:rPr>
              <a:t>The availability of bonus credits has been expanded compared to the bills introduced last legislative session but remain capped. </a:t>
            </a:r>
          </a:p>
          <a:p>
            <a:pPr marL="0">
              <a:lnSpc>
                <a:spcPct val="107000"/>
              </a:lnSpc>
              <a:spcBef>
                <a:spcPts val="0"/>
              </a:spcBef>
              <a:spcAft>
                <a:spcPts val="800"/>
              </a:spcAft>
            </a:pPr>
            <a:r>
              <a:rPr lang="en-US" sz="2400" kern="100">
                <a:effectLst/>
                <a:latin typeface="Times New Roman" panose="02020603050405020304" pitchFamily="18" charset="0"/>
                <a:ea typeface="Aptos" panose="020B0004020202020204" pitchFamily="34" charset="0"/>
                <a:cs typeface="Times New Roman" panose="02020603050405020304" pitchFamily="18" charset="0"/>
              </a:rPr>
              <a:t>The rental bonus credit would be eliminated. </a:t>
            </a: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2400" kern="100">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1800">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A103C0F1-A037-3E23-CA4A-934E987E9167}"/>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9F696188-8327-DA90-4C73-1FA92C0ADEA5}"/>
              </a:ext>
            </a:extLst>
          </p:cNvPr>
          <p:cNvSpPr>
            <a:spLocks noGrp="1"/>
          </p:cNvSpPr>
          <p:nvPr>
            <p:ph type="ftr" sz="quarter" idx="11"/>
          </p:nvPr>
        </p:nvSpPr>
        <p:spPr>
          <a:xfrm>
            <a:off x="2665004" y="6336385"/>
            <a:ext cx="5941270" cy="415037"/>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138349525"/>
      </p:ext>
    </p:extLst>
  </p:cSld>
  <p:clrMapOvr>
    <a:masterClrMapping/>
  </p:clrMapOvr>
  <p:transition spd="slow">
    <p:push dir="u"/>
  </p:transition>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a:bodyPr>
          <a:lstStyle/>
          <a:p>
            <a:r>
              <a:rPr lang="en-US" sz="4400"/>
              <a:t>A4</a:t>
            </a:r>
            <a:r>
              <a:rPr lang="en-US"/>
              <a:t>, Amended, </a:t>
            </a:r>
            <a:r>
              <a:rPr lang="en-US" sz="4400"/>
              <a:t> Bonus Credits</a:t>
            </a:r>
            <a:endParaRPr lang="en-US"/>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304800" y="1304925"/>
            <a:ext cx="8534400" cy="4724400"/>
          </a:xfrm>
        </p:spPr>
        <p:txBody>
          <a:bodyPr>
            <a:normAutofit lnSpcReduction="10000"/>
          </a:bodyPr>
          <a:lstStyle/>
          <a:p>
            <a:pPr marL="342900" marR="0" lvl="0" indent="-342900">
              <a:lnSpc>
                <a:spcPct val="107000"/>
              </a:lnSpc>
              <a:spcBef>
                <a:spcPts val="0"/>
              </a:spcBef>
              <a:spcAft>
                <a:spcPts val="0"/>
              </a:spcAft>
              <a:buFont typeface="+mj-lt"/>
              <a:buAutoNum type="arabicPeriod"/>
            </a:pPr>
            <a:r>
              <a:rPr lang="en-US" sz="1800" u="sng" kern="100">
                <a:effectLst/>
                <a:latin typeface="Times New Roman" panose="02020603050405020304" pitchFamily="18" charset="0"/>
                <a:ea typeface="Aptos" panose="020B0004020202020204" pitchFamily="34" charset="0"/>
                <a:cs typeface="Times New Roman" panose="02020603050405020304" pitchFamily="18" charset="0"/>
              </a:rPr>
              <a:t>Special Needs</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 One unit of credit and </a:t>
            </a:r>
            <a:r>
              <a:rPr lang="en-US" sz="1800" b="1" u="sng" kern="100">
                <a:effectLst/>
                <a:latin typeface="Times New Roman" panose="02020603050405020304" pitchFamily="18" charset="0"/>
                <a:ea typeface="Aptos" panose="020B0004020202020204" pitchFamily="34" charset="0"/>
                <a:cs typeface="Times New Roman" panose="02020603050405020304" pitchFamily="18" charset="0"/>
              </a:rPr>
              <a:t>one bonus credit </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for each unit of low- or moderate-income housing for individuals with special needs or permanent supportive housing.</a:t>
            </a: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800" u="sng" kern="100">
                <a:effectLst/>
                <a:latin typeface="Times New Roman" panose="02020603050405020304" pitchFamily="18" charset="0"/>
                <a:ea typeface="Aptos" panose="020B0004020202020204" pitchFamily="34" charset="0"/>
                <a:cs typeface="Times New Roman" panose="02020603050405020304" pitchFamily="18" charset="0"/>
              </a:rPr>
              <a:t>Non-Profit Partnership</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 One unit of credit and </a:t>
            </a:r>
            <a:r>
              <a:rPr lang="en-US" sz="1800" b="1" u="sng" kern="100">
                <a:effectLst/>
                <a:latin typeface="Times New Roman" panose="02020603050405020304" pitchFamily="18" charset="0"/>
                <a:ea typeface="Aptos" panose="020B0004020202020204" pitchFamily="34" charset="0"/>
                <a:cs typeface="Times New Roman" panose="02020603050405020304" pitchFamily="18" charset="0"/>
              </a:rPr>
              <a:t>one-half bonus credit </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for each unit of low- or moderate-income housing unit created in partnership with a non-profit housing developer.</a:t>
            </a: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800" u="sng" kern="100">
                <a:effectLst/>
                <a:latin typeface="Times New Roman" panose="02020603050405020304" pitchFamily="18" charset="0"/>
                <a:ea typeface="Aptos" panose="020B0004020202020204" pitchFamily="34" charset="0"/>
                <a:cs typeface="Times New Roman" panose="02020603050405020304" pitchFamily="18" charset="0"/>
              </a:rPr>
              <a:t>Proximity to Transit</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 One unit of credit and </a:t>
            </a:r>
            <a:r>
              <a:rPr lang="en-US" sz="1800" b="1" kern="100">
                <a:effectLst/>
                <a:latin typeface="Times New Roman" panose="02020603050405020304" pitchFamily="18" charset="0"/>
                <a:ea typeface="Aptos" panose="020B0004020202020204" pitchFamily="34" charset="0"/>
                <a:cs typeface="Times New Roman" panose="02020603050405020304" pitchFamily="18" charset="0"/>
              </a:rPr>
              <a:t>one-half bonus credit </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for each unit of low- or moderate-income housing located within a one-half mile radius (one-mile radius if located in a Garden State Growth Zone) surrounding a NJ Transit Port Authority Transit Corp., Port Authority Trans-Hudson Corp., rail, bus, or ferry station, including all light rail stations.</a:t>
            </a: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800" u="sng" kern="100">
                <a:effectLst/>
                <a:latin typeface="Times New Roman" panose="02020603050405020304" pitchFamily="18" charset="0"/>
                <a:ea typeface="Aptos" panose="020B0004020202020204" pitchFamily="34" charset="0"/>
                <a:cs typeface="Times New Roman" panose="02020603050405020304" pitchFamily="18" charset="0"/>
              </a:rPr>
              <a:t>Age-Restricted</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 One unit of credit and </a:t>
            </a:r>
            <a:r>
              <a:rPr lang="en-US" sz="1800" b="1" kern="100">
                <a:effectLst/>
                <a:latin typeface="Times New Roman" panose="02020603050405020304" pitchFamily="18" charset="0"/>
                <a:ea typeface="Aptos" panose="020B0004020202020204" pitchFamily="34" charset="0"/>
                <a:cs typeface="Times New Roman" panose="02020603050405020304" pitchFamily="18" charset="0"/>
              </a:rPr>
              <a:t>one-half bonus credit</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 for a unit of age-restricted housing. (Bonus credit only applicable to </a:t>
            </a:r>
            <a:r>
              <a:rPr lang="en-US" sz="1800" u="sng" kern="100">
                <a:effectLst/>
                <a:latin typeface="Times New Roman" panose="02020603050405020304" pitchFamily="18" charset="0"/>
                <a:ea typeface="Aptos" panose="020B0004020202020204" pitchFamily="34" charset="0"/>
                <a:cs typeface="Times New Roman" panose="02020603050405020304" pitchFamily="18" charset="0"/>
              </a:rPr>
              <a:t>10%</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 of all age-restricted housing built that count towards affordable housing obligation.)</a:t>
            </a: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r>
              <a:rPr lang="en-US" sz="1800" u="sng" kern="100">
                <a:effectLst/>
                <a:latin typeface="Times New Roman" panose="02020603050405020304" pitchFamily="18" charset="0"/>
                <a:ea typeface="Aptos" panose="020B0004020202020204" pitchFamily="34" charset="0"/>
                <a:cs typeface="Times New Roman" panose="02020603050405020304" pitchFamily="18" charset="0"/>
              </a:rPr>
              <a:t>Family Housing</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 One unit of credit and </a:t>
            </a:r>
            <a:r>
              <a:rPr lang="en-US" sz="1800" b="1" kern="100">
                <a:effectLst/>
                <a:latin typeface="Times New Roman" panose="02020603050405020304" pitchFamily="18" charset="0"/>
                <a:ea typeface="Aptos" panose="020B0004020202020204" pitchFamily="34" charset="0"/>
                <a:cs typeface="Times New Roman" panose="02020603050405020304" pitchFamily="18" charset="0"/>
              </a:rPr>
              <a:t>one-half bonus credit </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for each unit of low- or moderate-income family housing with at least three bedrooms above the minimum number required by the bedroom distribution.</a:t>
            </a: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2400" kern="100">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1800">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27E9E689-9A8C-CEE7-C168-B8CE5E4FD359}"/>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48D67577-186E-280F-CD8D-E57E12B551B7}"/>
              </a:ext>
            </a:extLst>
          </p:cNvPr>
          <p:cNvSpPr>
            <a:spLocks noGrp="1"/>
          </p:cNvSpPr>
          <p:nvPr>
            <p:ph type="ftr" sz="quarter" idx="11"/>
          </p:nvPr>
        </p:nvSpPr>
        <p:spPr>
          <a:xfrm>
            <a:off x="2535231" y="6356350"/>
            <a:ext cx="5541969" cy="365125"/>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3291288178"/>
      </p:ext>
    </p:extLst>
  </p:cSld>
  <p:clrMapOvr>
    <a:masterClrMapping/>
  </p:clrMapOvr>
  <p:transition spd="slow">
    <p:push dir="u"/>
  </p:transition>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a:bodyPr>
          <a:lstStyle/>
          <a:p>
            <a:r>
              <a:rPr lang="en-US" sz="4400"/>
              <a:t>A4</a:t>
            </a:r>
            <a:r>
              <a:rPr lang="en-US"/>
              <a:t>, Amended, </a:t>
            </a:r>
            <a:r>
              <a:rPr lang="en-US" sz="4400"/>
              <a:t> Bonus Credits</a:t>
            </a:r>
            <a:endParaRPr lang="en-US"/>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1600200"/>
            <a:ext cx="8534400" cy="4724400"/>
          </a:xfrm>
        </p:spPr>
        <p:txBody>
          <a:bodyPr>
            <a:normAutofit lnSpcReduction="10000"/>
          </a:bodyPr>
          <a:lstStyle/>
          <a:p>
            <a:pPr marL="342900" marR="0" lvl="0" indent="-342900">
              <a:lnSpc>
                <a:spcPct val="107000"/>
              </a:lnSpc>
              <a:spcBef>
                <a:spcPts val="0"/>
              </a:spcBef>
              <a:spcAft>
                <a:spcPts val="0"/>
              </a:spcAft>
              <a:buFont typeface="+mj-lt"/>
              <a:buAutoNum type="arabicPeriod" startAt="6"/>
            </a:pPr>
            <a:r>
              <a:rPr lang="en-US" sz="1800" u="sng" kern="100">
                <a:effectLst/>
                <a:latin typeface="Times New Roman" panose="02020603050405020304" pitchFamily="18" charset="0"/>
                <a:ea typeface="Aptos" panose="020B0004020202020204" pitchFamily="34" charset="0"/>
                <a:cs typeface="Times New Roman" panose="02020603050405020304" pitchFamily="18" charset="0"/>
              </a:rPr>
              <a:t>Redevelopment</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 One unit of credit and </a:t>
            </a:r>
            <a:r>
              <a:rPr lang="en-US" sz="1800" b="1" u="sng" kern="100">
                <a:effectLst/>
                <a:latin typeface="Times New Roman" panose="02020603050405020304" pitchFamily="18" charset="0"/>
                <a:ea typeface="Aptos" panose="020B0004020202020204" pitchFamily="34" charset="0"/>
                <a:cs typeface="Times New Roman" panose="02020603050405020304" pitchFamily="18" charset="0"/>
              </a:rPr>
              <a:t>one-half bonus credit </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for each unit of low- or moderate-income housing constructed on land that is or was previously developed and utilized for retail, office, or commercial space.</a:t>
            </a: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startAt="6"/>
            </a:pPr>
            <a:r>
              <a:rPr lang="en-US" sz="1800" u="sng" kern="100">
                <a:effectLst/>
                <a:latin typeface="Times New Roman" panose="02020603050405020304" pitchFamily="18" charset="0"/>
                <a:ea typeface="Aptos" panose="020B0004020202020204" pitchFamily="34" charset="0"/>
                <a:cs typeface="Times New Roman" panose="02020603050405020304" pitchFamily="18" charset="0"/>
              </a:rPr>
              <a:t>Extension of Affordability Controls</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 One unit of credit and </a:t>
            </a:r>
            <a:r>
              <a:rPr lang="en-US" sz="1800" b="1" u="sng" kern="100">
                <a:effectLst/>
                <a:latin typeface="Times New Roman" panose="02020603050405020304" pitchFamily="18" charset="0"/>
                <a:ea typeface="Aptos" panose="020B0004020202020204" pitchFamily="34" charset="0"/>
                <a:cs typeface="Times New Roman" panose="02020603050405020304" pitchFamily="18" charset="0"/>
              </a:rPr>
              <a:t>one-half bonus credit </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for each existing low- or moderate-income </a:t>
            </a:r>
            <a:r>
              <a:rPr lang="en-US" sz="1800" b="1" u="sng" kern="100">
                <a:effectLst/>
                <a:latin typeface="Times New Roman" panose="02020603050405020304" pitchFamily="18" charset="0"/>
                <a:ea typeface="Aptos" panose="020B0004020202020204" pitchFamily="34" charset="0"/>
                <a:cs typeface="Times New Roman" panose="02020603050405020304" pitchFamily="18" charset="0"/>
              </a:rPr>
              <a:t>RENTAL</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 housing unit for which affordability controls are extended for a new term, and the municipality contributes funding towards the costs necessary for this preservation.</a:t>
            </a: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startAt="6"/>
            </a:pPr>
            <a:r>
              <a:rPr lang="en-US" sz="1800" u="sng" kern="100">
                <a:effectLst/>
                <a:latin typeface="Times New Roman" panose="02020603050405020304" pitchFamily="18" charset="0"/>
                <a:ea typeface="Aptos" panose="020B0004020202020204" pitchFamily="34" charset="0"/>
                <a:cs typeface="Times New Roman" panose="02020603050405020304" pitchFamily="18" charset="0"/>
              </a:rPr>
              <a:t>100% Affordable with Municipal Contribution</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 One unit of credit and </a:t>
            </a:r>
            <a:r>
              <a:rPr lang="en-US" sz="1800" b="1" u="sng" kern="100">
                <a:effectLst/>
                <a:latin typeface="Times New Roman" panose="02020603050405020304" pitchFamily="18" charset="0"/>
                <a:ea typeface="Aptos" panose="020B0004020202020204" pitchFamily="34" charset="0"/>
                <a:cs typeface="Times New Roman" panose="02020603050405020304" pitchFamily="18" charset="0"/>
              </a:rPr>
              <a:t>one* bonus credit </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for each unit of low- or moderate-income housing in a 100% affordable housing project, which the municipality contributes toward the cost of the project. Contributions can be (a) real property donations or, (b) contributions from the municipal affordable housing trust fund if the contribution consists of no less than 3%* of the project cost. </a:t>
            </a:r>
          </a:p>
          <a:p>
            <a:pPr marL="342900" marR="0" lvl="0" indent="-342900">
              <a:lnSpc>
                <a:spcPct val="107000"/>
              </a:lnSpc>
              <a:spcBef>
                <a:spcPts val="0"/>
              </a:spcBef>
              <a:spcAft>
                <a:spcPts val="800"/>
              </a:spcAft>
              <a:buFont typeface="+mj-lt"/>
              <a:buAutoNum type="arabicPeriod" startAt="6"/>
            </a:pPr>
            <a:r>
              <a:rPr lang="en-US" sz="1800" u="sng">
                <a:effectLst/>
                <a:latin typeface="Times New Roman" panose="02020603050405020304" pitchFamily="18" charset="0"/>
                <a:ea typeface="Aptos" panose="020B0004020202020204" pitchFamily="34" charset="0"/>
              </a:rPr>
              <a:t>Very Low Income</a:t>
            </a:r>
            <a:r>
              <a:rPr lang="en-US" sz="1800">
                <a:effectLst/>
                <a:latin typeface="Times New Roman" panose="02020603050405020304" pitchFamily="18" charset="0"/>
                <a:ea typeface="Aptos" panose="020B0004020202020204" pitchFamily="34" charset="0"/>
              </a:rPr>
              <a:t>: One unit of credit and </a:t>
            </a:r>
            <a:r>
              <a:rPr lang="en-US" sz="1800" b="1">
                <a:effectLst/>
                <a:latin typeface="Times New Roman" panose="02020603050405020304" pitchFamily="18" charset="0"/>
                <a:ea typeface="Aptos" panose="020B0004020202020204" pitchFamily="34" charset="0"/>
              </a:rPr>
              <a:t>one-half bonus credit </a:t>
            </a:r>
            <a:r>
              <a:rPr lang="en-US" sz="1800">
                <a:effectLst/>
                <a:latin typeface="Times New Roman" panose="02020603050405020304" pitchFamily="18" charset="0"/>
                <a:ea typeface="Aptos" panose="020B0004020202020204" pitchFamily="34" charset="0"/>
              </a:rPr>
              <a:t>for each unit of very low-income housing for families above the 13% of units required to be preserved for very low-income housing</a:t>
            </a:r>
            <a:endParaRPr lang="en-US" sz="2400" kern="100">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1800">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2BAB678A-DF81-B92D-33B2-E992D66F72BC}"/>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DAC3236B-B015-0D25-BE3F-FB9CFB315BCD}"/>
              </a:ext>
            </a:extLst>
          </p:cNvPr>
          <p:cNvSpPr>
            <a:spLocks noGrp="1"/>
          </p:cNvSpPr>
          <p:nvPr>
            <p:ph type="ftr" sz="quarter" idx="11"/>
          </p:nvPr>
        </p:nvSpPr>
        <p:spPr>
          <a:xfrm>
            <a:off x="2774812" y="6336385"/>
            <a:ext cx="5811497" cy="435003"/>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3112090735"/>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a:bodyPr>
          <a:lstStyle/>
          <a:p>
            <a:r>
              <a:rPr lang="en-US" sz="4400"/>
              <a:t>Why is ther</a:t>
            </a:r>
            <a:r>
              <a:rPr lang="en-US"/>
              <a:t>e a bill</a:t>
            </a:r>
            <a:r>
              <a:rPr lang="en-US" sz="4400"/>
              <a:t>?</a:t>
            </a:r>
            <a:endParaRPr lang="en-US"/>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1600200"/>
            <a:ext cx="8534400" cy="4724400"/>
          </a:xfrm>
        </p:spPr>
        <p:txBody>
          <a:bodyPr>
            <a:normAutofit/>
          </a:bodyPr>
          <a:lstStyle/>
          <a:p>
            <a:pPr marL="0" marR="0" lvl="0" indent="0">
              <a:lnSpc>
                <a:spcPct val="107000"/>
              </a:lnSpc>
              <a:spcBef>
                <a:spcPts val="0"/>
              </a:spcBef>
              <a:spcAft>
                <a:spcPts val="800"/>
              </a:spcAft>
              <a:buNone/>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0" indent="0">
              <a:spcBef>
                <a:spcPts val="0"/>
              </a:spcBef>
              <a:spcAft>
                <a:spcPts val="60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6661244A-3C8D-ECA6-769C-CF5D3D0CA379}"/>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85308495-68D4-59E9-5F76-D1D0612D927E}"/>
              </a:ext>
            </a:extLst>
          </p:cNvPr>
          <p:cNvSpPr>
            <a:spLocks noGrp="1"/>
          </p:cNvSpPr>
          <p:nvPr>
            <p:ph type="ftr" sz="quarter" idx="11"/>
          </p:nvPr>
        </p:nvSpPr>
        <p:spPr>
          <a:xfrm>
            <a:off x="3124200" y="6336385"/>
            <a:ext cx="5571917" cy="315213"/>
          </a:xfrm>
        </p:spPr>
        <p:txBody>
          <a:bodyPr/>
          <a:lstStyle/>
          <a:p>
            <a:r>
              <a:rPr lang="en-US"/>
              <a:t>Descriptions above as of February 8, 2024.  Bill may be subject to further amendments</a:t>
            </a:r>
          </a:p>
        </p:txBody>
      </p:sp>
      <p:sp>
        <p:nvSpPr>
          <p:cNvPr id="6" name="TextBox 5">
            <a:extLst>
              <a:ext uri="{FF2B5EF4-FFF2-40B4-BE49-F238E27FC236}">
                <a16:creationId xmlns:a16="http://schemas.microsoft.com/office/drawing/2014/main" id="{1DD65768-28DA-8503-4BFA-FA3CEB22E779}"/>
              </a:ext>
            </a:extLst>
          </p:cNvPr>
          <p:cNvSpPr txBox="1"/>
          <p:nvPr/>
        </p:nvSpPr>
        <p:spPr>
          <a:xfrm>
            <a:off x="838200" y="1828800"/>
            <a:ext cx="7543800" cy="3970318"/>
          </a:xfrm>
          <a:prstGeom prst="rect">
            <a:avLst/>
          </a:prstGeom>
          <a:noFill/>
        </p:spPr>
        <p:txBody>
          <a:bodyPr wrap="square" rtlCol="0">
            <a:spAutoFit/>
          </a:bodyPr>
          <a:lstStyle/>
          <a:p>
            <a:r>
              <a:rPr lang="en-US"/>
              <a:t>The New Jersey Supreme Court has ruled that each municipality has a constitutional obligation to provide a “realistic opportunity” for the construction of their fair share of affordable housing. The Court also created the “builder’s remedy” suit, which encouraged builders to commence litigation against municipalities to defend the constitutional rights of low- and moderate-income households in return for having their properties rezoned, usually to high density multi-family housing which contain an affordable housing element.</a:t>
            </a:r>
          </a:p>
          <a:p>
            <a:endParaRPr lang="en-US"/>
          </a:p>
          <a:p>
            <a:r>
              <a:rPr lang="en-US" sz="1800">
                <a:effectLst/>
                <a:latin typeface="Calibri" panose="020F0502020204030204" pitchFamily="34" charset="0"/>
                <a:ea typeface="Calibri" panose="020F0502020204030204" pitchFamily="34" charset="0"/>
                <a:cs typeface="Times New Roman" panose="02020603050405020304" pitchFamily="18" charset="0"/>
              </a:rPr>
              <a:t>In response to the Supreme Court’s rulings and the high v</a:t>
            </a:r>
            <a:r>
              <a:rPr lang="en-US">
                <a:latin typeface="Calibri" panose="020F0502020204030204" pitchFamily="34" charset="0"/>
                <a:ea typeface="Calibri" panose="020F0502020204030204" pitchFamily="34" charset="0"/>
                <a:cs typeface="Times New Roman" panose="02020603050405020304" pitchFamily="18" charset="0"/>
              </a:rPr>
              <a:t>olume</a:t>
            </a:r>
            <a:r>
              <a:rPr lang="en-US" sz="1800">
                <a:effectLst/>
                <a:latin typeface="Calibri" panose="020F0502020204030204" pitchFamily="34" charset="0"/>
                <a:ea typeface="Calibri" panose="020F0502020204030204" pitchFamily="34" charset="0"/>
                <a:cs typeface="Times New Roman" panose="02020603050405020304" pitchFamily="18" charset="0"/>
              </a:rPr>
              <a:t> of builder’s remedy lawsuits that followed, the legislature </a:t>
            </a:r>
            <a:r>
              <a:rPr lang="en-US">
                <a:latin typeface="Calibri" panose="020F0502020204030204" pitchFamily="34" charset="0"/>
                <a:ea typeface="Calibri" panose="020F0502020204030204" pitchFamily="34" charset="0"/>
                <a:cs typeface="Times New Roman" panose="02020603050405020304" pitchFamily="18" charset="0"/>
              </a:rPr>
              <a:t>a</a:t>
            </a:r>
            <a:r>
              <a:rPr lang="en-US" sz="1800">
                <a:effectLst/>
                <a:latin typeface="Calibri" panose="020F0502020204030204" pitchFamily="34" charset="0"/>
                <a:ea typeface="Calibri" panose="020F0502020204030204" pitchFamily="34" charset="0"/>
                <a:cs typeface="Times New Roman" panose="02020603050405020304" pitchFamily="18" charset="0"/>
              </a:rPr>
              <a:t>dopted the Fair Housing Act (FHA) in 1985.  The FHA provided an alternative administrative process for municipalities to participate in, to be overseen by the Council on Affordable Housing (COAH).</a:t>
            </a:r>
            <a:endParaRPr lang="en-US"/>
          </a:p>
        </p:txBody>
      </p:sp>
    </p:spTree>
    <p:extLst>
      <p:ext uri="{BB962C8B-B14F-4D97-AF65-F5344CB8AC3E}">
        <p14:creationId xmlns:p14="http://schemas.microsoft.com/office/powerpoint/2010/main" val="2171610345"/>
      </p:ext>
    </p:extLst>
  </p:cSld>
  <p:clrMapOvr>
    <a:masterClrMapping/>
  </p:clrMapOvr>
  <p:transition spd="slow">
    <p:push dir="u"/>
  </p:transition>
</p:sld>
</file>

<file path=ppt/slides/slide3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828998FD-4342-0D6D-BBF0-9091B96D51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2598A1-6B50-7F6C-4FEF-23A2336C53D2}"/>
              </a:ext>
            </a:extLst>
          </p:cNvPr>
          <p:cNvSpPr>
            <a:spLocks noGrp="1"/>
          </p:cNvSpPr>
          <p:nvPr>
            <p:ph type="title"/>
          </p:nvPr>
        </p:nvSpPr>
        <p:spPr>
          <a:xfrm>
            <a:off x="-76200" y="274638"/>
            <a:ext cx="9144000" cy="1020762"/>
          </a:xfrm>
        </p:spPr>
        <p:txBody>
          <a:bodyPr>
            <a:normAutofit/>
          </a:bodyPr>
          <a:lstStyle/>
          <a:p>
            <a:r>
              <a:rPr lang="en-US" sz="4400"/>
              <a:t>A4</a:t>
            </a:r>
            <a:r>
              <a:rPr lang="en-US"/>
              <a:t>, Amended, </a:t>
            </a:r>
            <a:r>
              <a:rPr lang="en-US" sz="4400"/>
              <a:t> Bonus Credits</a:t>
            </a:r>
            <a:endParaRPr lang="en-US"/>
          </a:p>
        </p:txBody>
      </p:sp>
      <p:sp>
        <p:nvSpPr>
          <p:cNvPr id="3" name="Content Placeholder 2">
            <a:extLst>
              <a:ext uri="{FF2B5EF4-FFF2-40B4-BE49-F238E27FC236}">
                <a16:creationId xmlns:a16="http://schemas.microsoft.com/office/drawing/2014/main" id="{32D5439E-D967-48B9-7E97-434DE1FC7726}"/>
              </a:ext>
            </a:extLst>
          </p:cNvPr>
          <p:cNvSpPr>
            <a:spLocks noGrp="1"/>
          </p:cNvSpPr>
          <p:nvPr>
            <p:ph idx="1"/>
          </p:nvPr>
        </p:nvSpPr>
        <p:spPr>
          <a:xfrm>
            <a:off x="152400" y="1600200"/>
            <a:ext cx="8534400" cy="4724400"/>
          </a:xfrm>
        </p:spPr>
        <p:txBody>
          <a:bodyPr>
            <a:normAutofit/>
          </a:bodyPr>
          <a:lstStyle/>
          <a:p>
            <a:pPr marL="0" marR="0" lvl="0" indent="0">
              <a:lnSpc>
                <a:spcPct val="107000"/>
              </a:lnSpc>
              <a:spcBef>
                <a:spcPts val="0"/>
              </a:spcBef>
              <a:spcAft>
                <a:spcPts val="0"/>
              </a:spcAft>
              <a:buNone/>
            </a:pPr>
            <a:r>
              <a:rPr lang="en-US" sz="1800" b="1" u="sng">
                <a:latin typeface="Times New Roman" panose="02020603050405020304" pitchFamily="18" charset="0"/>
                <a:ea typeface="Calibri" panose="020F0502020204030204" pitchFamily="34" charset="0"/>
                <a:cs typeface="Times New Roman" panose="02020603050405020304" pitchFamily="18" charset="0"/>
              </a:rPr>
              <a:t>NEW </a:t>
            </a:r>
          </a:p>
          <a:p>
            <a:pPr marL="0" marR="0" lvl="0" indent="0">
              <a:lnSpc>
                <a:spcPct val="107000"/>
              </a:lnSpc>
              <a:spcBef>
                <a:spcPts val="0"/>
              </a:spcBef>
              <a:spcAft>
                <a:spcPts val="0"/>
              </a:spcAft>
              <a:buNone/>
            </a:pPr>
            <a:endParaRPr lang="en-US" sz="1800">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r>
              <a:rPr lang="en-US" sz="1800">
                <a:latin typeface="Times New Roman" panose="02020603050405020304" pitchFamily="18" charset="0"/>
                <a:ea typeface="Calibri" panose="020F0502020204030204" pitchFamily="34" charset="0"/>
                <a:cs typeface="Times New Roman" panose="02020603050405020304" pitchFamily="18" charset="0"/>
              </a:rPr>
              <a:t>10.  One unit of credit and one bonus credit for each unit of low- or moderate-income housing created by transforming an existing rental or ownership unit from a market rate unit to an affordable housing unit. This bonus credit can only be relied on if the municipality demonstrates that a commitment to follow through with this market to affordable agreement has been made and (a) an agreement has been signed by the property owner; or (b) the municipality has obtained ownership of the property. </a:t>
            </a:r>
          </a:p>
          <a:p>
            <a:pPr marL="0" marR="0" lvl="0" indent="0">
              <a:lnSpc>
                <a:spcPct val="107000"/>
              </a:lnSpc>
              <a:spcBef>
                <a:spcPts val="0"/>
              </a:spcBef>
              <a:spcAft>
                <a:spcPts val="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74A48791-89C4-7E77-B09D-8A44933AD589}"/>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EF014903-69AE-D944-2A41-B93714C62F71}"/>
              </a:ext>
            </a:extLst>
          </p:cNvPr>
          <p:cNvSpPr>
            <a:spLocks noGrp="1"/>
          </p:cNvSpPr>
          <p:nvPr>
            <p:ph type="ftr" sz="quarter" idx="11"/>
          </p:nvPr>
        </p:nvSpPr>
        <p:spPr>
          <a:xfrm>
            <a:off x="2615091" y="6336385"/>
            <a:ext cx="5901340" cy="385090"/>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1920061167"/>
      </p:ext>
    </p:extLst>
  </p:cSld>
  <p:clrMapOvr>
    <a:masterClrMapping/>
  </p:clrMapOvr>
  <p:transition spd="slow">
    <p:push dir="u"/>
  </p:transition>
</p:sld>
</file>

<file path=ppt/slides/slide3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a:bodyPr>
          <a:lstStyle/>
          <a:p>
            <a:r>
              <a:rPr lang="en-US" sz="3200" b="1"/>
              <a:t>A4, Housing Element and Fair Share Plan</a:t>
            </a:r>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1600200"/>
            <a:ext cx="8534400" cy="4724400"/>
          </a:xfrm>
        </p:spPr>
        <p:txBody>
          <a:bodyPr>
            <a:normAutofit/>
          </a:bodyPr>
          <a:lstStyle/>
          <a:p>
            <a:pPr marL="0" marR="0" indent="0">
              <a:lnSpc>
                <a:spcPct val="107000"/>
              </a:lnSpc>
              <a:spcBef>
                <a:spcPts val="0"/>
              </a:spcBef>
              <a:spcAft>
                <a:spcPts val="800"/>
              </a:spcAft>
              <a:buNone/>
            </a:pPr>
            <a:r>
              <a:rPr lang="en-US" sz="1800" b="1" u="sng" kern="100">
                <a:effectLst/>
                <a:latin typeface="Times New Roman" panose="02020603050405020304" pitchFamily="18" charset="0"/>
                <a:ea typeface="Aptos" panose="020B0004020202020204" pitchFamily="34" charset="0"/>
                <a:cs typeface="Times New Roman" panose="02020603050405020304" pitchFamily="18" charset="0"/>
              </a:rPr>
              <a:t>Housing Element &amp; Fair Share Plan</a:t>
            </a: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kern="100">
                <a:effectLst/>
                <a:latin typeface="Times New Roman" panose="02020603050405020304" pitchFamily="18" charset="0"/>
                <a:ea typeface="Aptos" panose="020B0004020202020204" pitchFamily="34" charset="0"/>
                <a:cs typeface="Times New Roman" panose="02020603050405020304" pitchFamily="18" charset="0"/>
              </a:rPr>
              <a:t>Must include a spending plan for current funds in the municipal affordable housing trust fund and projected funds towards the round. </a:t>
            </a: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114300" marR="0" indent="0">
              <a:lnSpc>
                <a:spcPct val="107000"/>
              </a:lnSpc>
              <a:spcBef>
                <a:spcPts val="0"/>
              </a:spcBef>
              <a:spcAft>
                <a:spcPts val="0"/>
              </a:spcAft>
              <a:buNone/>
            </a:pPr>
            <a:r>
              <a:rPr lang="en-US" sz="1800" kern="100">
                <a:effectLst/>
                <a:latin typeface="Times New Roman" panose="02020603050405020304" pitchFamily="18" charset="0"/>
                <a:ea typeface="Aptos" panose="020B0004020202020204" pitchFamily="34" charset="0"/>
                <a:cs typeface="Times New Roman" panose="02020603050405020304" pitchFamily="18" charset="0"/>
              </a:rPr>
              <a:t> </a:t>
            </a: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kern="100">
                <a:effectLst/>
                <a:latin typeface="Times New Roman" panose="02020603050405020304" pitchFamily="18" charset="0"/>
                <a:ea typeface="Aptos" panose="020B0004020202020204" pitchFamily="34" charset="0"/>
                <a:cs typeface="Times New Roman" panose="02020603050405020304" pitchFamily="18" charset="0"/>
              </a:rPr>
              <a:t>As part of the Housing Element and Fair Share Plan the municipality shall include an assessment of the degree to which the municipality has met its fair share obligation from the prior rounds of affordable housing obligations as established by prior approval and determine to what extent this obligation is unfulfilled or whether the municipality has credits in excess of prior round obligations.</a:t>
            </a: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114300" marR="0" indent="0">
              <a:lnSpc>
                <a:spcPct val="107000"/>
              </a:lnSpc>
              <a:spcBef>
                <a:spcPts val="0"/>
              </a:spcBef>
              <a:spcAft>
                <a:spcPts val="0"/>
              </a:spcAft>
              <a:buNone/>
            </a:pPr>
            <a:r>
              <a:rPr lang="en-US" sz="1800" kern="100">
                <a:effectLst/>
                <a:latin typeface="Times New Roman" panose="02020603050405020304" pitchFamily="18" charset="0"/>
                <a:ea typeface="Aptos" panose="020B0004020202020204" pitchFamily="34" charset="0"/>
                <a:cs typeface="Times New Roman" panose="02020603050405020304" pitchFamily="18" charset="0"/>
              </a:rPr>
              <a:t> </a:t>
            </a: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kern="100">
                <a:effectLst/>
                <a:latin typeface="Times New Roman" panose="02020603050405020304" pitchFamily="18" charset="0"/>
                <a:ea typeface="Aptos" panose="020B0004020202020204" pitchFamily="34" charset="0"/>
                <a:cs typeface="Times New Roman" panose="02020603050405020304" pitchFamily="18" charset="0"/>
              </a:rPr>
              <a:t>The legislation expands upon the techniques required to be considered in a housing element. Under current law the housing element must consider “A plan for infrastructure expansion and rehabilitation if necessary…” </a:t>
            </a:r>
            <a:r>
              <a:rPr lang="en-US" sz="1800" kern="100">
                <a:latin typeface="Aptos" panose="020B0004020202020204" pitchFamily="34" charset="0"/>
                <a:ea typeface="Aptos" panose="020B0004020202020204" pitchFamily="34" charset="0"/>
                <a:cs typeface="Times New Roman" panose="02020603050405020304" pitchFamily="18" charset="0"/>
              </a:rPr>
              <a:t> </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The legislation expands this to require a plan for “conversion or redevelopment of   unused or underutilized property, including existing structures” </a:t>
            </a:r>
            <a:r>
              <a:rPr lang="en-US" sz="1800" i="1" kern="100">
                <a:effectLst/>
                <a:latin typeface="Times New Roman" panose="02020603050405020304" pitchFamily="18" charset="0"/>
                <a:ea typeface="Aptos" panose="020B0004020202020204" pitchFamily="34" charset="0"/>
                <a:cs typeface="Times New Roman" panose="02020603050405020304" pitchFamily="18" charset="0"/>
              </a:rPr>
              <a:t>(Section 24)</a:t>
            </a: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1800">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347C6E0E-5129-69A4-499E-20A9B3F16B5C}"/>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40B950FA-5CC3-781E-0E7F-6D7B8C58934B}"/>
              </a:ext>
            </a:extLst>
          </p:cNvPr>
          <p:cNvSpPr>
            <a:spLocks noGrp="1"/>
          </p:cNvSpPr>
          <p:nvPr>
            <p:ph type="ftr" sz="quarter" idx="11"/>
          </p:nvPr>
        </p:nvSpPr>
        <p:spPr>
          <a:xfrm>
            <a:off x="2425423" y="6336385"/>
            <a:ext cx="5651777" cy="385090"/>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3635178420"/>
      </p:ext>
    </p:extLst>
  </p:cSld>
  <p:clrMapOvr>
    <a:masterClrMapping/>
  </p:clrMapOvr>
  <p:transition spd="slow">
    <p:push dir="u"/>
  </p:transition>
</p:sld>
</file>

<file path=ppt/slides/slide3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a:bodyPr>
          <a:lstStyle/>
          <a:p>
            <a:r>
              <a:rPr lang="en-US" sz="2400" b="1"/>
              <a:t>A4, </a:t>
            </a:r>
            <a:r>
              <a:rPr lang="en-US" sz="2400" b="1" u="sng">
                <a:effectLst/>
                <a:latin typeface="Times New Roman" panose="02020603050405020304" pitchFamily="18" charset="0"/>
                <a:ea typeface="Aptos" panose="020B0004020202020204" pitchFamily="34" charset="0"/>
              </a:rPr>
              <a:t>Vacant Land Adjustment and </a:t>
            </a:r>
            <a:br>
              <a:rPr lang="en-US" sz="2400" b="1" u="sng">
                <a:effectLst/>
                <a:latin typeface="Times New Roman" panose="02020603050405020304" pitchFamily="18" charset="0"/>
                <a:ea typeface="Aptos" panose="020B0004020202020204" pitchFamily="34" charset="0"/>
              </a:rPr>
            </a:br>
            <a:r>
              <a:rPr lang="en-US" sz="2400" b="1" u="sng">
                <a:effectLst/>
                <a:latin typeface="Times New Roman" panose="02020603050405020304" pitchFamily="18" charset="0"/>
                <a:ea typeface="Aptos" panose="020B0004020202020204" pitchFamily="34" charset="0"/>
              </a:rPr>
              <a:t>Need to Identify Parcels Likely to Redevelop</a:t>
            </a:r>
            <a:r>
              <a:rPr lang="en-US" sz="2400" b="1">
                <a:effectLst/>
                <a:latin typeface="Times New Roman" panose="02020603050405020304" pitchFamily="18" charset="0"/>
                <a:ea typeface="Aptos" panose="020B0004020202020204" pitchFamily="34" charset="0"/>
              </a:rPr>
              <a:t> </a:t>
            </a:r>
            <a:endParaRPr lang="en-US" sz="2400" b="1"/>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1600200"/>
            <a:ext cx="8534400" cy="4724400"/>
          </a:xfrm>
        </p:spPr>
        <p:txBody>
          <a:bodyPr>
            <a:normAutofit/>
          </a:bodyPr>
          <a:lstStyle/>
          <a:p>
            <a:pPr marL="0" marR="0" lvl="0" indent="0">
              <a:lnSpc>
                <a:spcPct val="107000"/>
              </a:lnSpc>
              <a:spcBef>
                <a:spcPts val="0"/>
              </a:spcBef>
              <a:spcAft>
                <a:spcPts val="0"/>
              </a:spcAft>
              <a:buNone/>
            </a:pPr>
            <a:r>
              <a:rPr lang="en-US" sz="1800">
                <a:latin typeface="Times New Roman" panose="02020603050405020304" pitchFamily="18" charset="0"/>
                <a:ea typeface="Calibri" panose="020F0502020204030204" pitchFamily="34" charset="0"/>
                <a:cs typeface="Times New Roman" panose="02020603050405020304" pitchFamily="18" charset="0"/>
              </a:rPr>
              <a:t>Section 23,  page 44.</a:t>
            </a:r>
          </a:p>
          <a:p>
            <a:pPr marL="0" marR="0" lvl="0" indent="0">
              <a:lnSpc>
                <a:spcPct val="107000"/>
              </a:lnSpc>
              <a:spcBef>
                <a:spcPts val="0"/>
              </a:spcBef>
              <a:spcAft>
                <a:spcPts val="0"/>
              </a:spcAft>
              <a:buNone/>
            </a:pPr>
            <a:endParaRPr lang="en-US" sz="1800">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kern="100">
                <a:effectLst/>
                <a:latin typeface="Times New Roman" panose="02020603050405020304" pitchFamily="18" charset="0"/>
                <a:ea typeface="Aptos" panose="020B0004020202020204" pitchFamily="34" charset="0"/>
                <a:cs typeface="Times New Roman" panose="02020603050405020304" pitchFamily="18" charset="0"/>
              </a:rPr>
              <a:t>The legislation would require any municipality that receives a an adjustment of its prospective need obligation for the fourth or any subsequent rounds based on a lack of vacant land to, as part of its adopting and implementing its Housing Element and Fair Share Plan, “identify sufficient parcels likely to redevelop during the current round of obligations to address at least 25% of the prospective need obligation that has been adjusted, and adopt realistic zoning that allows for such adjusted obligation, or demonstrate why the municipality is unable to do so.”</a:t>
            </a: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457200" marR="0">
              <a:lnSpc>
                <a:spcPct val="107000"/>
              </a:lnSpc>
              <a:spcBef>
                <a:spcPts val="0"/>
              </a:spcBef>
              <a:spcAft>
                <a:spcPts val="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1800" kern="100">
                <a:effectLst/>
                <a:latin typeface="Times New Roman" panose="02020603050405020304" pitchFamily="18" charset="0"/>
                <a:ea typeface="Aptos" panose="020B0004020202020204" pitchFamily="34" charset="0"/>
                <a:cs typeface="Times New Roman" panose="02020603050405020304" pitchFamily="18" charset="0"/>
              </a:rPr>
              <a:t>The Program, as part of providing Compliance Certification, must confirm that land was correctly excluded. </a:t>
            </a: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1800">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A53D5ED9-072F-B93E-2C5F-7088A759AF08}"/>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BAAF7115-BE54-017A-9FB6-13F6BAA0AA2C}"/>
              </a:ext>
            </a:extLst>
          </p:cNvPr>
          <p:cNvSpPr>
            <a:spLocks noGrp="1"/>
          </p:cNvSpPr>
          <p:nvPr>
            <p:ph type="ftr" sz="quarter" idx="11"/>
          </p:nvPr>
        </p:nvSpPr>
        <p:spPr>
          <a:xfrm>
            <a:off x="2425424" y="6336385"/>
            <a:ext cx="5651776" cy="415037"/>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1916168094"/>
      </p:ext>
    </p:extLst>
  </p:cSld>
  <p:clrMapOvr>
    <a:masterClrMapping/>
  </p:clrMapOvr>
  <p:transition spd="slow">
    <p:push dir="u"/>
  </p:transition>
</p:sld>
</file>

<file path=ppt/slides/slide3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a:bodyPr>
          <a:lstStyle/>
          <a:p>
            <a:r>
              <a:rPr lang="en-US" sz="2400" b="1"/>
              <a:t>A4, </a:t>
            </a:r>
            <a:r>
              <a:rPr lang="en-US" sz="2400" b="1" u="sng" kern="100">
                <a:effectLst/>
                <a:latin typeface="Times New Roman" panose="02020603050405020304" pitchFamily="18" charset="0"/>
                <a:ea typeface="Aptos" panose="020B0004020202020204" pitchFamily="34" charset="0"/>
                <a:cs typeface="Times New Roman" panose="02020603050405020304" pitchFamily="18" charset="0"/>
              </a:rPr>
              <a:t>Limits, Minimums, &amp; Maximums:</a:t>
            </a:r>
            <a:br>
              <a:rPr lang="en-US" sz="1800" kern="100">
                <a:effectLst/>
                <a:latin typeface="Aptos" panose="020B0004020202020204" pitchFamily="34" charset="0"/>
                <a:ea typeface="Aptos" panose="020B0004020202020204" pitchFamily="34" charset="0"/>
                <a:cs typeface="Times New Roman" panose="02020603050405020304" pitchFamily="18" charset="0"/>
              </a:rPr>
            </a:br>
            <a:endParaRPr lang="en-US" sz="2400" b="1"/>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1600200"/>
            <a:ext cx="8534400" cy="4724400"/>
          </a:xfrm>
        </p:spPr>
        <p:txBody>
          <a:bodyPr>
            <a:normAutofit/>
          </a:bodyPr>
          <a:lstStyle/>
          <a:p>
            <a:pPr marL="0" marR="0" lvl="0" indent="0">
              <a:lnSpc>
                <a:spcPct val="107000"/>
              </a:lnSpc>
              <a:spcBef>
                <a:spcPts val="0"/>
              </a:spcBef>
              <a:spcAft>
                <a:spcPts val="0"/>
              </a:spcAft>
              <a:buNone/>
            </a:pPr>
            <a:endParaRPr lang="en-US" sz="1800">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7" name="TextBox 6">
            <a:extLst>
              <a:ext uri="{FF2B5EF4-FFF2-40B4-BE49-F238E27FC236}">
                <a16:creationId xmlns:a16="http://schemas.microsoft.com/office/drawing/2014/main" id="{C4660E79-F5A6-3C7C-55E4-CA5776C81473}"/>
              </a:ext>
            </a:extLst>
          </p:cNvPr>
          <p:cNvSpPr txBox="1"/>
          <p:nvPr/>
        </p:nvSpPr>
        <p:spPr>
          <a:xfrm>
            <a:off x="76200" y="1371600"/>
            <a:ext cx="8915400" cy="4770152"/>
          </a:xfrm>
          <a:prstGeom prst="rect">
            <a:avLst/>
          </a:prstGeom>
          <a:noFill/>
        </p:spPr>
        <p:txBody>
          <a:bodyPr wrap="square">
            <a:spAutoFit/>
          </a:bodyPr>
          <a:lstStyle/>
          <a:p>
            <a:pPr marL="0" marR="0">
              <a:lnSpc>
                <a:spcPct val="107000"/>
              </a:lnSpc>
              <a:spcBef>
                <a:spcPts val="0"/>
              </a:spcBef>
              <a:spcAft>
                <a:spcPts val="800"/>
              </a:spcAft>
            </a:pPr>
            <a:r>
              <a:rPr lang="en-US" sz="2000" b="1" u="sng" kern="100">
                <a:effectLst/>
                <a:latin typeface="Times New Roman" panose="02020603050405020304" pitchFamily="18" charset="0"/>
                <a:ea typeface="Aptos" panose="020B0004020202020204" pitchFamily="34" charset="0"/>
                <a:cs typeface="Times New Roman" panose="02020603050405020304" pitchFamily="18" charset="0"/>
              </a:rPr>
              <a:t>Age Restricted Housing</a:t>
            </a:r>
            <a:r>
              <a:rPr lang="en-US" sz="2000" b="1" kern="100">
                <a:effectLst/>
                <a:latin typeface="Times New Roman" panose="02020603050405020304" pitchFamily="18" charset="0"/>
                <a:ea typeface="Aptos" panose="020B0004020202020204" pitchFamily="34" charset="0"/>
                <a:cs typeface="Times New Roman" panose="02020603050405020304" pitchFamily="18" charset="0"/>
              </a:rPr>
              <a:t>: </a:t>
            </a:r>
            <a:r>
              <a:rPr lang="en-US" sz="2000" kern="100">
                <a:effectLst/>
                <a:latin typeface="Times New Roman" panose="02020603050405020304" pitchFamily="18" charset="0"/>
                <a:ea typeface="Aptos" panose="020B0004020202020204" pitchFamily="34" charset="0"/>
                <a:cs typeface="Times New Roman" panose="02020603050405020304" pitchFamily="18" charset="0"/>
              </a:rPr>
              <a:t>A municipality may not satisfy more than 30%* of the affordable housing units, exclusive of bonus credits, to address its prospective need obligation through the creation of age-restricted housing. </a:t>
            </a:r>
          </a:p>
          <a:p>
            <a:pPr marL="0" marR="0">
              <a:lnSpc>
                <a:spcPct val="107000"/>
              </a:lnSpc>
              <a:spcBef>
                <a:spcPts val="0"/>
              </a:spcBef>
              <a:spcAft>
                <a:spcPts val="800"/>
              </a:spcAft>
            </a:pP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000" b="1" u="sng" kern="100">
                <a:effectLst/>
                <a:latin typeface="Times New Roman" panose="02020603050405020304" pitchFamily="18" charset="0"/>
                <a:ea typeface="Aptos" panose="020B0004020202020204" pitchFamily="34" charset="0"/>
                <a:cs typeface="Times New Roman" panose="02020603050405020304" pitchFamily="18" charset="0"/>
              </a:rPr>
              <a:t>Housing Available to Families with Children:</a:t>
            </a:r>
            <a:r>
              <a:rPr lang="en-US" sz="2000" b="1" kern="100">
                <a:effectLst/>
                <a:latin typeface="Times New Roman" panose="02020603050405020304" pitchFamily="18" charset="0"/>
                <a:ea typeface="Aptos" panose="020B0004020202020204" pitchFamily="34" charset="0"/>
                <a:cs typeface="Times New Roman" panose="02020603050405020304" pitchFamily="18" charset="0"/>
              </a:rPr>
              <a:t> </a:t>
            </a:r>
            <a:r>
              <a:rPr lang="en-US" sz="2000" kern="100">
                <a:effectLst/>
                <a:latin typeface="Times New Roman" panose="02020603050405020304" pitchFamily="18" charset="0"/>
                <a:ea typeface="Aptos" panose="020B0004020202020204" pitchFamily="34" charset="0"/>
                <a:cs typeface="Times New Roman" panose="02020603050405020304" pitchFamily="18" charset="0"/>
              </a:rPr>
              <a:t>A municipality must satisfy at least 50% of the actual affordable housing units, exclusive of bonus credits, created to address its prospective need obligation through the creation of housing available to families with children. This is a continuation of current requirements.</a:t>
            </a:r>
          </a:p>
          <a:p>
            <a:pPr marL="0" marR="0">
              <a:lnSpc>
                <a:spcPct val="107000"/>
              </a:lnSpc>
              <a:spcBef>
                <a:spcPts val="0"/>
              </a:spcBef>
              <a:spcAft>
                <a:spcPts val="800"/>
              </a:spcAft>
            </a:pP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000" b="1" u="sng" kern="100">
                <a:effectLst/>
                <a:latin typeface="Times New Roman" panose="02020603050405020304" pitchFamily="18" charset="0"/>
                <a:ea typeface="Aptos" panose="020B0004020202020204" pitchFamily="34" charset="0"/>
                <a:cs typeface="Times New Roman" panose="02020603050405020304" pitchFamily="18" charset="0"/>
              </a:rPr>
              <a:t>Rental Housing:</a:t>
            </a:r>
            <a:r>
              <a:rPr lang="en-US" sz="2000" b="1" kern="100">
                <a:effectLst/>
                <a:latin typeface="Times New Roman" panose="02020603050405020304" pitchFamily="18" charset="0"/>
                <a:ea typeface="Aptos" panose="020B0004020202020204" pitchFamily="34" charset="0"/>
                <a:cs typeface="Times New Roman" panose="02020603050405020304" pitchFamily="18" charset="0"/>
              </a:rPr>
              <a:t> </a:t>
            </a:r>
            <a:r>
              <a:rPr lang="en-US" sz="2000" kern="100">
                <a:effectLst/>
                <a:latin typeface="Times New Roman" panose="02020603050405020304" pitchFamily="18" charset="0"/>
                <a:ea typeface="Aptos" panose="020B0004020202020204" pitchFamily="34" charset="0"/>
                <a:cs typeface="Times New Roman" panose="02020603050405020304" pitchFamily="18" charset="0"/>
              </a:rPr>
              <a:t>A municipality must satisfy at least 25% of the actual affordable housing units, exclusive of bonus credits, to address its prospective need obligation through rental units. At least half of that number must be available for families with children. This is a continuation of current requirements.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8" name="Date Placeholder 7">
            <a:extLst>
              <a:ext uri="{FF2B5EF4-FFF2-40B4-BE49-F238E27FC236}">
                <a16:creationId xmlns:a16="http://schemas.microsoft.com/office/drawing/2014/main" id="{70A3CDD6-85A6-A675-FCBD-B8CB1BAFE481}"/>
              </a:ext>
            </a:extLst>
          </p:cNvPr>
          <p:cNvSpPr>
            <a:spLocks noGrp="1"/>
          </p:cNvSpPr>
          <p:nvPr>
            <p:ph type="dt" sz="half" idx="10"/>
          </p:nvPr>
        </p:nvSpPr>
        <p:spPr/>
        <p:txBody>
          <a:bodyPr/>
          <a:lstStyle/>
          <a:p>
            <a:r>
              <a:rPr lang="en-US"/>
              <a:t>Friday, February 9, 2024</a:t>
            </a:r>
          </a:p>
          <a:p>
            <a:endParaRPr lang="en-US"/>
          </a:p>
        </p:txBody>
      </p:sp>
      <p:sp>
        <p:nvSpPr>
          <p:cNvPr id="9" name="Footer Placeholder 8">
            <a:extLst>
              <a:ext uri="{FF2B5EF4-FFF2-40B4-BE49-F238E27FC236}">
                <a16:creationId xmlns:a16="http://schemas.microsoft.com/office/drawing/2014/main" id="{D5E30372-8C4E-E489-D073-636557707285}"/>
              </a:ext>
            </a:extLst>
          </p:cNvPr>
          <p:cNvSpPr>
            <a:spLocks noGrp="1"/>
          </p:cNvSpPr>
          <p:nvPr>
            <p:ph type="ftr" sz="quarter" idx="11"/>
          </p:nvPr>
        </p:nvSpPr>
        <p:spPr>
          <a:xfrm>
            <a:off x="2285668" y="6336385"/>
            <a:ext cx="5791532" cy="385090"/>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3906417754"/>
      </p:ext>
    </p:extLst>
  </p:cSld>
  <p:clrMapOvr>
    <a:masterClrMapping/>
  </p:clrMapOvr>
  <p:transition spd="slow">
    <p:push dir="u"/>
  </p:transition>
</p:sld>
</file>

<file path=ppt/slides/slide3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a:bodyPr>
          <a:lstStyle/>
          <a:p>
            <a:r>
              <a:rPr lang="en-US" sz="2400" b="1"/>
              <a:t>A4, </a:t>
            </a:r>
            <a:r>
              <a:rPr lang="en-US" sz="2400" b="1" u="sng" kern="100">
                <a:effectLst/>
                <a:latin typeface="Times New Roman" panose="02020603050405020304" pitchFamily="18" charset="0"/>
                <a:ea typeface="Aptos" panose="020B0004020202020204" pitchFamily="34" charset="0"/>
                <a:cs typeface="Times New Roman" panose="02020603050405020304" pitchFamily="18" charset="0"/>
              </a:rPr>
              <a:t>Limits, Minimums, &amp; Maximums:</a:t>
            </a:r>
            <a:br>
              <a:rPr lang="en-US" sz="1800" kern="100">
                <a:effectLst/>
                <a:latin typeface="Aptos" panose="020B0004020202020204" pitchFamily="34" charset="0"/>
                <a:ea typeface="Aptos" panose="020B0004020202020204" pitchFamily="34" charset="0"/>
                <a:cs typeface="Times New Roman" panose="02020603050405020304" pitchFamily="18" charset="0"/>
              </a:rPr>
            </a:br>
            <a:endParaRPr lang="en-US" sz="2400" b="1"/>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63286" y="1524000"/>
            <a:ext cx="8534400" cy="4724400"/>
          </a:xfrm>
        </p:spPr>
        <p:txBody>
          <a:bodyPr>
            <a:normAutofit/>
          </a:bodyPr>
          <a:lstStyle/>
          <a:p>
            <a:pPr marL="0" marR="0" lvl="0" indent="0">
              <a:lnSpc>
                <a:spcPct val="107000"/>
              </a:lnSpc>
              <a:spcBef>
                <a:spcPts val="0"/>
              </a:spcBef>
              <a:spcAft>
                <a:spcPts val="0"/>
              </a:spcAft>
              <a:buNone/>
            </a:pPr>
            <a:endParaRPr lang="en-US" sz="1800">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7" name="TextBox 6">
            <a:extLst>
              <a:ext uri="{FF2B5EF4-FFF2-40B4-BE49-F238E27FC236}">
                <a16:creationId xmlns:a16="http://schemas.microsoft.com/office/drawing/2014/main" id="{C4660E79-F5A6-3C7C-55E4-CA5776C81473}"/>
              </a:ext>
            </a:extLst>
          </p:cNvPr>
          <p:cNvSpPr txBox="1"/>
          <p:nvPr/>
        </p:nvSpPr>
        <p:spPr>
          <a:xfrm>
            <a:off x="114300" y="1066800"/>
            <a:ext cx="8915400" cy="4999317"/>
          </a:xfrm>
          <a:prstGeom prst="rect">
            <a:avLst/>
          </a:prstGeom>
          <a:noFill/>
        </p:spPr>
        <p:txBody>
          <a:bodyPr wrap="square">
            <a:spAutoFit/>
          </a:bodyPr>
          <a:lstStyle/>
          <a:p>
            <a:pPr marL="0" marR="0">
              <a:lnSpc>
                <a:spcPct val="107000"/>
              </a:lnSpc>
              <a:spcBef>
                <a:spcPts val="0"/>
              </a:spcBef>
              <a:spcAft>
                <a:spcPts val="800"/>
              </a:spcAft>
            </a:pPr>
            <a:r>
              <a:rPr lang="en-US" sz="2000" b="1" u="sng" kern="100">
                <a:effectLst/>
                <a:latin typeface="Times New Roman" panose="02020603050405020304" pitchFamily="18" charset="0"/>
                <a:ea typeface="Aptos" panose="020B0004020202020204" pitchFamily="34" charset="0"/>
                <a:cs typeface="Times New Roman" panose="02020603050405020304" pitchFamily="18" charset="0"/>
              </a:rPr>
              <a:t>Very Low Income</a:t>
            </a:r>
            <a:r>
              <a:rPr lang="en-US" sz="2000" b="1" kern="100">
                <a:effectLst/>
                <a:latin typeface="Times New Roman" panose="02020603050405020304" pitchFamily="18" charset="0"/>
                <a:ea typeface="Aptos" panose="020B0004020202020204" pitchFamily="34" charset="0"/>
                <a:cs typeface="Times New Roman" panose="02020603050405020304" pitchFamily="18" charset="0"/>
              </a:rPr>
              <a:t>: </a:t>
            </a:r>
            <a:r>
              <a:rPr lang="en-US" sz="2000" kern="100">
                <a:effectLst/>
                <a:latin typeface="Times New Roman" panose="02020603050405020304" pitchFamily="18" charset="0"/>
                <a:ea typeface="Aptos" panose="020B0004020202020204" pitchFamily="34" charset="0"/>
                <a:cs typeface="Times New Roman" panose="02020603050405020304" pitchFamily="18" charset="0"/>
              </a:rPr>
              <a:t>(page 59) 13% of the housing units made available for low- and moderate income households must be reserved for occupancy by very low-income households. (This is not new.) What is new is that at least half of that number must be made available to families with children. </a:t>
            </a:r>
          </a:p>
          <a:p>
            <a:pPr marL="0" marR="0">
              <a:lnSpc>
                <a:spcPct val="107000"/>
              </a:lnSpc>
              <a:spcBef>
                <a:spcPts val="0"/>
              </a:spcBef>
              <a:spcAft>
                <a:spcPts val="800"/>
              </a:spcAft>
            </a:pPr>
            <a:r>
              <a:rPr lang="en-US" sz="2000" b="1" u="sng" kern="100">
                <a:effectLst/>
                <a:latin typeface="Times New Roman" panose="02020603050405020304" pitchFamily="18" charset="0"/>
                <a:ea typeface="Aptos" panose="020B0004020202020204" pitchFamily="34" charset="0"/>
                <a:cs typeface="Times New Roman" panose="02020603050405020304" pitchFamily="18" charset="0"/>
              </a:rPr>
              <a:t>Transitional Housing</a:t>
            </a:r>
            <a:r>
              <a:rPr lang="en-US" sz="2000" kern="100">
                <a:effectLst/>
                <a:latin typeface="Times New Roman" panose="02020603050405020304" pitchFamily="18" charset="0"/>
                <a:ea typeface="Aptos" panose="020B0004020202020204" pitchFamily="34" charset="0"/>
                <a:cs typeface="Times New Roman" panose="02020603050405020304" pitchFamily="18" charset="0"/>
              </a:rPr>
              <a:t>: </a:t>
            </a:r>
            <a:r>
              <a:rPr lang="en-US" sz="2000" i="1" kern="100">
                <a:effectLst/>
                <a:latin typeface="Times New Roman" panose="02020603050405020304" pitchFamily="18" charset="0"/>
                <a:ea typeface="Aptos" panose="020B0004020202020204" pitchFamily="34" charset="0"/>
                <a:cs typeface="Times New Roman" panose="02020603050405020304" pitchFamily="18" charset="0"/>
              </a:rPr>
              <a:t>(Section 24, page 47) </a:t>
            </a:r>
            <a:r>
              <a:rPr lang="en-US" sz="2000" kern="100">
                <a:effectLst/>
                <a:latin typeface="Times New Roman" panose="02020603050405020304" pitchFamily="18" charset="0"/>
                <a:ea typeface="Aptos" panose="020B0004020202020204" pitchFamily="34" charset="0"/>
                <a:cs typeface="Times New Roman" panose="02020603050405020304" pitchFamily="18" charset="0"/>
              </a:rPr>
              <a:t>A municipality shall not credit transitional housing credits to more than 10% of the municipality’s fair share obligation.</a:t>
            </a:r>
          </a:p>
          <a:p>
            <a:pPr marL="0" marR="0">
              <a:lnSpc>
                <a:spcPct val="107000"/>
              </a:lnSpc>
              <a:spcBef>
                <a:spcPts val="0"/>
              </a:spcBef>
              <a:spcAft>
                <a:spcPts val="800"/>
              </a:spcAft>
            </a:pPr>
            <a:r>
              <a:rPr lang="en-US" sz="2000" b="1" u="sng" kern="100">
                <a:effectLst/>
                <a:latin typeface="Times New Roman" panose="02020603050405020304" pitchFamily="18" charset="0"/>
                <a:ea typeface="Aptos" panose="020B0004020202020204" pitchFamily="34" charset="0"/>
                <a:cs typeface="Times New Roman" panose="02020603050405020304" pitchFamily="18" charset="0"/>
              </a:rPr>
              <a:t>1,000 Unit Maximum</a:t>
            </a:r>
            <a:r>
              <a:rPr lang="en-US" sz="2000" b="1" kern="100">
                <a:effectLst/>
                <a:latin typeface="Times New Roman" panose="02020603050405020304" pitchFamily="18" charset="0"/>
                <a:ea typeface="Aptos" panose="020B0004020202020204" pitchFamily="34" charset="0"/>
                <a:cs typeface="Times New Roman" panose="02020603050405020304" pitchFamily="18" charset="0"/>
              </a:rPr>
              <a:t>: </a:t>
            </a:r>
            <a:r>
              <a:rPr lang="en-US" sz="2000" i="1" kern="100">
                <a:effectLst/>
                <a:latin typeface="Times New Roman" panose="02020603050405020304" pitchFamily="18" charset="0"/>
                <a:ea typeface="Aptos" panose="020B0004020202020204" pitchFamily="34" charset="0"/>
                <a:cs typeface="Times New Roman" panose="02020603050405020304" pitchFamily="18" charset="0"/>
              </a:rPr>
              <a:t>(Section 3, page 12)</a:t>
            </a:r>
            <a:r>
              <a:rPr lang="en-US" sz="2000" kern="100">
                <a:effectLst/>
                <a:latin typeface="Times New Roman" panose="02020603050405020304" pitchFamily="18" charset="0"/>
                <a:ea typeface="Aptos" panose="020B0004020202020204" pitchFamily="34" charset="0"/>
                <a:cs typeface="Times New Roman" panose="02020603050405020304" pitchFamily="18" charset="0"/>
              </a:rPr>
              <a:t> A municipality may lower its prospective need obligation to the extent necessary to prevent establishing a prospective need obligations of more than 1,000 housing units, after application of credits, or to prevent a prospective need obligation that exceeds 20% of the total number of households in a municipality.  If subject to both, the reduction resulting in the lower obligation number is to be applied. </a:t>
            </a: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endParaRPr lang="en-US" sz="20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4BD760A2-7E31-7DF1-41A8-442C9BEE1A17}"/>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579973C2-D4A6-1DB9-2F57-C9BC723568A9}"/>
              </a:ext>
            </a:extLst>
          </p:cNvPr>
          <p:cNvSpPr>
            <a:spLocks noGrp="1"/>
          </p:cNvSpPr>
          <p:nvPr>
            <p:ph type="ftr" sz="quarter" idx="11"/>
          </p:nvPr>
        </p:nvSpPr>
        <p:spPr>
          <a:xfrm>
            <a:off x="2465353" y="6316420"/>
            <a:ext cx="5991183" cy="275283"/>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46014826"/>
      </p:ext>
    </p:extLst>
  </p:cSld>
  <p:clrMapOvr>
    <a:masterClrMapping/>
  </p:clrMapOvr>
  <p:transition spd="slow">
    <p:push dir="u"/>
  </p:transition>
</p:sld>
</file>

<file path=ppt/slides/slide3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563562"/>
          </a:xfrm>
        </p:spPr>
        <p:txBody>
          <a:bodyPr>
            <a:normAutofit fontScale="90000"/>
          </a:bodyPr>
          <a:lstStyle/>
          <a:p>
            <a:r>
              <a:rPr lang="en-US" sz="2400" b="1"/>
              <a:t>A4, </a:t>
            </a:r>
            <a:r>
              <a:rPr lang="en-US" sz="2400" b="1" kern="100">
                <a:latin typeface="Times New Roman" panose="02020603050405020304" pitchFamily="18" charset="0"/>
                <a:cs typeface="Times New Roman" panose="02020603050405020304" pitchFamily="18" charset="0"/>
              </a:rPr>
              <a:t>Affordability Controls</a:t>
            </a:r>
            <a:r>
              <a:rPr lang="en-US" sz="2400" b="1" u="sng" kern="100">
                <a:effectLst/>
                <a:latin typeface="Times New Roman" panose="02020603050405020304" pitchFamily="18" charset="0"/>
                <a:ea typeface="Aptos" panose="020B0004020202020204" pitchFamily="34" charset="0"/>
                <a:cs typeface="Times New Roman" panose="02020603050405020304" pitchFamily="18" charset="0"/>
              </a:rPr>
              <a:t>:</a:t>
            </a:r>
            <a:br>
              <a:rPr lang="en-US" sz="1800" kern="100">
                <a:effectLst/>
                <a:latin typeface="Aptos" panose="020B0004020202020204" pitchFamily="34" charset="0"/>
                <a:ea typeface="Aptos" panose="020B0004020202020204" pitchFamily="34" charset="0"/>
                <a:cs typeface="Times New Roman" panose="02020603050405020304" pitchFamily="18" charset="0"/>
              </a:rPr>
            </a:br>
            <a:endParaRPr lang="en-US" sz="2400" b="1"/>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685800"/>
            <a:ext cx="8534400" cy="5638800"/>
          </a:xfrm>
        </p:spPr>
        <p:txBody>
          <a:bodyPr>
            <a:normAutofit/>
          </a:bodyPr>
          <a:lstStyle/>
          <a:p>
            <a:pPr marL="0" marR="0" indent="0">
              <a:lnSpc>
                <a:spcPct val="107000"/>
              </a:lnSpc>
              <a:spcBef>
                <a:spcPts val="0"/>
              </a:spcBef>
              <a:spcAft>
                <a:spcPts val="800"/>
              </a:spcAft>
              <a:buNone/>
            </a:pPr>
            <a:r>
              <a:rPr lang="en-US" sz="1800" i="1" kern="100">
                <a:effectLst/>
                <a:latin typeface="Times New Roman" panose="02020603050405020304" pitchFamily="18" charset="0"/>
                <a:ea typeface="Aptos" panose="020B0004020202020204" pitchFamily="34" charset="0"/>
                <a:cs typeface="Times New Roman" panose="02020603050405020304" pitchFamily="18" charset="0"/>
              </a:rPr>
              <a:t>Section 27, amending Section 21 of P.L.1985, c.222 (C.52:27D-321 (f)) Page 56.</a:t>
            </a:r>
            <a:endParaRPr lang="en-US" sz="1800" i="1"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488B9AB0-81EC-2ABF-7C5B-FDE2D8B7E016}"/>
              </a:ext>
            </a:extLst>
          </p:cNvPr>
          <p:cNvSpPr txBox="1"/>
          <p:nvPr/>
        </p:nvSpPr>
        <p:spPr>
          <a:xfrm>
            <a:off x="152400" y="990600"/>
            <a:ext cx="8686800" cy="5019516"/>
          </a:xfrm>
          <a:prstGeom prst="rect">
            <a:avLst/>
          </a:prstGeom>
          <a:noFill/>
        </p:spPr>
        <p:txBody>
          <a:bodyPr wrap="square">
            <a:spAutoFit/>
          </a:bodyPr>
          <a:lstStyle/>
          <a:p>
            <a:pPr marL="342900" marR="0" lvl="0" indent="-342900">
              <a:lnSpc>
                <a:spcPct val="107000"/>
              </a:lnSpc>
              <a:spcBef>
                <a:spcPts val="0"/>
              </a:spcBef>
              <a:spcAft>
                <a:spcPts val="0"/>
              </a:spcAft>
              <a:buFont typeface="Symbol" panose="05050102010706020507" pitchFamily="18" charset="2"/>
              <a:buChar char=""/>
            </a:pPr>
            <a:r>
              <a:rPr lang="en-US" sz="1800" kern="100">
                <a:effectLst/>
                <a:latin typeface="Times New Roman" panose="02020603050405020304" pitchFamily="18" charset="0"/>
                <a:ea typeface="Aptos" panose="020B0004020202020204" pitchFamily="34" charset="0"/>
                <a:cs typeface="Times New Roman" panose="02020603050405020304" pitchFamily="18" charset="0"/>
              </a:rPr>
              <a:t>Under current law the HMFA may provide grants and loans to affordable housing programs provided the housing created through the assistance is restricted as low- and moderate income housing for a period of 20 years. This 20-year period was required for both rentals and for-sale units. </a:t>
            </a:r>
            <a:endParaRPr lang="en-US" sz="1600" kern="10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kern="100">
                <a:effectLst/>
                <a:latin typeface="Times New Roman" panose="02020603050405020304" pitchFamily="18" charset="0"/>
                <a:ea typeface="Aptos" panose="020B0004020202020204" pitchFamily="34" charset="0"/>
                <a:cs typeface="Times New Roman" panose="02020603050405020304" pitchFamily="18" charset="0"/>
              </a:rPr>
              <a:t>The legislation increases the minimum period requiring affordability controls to 30 years for newly created rental units and maintains a 20 year period for for-sale units, except for housing units which affordability controls are extended for a new term of affordability. </a:t>
            </a:r>
            <a:endParaRPr lang="en-US" kern="100">
              <a:latin typeface="Times New Roman" panose="02020603050405020304" pitchFamily="18"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600" kern="100">
                <a:effectLst/>
                <a:latin typeface="Times New Roman" panose="02020603050405020304" pitchFamily="18" charset="0"/>
                <a:ea typeface="Aptos" panose="020B0004020202020204" pitchFamily="34" charset="0"/>
                <a:cs typeface="Times New Roman" panose="02020603050405020304" pitchFamily="18" charset="0"/>
              </a:rPr>
              <a:t>For units that have affordability controls extended for a new term a 20-year deed restriction shal</a:t>
            </a:r>
            <a:r>
              <a:rPr lang="en-US" sz="1600" kern="100">
                <a:latin typeface="Times New Roman" panose="02020603050405020304" pitchFamily="18" charset="0"/>
                <a:ea typeface="Aptos" panose="020B0004020202020204" pitchFamily="34" charset="0"/>
                <a:cs typeface="Times New Roman" panose="02020603050405020304" pitchFamily="18" charset="0"/>
              </a:rPr>
              <a:t>l be required if the unit was initially created before October 1, 2001; and a 30-year minimum deed restriction shall be required if the unit was initially created after October 1, 2001.</a:t>
            </a:r>
            <a:endParaRPr lang="en-US" sz="1600" kern="10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kern="100">
                <a:effectLst/>
                <a:latin typeface="Times New Roman" panose="02020603050405020304" pitchFamily="18" charset="0"/>
                <a:ea typeface="Aptos" panose="020B0004020202020204" pitchFamily="34" charset="0"/>
                <a:cs typeface="Times New Roman" panose="02020603050405020304" pitchFamily="18" charset="0"/>
              </a:rPr>
              <a:t>Current law also provides for the opportunity to lower the 20-year required affordability controls if it is determined that the economic feasibility of the program is jeopardized by the requirement and that the public purpose served by the program outweighs the shorter period.</a:t>
            </a:r>
            <a:endParaRPr lang="en-US" sz="1600" kern="10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1800" kern="100">
                <a:effectLst/>
                <a:latin typeface="Times New Roman" panose="02020603050405020304" pitchFamily="18" charset="0"/>
                <a:ea typeface="Aptos" panose="020B0004020202020204" pitchFamily="34" charset="0"/>
                <a:cs typeface="Times New Roman" panose="02020603050405020304" pitchFamily="18" charset="0"/>
              </a:rPr>
              <a:t>The legislation eliminates the opportunity to reduce the minimum requirement for affordability controls. </a:t>
            </a:r>
            <a:endParaRPr lang="en-US" sz="16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Date Placeholder 5">
            <a:extLst>
              <a:ext uri="{FF2B5EF4-FFF2-40B4-BE49-F238E27FC236}">
                <a16:creationId xmlns:a16="http://schemas.microsoft.com/office/drawing/2014/main" id="{D15E6DF8-15A1-8116-B0BA-5B765E42BE94}"/>
              </a:ext>
            </a:extLst>
          </p:cNvPr>
          <p:cNvSpPr>
            <a:spLocks noGrp="1"/>
          </p:cNvSpPr>
          <p:nvPr>
            <p:ph type="dt" sz="half" idx="10"/>
          </p:nvPr>
        </p:nvSpPr>
        <p:spPr/>
        <p:txBody>
          <a:bodyPr/>
          <a:lstStyle/>
          <a:p>
            <a:r>
              <a:rPr lang="en-US"/>
              <a:t>Friday, February 9, 2024</a:t>
            </a:r>
          </a:p>
          <a:p>
            <a:endParaRPr lang="en-US"/>
          </a:p>
        </p:txBody>
      </p:sp>
      <p:sp>
        <p:nvSpPr>
          <p:cNvPr id="7" name="Footer Placeholder 6">
            <a:extLst>
              <a:ext uri="{FF2B5EF4-FFF2-40B4-BE49-F238E27FC236}">
                <a16:creationId xmlns:a16="http://schemas.microsoft.com/office/drawing/2014/main" id="{901CEB24-A235-CECB-3F99-A9B9DFB9A65B}"/>
              </a:ext>
            </a:extLst>
          </p:cNvPr>
          <p:cNvSpPr>
            <a:spLocks noGrp="1"/>
          </p:cNvSpPr>
          <p:nvPr>
            <p:ph type="ftr" sz="quarter" idx="11"/>
          </p:nvPr>
        </p:nvSpPr>
        <p:spPr>
          <a:xfrm>
            <a:off x="2645039" y="6326403"/>
            <a:ext cx="5911322" cy="355142"/>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3435170607"/>
      </p:ext>
    </p:extLst>
  </p:cSld>
  <p:clrMapOvr>
    <a:masterClrMapping/>
  </p:clrMapOvr>
  <p:transition spd="slow">
    <p:push dir="u"/>
  </p:transition>
</p:sld>
</file>

<file path=ppt/slides/slide3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A19C2D7C-2932-017C-CC62-5FC3DEE714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41CC82-E534-B630-2765-EDE42F890B10}"/>
              </a:ext>
            </a:extLst>
          </p:cNvPr>
          <p:cNvSpPr>
            <a:spLocks noGrp="1"/>
          </p:cNvSpPr>
          <p:nvPr>
            <p:ph type="title"/>
          </p:nvPr>
        </p:nvSpPr>
        <p:spPr>
          <a:xfrm>
            <a:off x="-76200" y="274638"/>
            <a:ext cx="9144000" cy="563562"/>
          </a:xfrm>
        </p:spPr>
        <p:txBody>
          <a:bodyPr>
            <a:normAutofit fontScale="90000"/>
          </a:bodyPr>
          <a:lstStyle/>
          <a:p>
            <a:r>
              <a:rPr lang="en-US" sz="2400" b="1"/>
              <a:t>A4, </a:t>
            </a:r>
            <a:r>
              <a:rPr lang="en-US" sz="2400" b="1" kern="100">
                <a:latin typeface="Times New Roman" panose="02020603050405020304" pitchFamily="18" charset="0"/>
                <a:cs typeface="Times New Roman" panose="02020603050405020304" pitchFamily="18" charset="0"/>
              </a:rPr>
              <a:t>Affordability Controls</a:t>
            </a:r>
            <a:r>
              <a:rPr lang="en-US" sz="2400" b="1" u="sng" kern="100">
                <a:effectLst/>
                <a:latin typeface="Times New Roman" panose="02020603050405020304" pitchFamily="18" charset="0"/>
                <a:ea typeface="Aptos" panose="020B0004020202020204" pitchFamily="34" charset="0"/>
                <a:cs typeface="Times New Roman" panose="02020603050405020304" pitchFamily="18" charset="0"/>
              </a:rPr>
              <a:t>:</a:t>
            </a:r>
            <a:br>
              <a:rPr lang="en-US" sz="1800" kern="100">
                <a:effectLst/>
                <a:latin typeface="Aptos" panose="020B0004020202020204" pitchFamily="34" charset="0"/>
                <a:ea typeface="Aptos" panose="020B0004020202020204" pitchFamily="34" charset="0"/>
                <a:cs typeface="Times New Roman" panose="02020603050405020304" pitchFamily="18" charset="0"/>
              </a:rPr>
            </a:br>
            <a:endParaRPr lang="en-US" sz="2400" b="1"/>
          </a:p>
        </p:txBody>
      </p:sp>
      <p:sp>
        <p:nvSpPr>
          <p:cNvPr id="3" name="Content Placeholder 2">
            <a:extLst>
              <a:ext uri="{FF2B5EF4-FFF2-40B4-BE49-F238E27FC236}">
                <a16:creationId xmlns:a16="http://schemas.microsoft.com/office/drawing/2014/main" id="{9D38264E-F04E-371A-BBC4-016036158617}"/>
              </a:ext>
            </a:extLst>
          </p:cNvPr>
          <p:cNvSpPr>
            <a:spLocks noGrp="1"/>
          </p:cNvSpPr>
          <p:nvPr>
            <p:ph idx="1"/>
          </p:nvPr>
        </p:nvSpPr>
        <p:spPr>
          <a:xfrm>
            <a:off x="152400" y="685800"/>
            <a:ext cx="8534400" cy="5638800"/>
          </a:xfrm>
        </p:spPr>
        <p:txBody>
          <a:bodyPr>
            <a:normAutofit/>
          </a:bodyPr>
          <a:lstStyle/>
          <a:p>
            <a:pPr marL="0" marR="0" indent="0">
              <a:lnSpc>
                <a:spcPct val="107000"/>
              </a:lnSpc>
              <a:spcBef>
                <a:spcPts val="0"/>
              </a:spcBef>
              <a:spcAft>
                <a:spcPts val="800"/>
              </a:spcAft>
              <a:buNone/>
            </a:pPr>
            <a:r>
              <a:rPr lang="en-US" sz="1800" i="1" kern="100">
                <a:effectLst/>
                <a:latin typeface="Times New Roman" panose="02020603050405020304" pitchFamily="18" charset="0"/>
                <a:ea typeface="Aptos" panose="020B0004020202020204" pitchFamily="34" charset="0"/>
                <a:cs typeface="Times New Roman" panose="02020603050405020304" pitchFamily="18" charset="0"/>
              </a:rPr>
              <a:t>Section 27, amending Section 21 of P.L.1985, c.222 (C.52:27D-321 (f)) Page 56.</a:t>
            </a:r>
            <a:endParaRPr lang="en-US" sz="1800" i="1"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C806A878-CC54-6CC9-3B96-BABAD506C4CE}"/>
              </a:ext>
            </a:extLst>
          </p:cNvPr>
          <p:cNvSpPr txBox="1"/>
          <p:nvPr/>
        </p:nvSpPr>
        <p:spPr>
          <a:xfrm>
            <a:off x="152400" y="990600"/>
            <a:ext cx="8686800" cy="1840056"/>
          </a:xfrm>
          <a:prstGeom prst="rect">
            <a:avLst/>
          </a:prstGeom>
          <a:noFill/>
        </p:spPr>
        <p:txBody>
          <a:bodyPr wrap="square">
            <a:spAutoFit/>
          </a:bodyPr>
          <a:lstStyle/>
          <a:p>
            <a:pPr marL="0" marR="0">
              <a:lnSpc>
                <a:spcPct val="107000"/>
              </a:lnSpc>
              <a:spcBef>
                <a:spcPts val="0"/>
              </a:spcBef>
              <a:spcAft>
                <a:spcPts val="800"/>
              </a:spcAft>
            </a:pPr>
            <a:endParaRPr lang="en-US" sz="1800" b="1" u="sng" kern="100">
              <a:effectLst/>
              <a:latin typeface="Times New Roman" panose="02020603050405020304" pitchFamily="18"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1800" b="1" u="sng" kern="100">
                <a:effectLst/>
                <a:latin typeface="Times New Roman" panose="02020603050405020304" pitchFamily="18" charset="0"/>
                <a:ea typeface="Aptos" panose="020B0004020202020204" pitchFamily="34" charset="0"/>
                <a:cs typeface="Times New Roman" panose="02020603050405020304" pitchFamily="18" charset="0"/>
              </a:rPr>
              <a:t>Municipal Housing Liaisons </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(Page 57)</a:t>
            </a: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r>
              <a:rPr lang="en-US" sz="1800" kern="100">
                <a:effectLst/>
                <a:latin typeface="Times New Roman" panose="02020603050405020304" pitchFamily="18" charset="0"/>
                <a:ea typeface="Aptos" panose="020B0004020202020204" pitchFamily="34" charset="0"/>
                <a:cs typeface="Times New Roman" panose="02020603050405020304" pitchFamily="18" charset="0"/>
              </a:rPr>
              <a:t>The DCA is tasked with promulgating processes and standards for the certification of administrative agents and municipal housing liaisons.</a:t>
            </a: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endParaRPr lang="en-US" sz="16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Date Placeholder 5">
            <a:extLst>
              <a:ext uri="{FF2B5EF4-FFF2-40B4-BE49-F238E27FC236}">
                <a16:creationId xmlns:a16="http://schemas.microsoft.com/office/drawing/2014/main" id="{5C8AA70D-2D5E-C0E9-1D2B-23314DCF51D2}"/>
              </a:ext>
            </a:extLst>
          </p:cNvPr>
          <p:cNvSpPr>
            <a:spLocks noGrp="1"/>
          </p:cNvSpPr>
          <p:nvPr>
            <p:ph type="dt" sz="half" idx="10"/>
          </p:nvPr>
        </p:nvSpPr>
        <p:spPr/>
        <p:txBody>
          <a:bodyPr/>
          <a:lstStyle/>
          <a:p>
            <a:r>
              <a:rPr lang="en-US"/>
              <a:t>Friday, February 9, 2024</a:t>
            </a:r>
          </a:p>
          <a:p>
            <a:endParaRPr lang="en-US"/>
          </a:p>
        </p:txBody>
      </p:sp>
      <p:sp>
        <p:nvSpPr>
          <p:cNvPr id="7" name="Footer Placeholder 6">
            <a:extLst>
              <a:ext uri="{FF2B5EF4-FFF2-40B4-BE49-F238E27FC236}">
                <a16:creationId xmlns:a16="http://schemas.microsoft.com/office/drawing/2014/main" id="{BE46D774-BDBB-95E1-C01B-2A3FD44FE289}"/>
              </a:ext>
            </a:extLst>
          </p:cNvPr>
          <p:cNvSpPr>
            <a:spLocks noGrp="1"/>
          </p:cNvSpPr>
          <p:nvPr>
            <p:ph type="ftr" sz="quarter" idx="11"/>
          </p:nvPr>
        </p:nvSpPr>
        <p:spPr>
          <a:xfrm>
            <a:off x="2445388" y="6366332"/>
            <a:ext cx="5631812" cy="355143"/>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3469836113"/>
      </p:ext>
    </p:extLst>
  </p:cSld>
  <p:clrMapOvr>
    <a:masterClrMapping/>
  </p:clrMapOvr>
  <p:transition spd="slow">
    <p:push dir="u"/>
  </p:transition>
</p:sld>
</file>

<file path=ppt/slides/slide3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563562"/>
          </a:xfrm>
        </p:spPr>
        <p:txBody>
          <a:bodyPr>
            <a:normAutofit fontScale="90000"/>
          </a:bodyPr>
          <a:lstStyle/>
          <a:p>
            <a:r>
              <a:rPr lang="en-US" sz="2400" b="1"/>
              <a:t>A4, </a:t>
            </a:r>
            <a:r>
              <a:rPr lang="en-US" sz="2400" b="1" kern="100">
                <a:latin typeface="Times New Roman" panose="02020603050405020304" pitchFamily="18" charset="0"/>
                <a:cs typeface="Times New Roman" panose="02020603050405020304" pitchFamily="18" charset="0"/>
              </a:rPr>
              <a:t>Development Fees</a:t>
            </a:r>
            <a:br>
              <a:rPr lang="en-US" sz="2400" b="1" kern="100">
                <a:latin typeface="Times New Roman" panose="02020603050405020304" pitchFamily="18" charset="0"/>
                <a:cs typeface="Times New Roman" panose="02020603050405020304" pitchFamily="18" charset="0"/>
              </a:rPr>
            </a:br>
            <a:r>
              <a:rPr lang="en-US" sz="2400" b="1" u="sng" kern="100">
                <a:effectLst/>
                <a:latin typeface="Times New Roman" panose="02020603050405020304" pitchFamily="18" charset="0"/>
                <a:ea typeface="Aptos" panose="020B0004020202020204" pitchFamily="34" charset="0"/>
                <a:cs typeface="Times New Roman" panose="02020603050405020304" pitchFamily="18" charset="0"/>
              </a:rPr>
              <a:t>:</a:t>
            </a:r>
            <a:br>
              <a:rPr lang="en-US" sz="1800" kern="100">
                <a:effectLst/>
                <a:latin typeface="Aptos" panose="020B0004020202020204" pitchFamily="34" charset="0"/>
                <a:ea typeface="Aptos" panose="020B0004020202020204" pitchFamily="34" charset="0"/>
                <a:cs typeface="Times New Roman" panose="02020603050405020304" pitchFamily="18" charset="0"/>
              </a:rPr>
            </a:br>
            <a:endParaRPr lang="en-US" sz="2400" b="1"/>
          </a:p>
        </p:txBody>
      </p:sp>
      <p:sp>
        <p:nvSpPr>
          <p:cNvPr id="5" name="TextBox 4">
            <a:extLst>
              <a:ext uri="{FF2B5EF4-FFF2-40B4-BE49-F238E27FC236}">
                <a16:creationId xmlns:a16="http://schemas.microsoft.com/office/drawing/2014/main" id="{488B9AB0-81EC-2ABF-7C5B-FDE2D8B7E016}"/>
              </a:ext>
            </a:extLst>
          </p:cNvPr>
          <p:cNvSpPr txBox="1"/>
          <p:nvPr/>
        </p:nvSpPr>
        <p:spPr>
          <a:xfrm>
            <a:off x="152400" y="990600"/>
            <a:ext cx="8686800" cy="5601598"/>
          </a:xfrm>
          <a:prstGeom prst="rect">
            <a:avLst/>
          </a:prstGeom>
          <a:noFill/>
        </p:spPr>
        <p:txBody>
          <a:bodyPr wrap="square">
            <a:spAutoFit/>
          </a:bodyPr>
          <a:lstStyle/>
          <a:p>
            <a:pPr marL="285750" marR="0" indent="-285750">
              <a:lnSpc>
                <a:spcPct val="107000"/>
              </a:lnSpc>
              <a:spcBef>
                <a:spcPts val="0"/>
              </a:spcBef>
              <a:spcAft>
                <a:spcPts val="800"/>
              </a:spcAft>
              <a:buFont typeface="Arial" panose="020B0604020202020204" pitchFamily="34" charset="0"/>
              <a:buChar char="•"/>
            </a:pPr>
            <a:r>
              <a:rPr lang="en-US" b="1" u="sng" kern="10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New: </a:t>
            </a:r>
            <a:r>
              <a:rPr lang="en-US" kern="100">
                <a:effectLst/>
                <a:latin typeface="Times New Roman" panose="02020603050405020304" pitchFamily="18" charset="0"/>
                <a:ea typeface="Aptos" panose="020B0004020202020204" pitchFamily="34" charset="0"/>
                <a:cs typeface="Times New Roman" panose="02020603050405020304" pitchFamily="18" charset="0"/>
              </a:rPr>
              <a:t>Within </a:t>
            </a:r>
            <a:r>
              <a:rPr lang="en-US" kern="100">
                <a:latin typeface="Times New Roman" panose="02020603050405020304" pitchFamily="18" charset="0"/>
                <a:ea typeface="Aptos" panose="020B0004020202020204" pitchFamily="34" charset="0"/>
                <a:cs typeface="Times New Roman" panose="02020603050405020304" pitchFamily="18" charset="0"/>
              </a:rPr>
              <a:t>180* </a:t>
            </a:r>
            <a:r>
              <a:rPr lang="en-US" kern="100">
                <a:effectLst/>
                <a:latin typeface="Times New Roman" panose="02020603050405020304" pitchFamily="18" charset="0"/>
                <a:ea typeface="Aptos" panose="020B0004020202020204" pitchFamily="34" charset="0"/>
                <a:cs typeface="Times New Roman" panose="02020603050405020304" pitchFamily="18" charset="0"/>
              </a:rPr>
              <a:t> days following enactment, any municipality that is or has been authorized to impose and collect development fees from developers of residential property or payments in lieu of constructing affordable housing, shall provide the DCA with a detailed accounting of such fees that have been collected and expended since the inception of the municipal authorization of such fees. (*originally was 90 days)</a:t>
            </a:r>
            <a:endParaRPr lang="en-US" kern="100">
              <a:effectLst/>
              <a:latin typeface="Aptos" panose="020B0004020202020204" pitchFamily="34" charset="0"/>
              <a:ea typeface="Aptos" panose="020B0004020202020204" pitchFamily="34" charset="0"/>
              <a:cs typeface="Times New Roman" panose="02020603050405020304" pitchFamily="18" charset="0"/>
            </a:endParaRPr>
          </a:p>
          <a:p>
            <a:pPr marL="285750" marR="0" indent="-285750">
              <a:lnSpc>
                <a:spcPct val="107000"/>
              </a:lnSpc>
              <a:spcBef>
                <a:spcPts val="0"/>
              </a:spcBef>
              <a:spcAft>
                <a:spcPts val="800"/>
              </a:spcAft>
              <a:buFont typeface="Arial" panose="020B0604020202020204" pitchFamily="34" charset="0"/>
              <a:buChar char="•"/>
            </a:pPr>
            <a:r>
              <a:rPr lang="en-US" kern="100">
                <a:effectLst/>
                <a:latin typeface="Times New Roman" panose="02020603050405020304" pitchFamily="18" charset="0"/>
                <a:ea typeface="Aptos" panose="020B0004020202020204" pitchFamily="34" charset="0"/>
                <a:cs typeface="Times New Roman" panose="02020603050405020304" pitchFamily="18" charset="0"/>
              </a:rPr>
              <a:t>A detailed accounting is then due by January 15 each year. </a:t>
            </a:r>
            <a:endParaRPr lang="en-US" kern="100">
              <a:effectLst/>
              <a:latin typeface="Aptos" panose="020B0004020202020204" pitchFamily="34" charset="0"/>
              <a:ea typeface="Aptos" panose="020B0004020202020204" pitchFamily="34" charset="0"/>
              <a:cs typeface="Times New Roman" panose="02020603050405020304" pitchFamily="18" charset="0"/>
            </a:endParaRPr>
          </a:p>
          <a:p>
            <a:pPr marL="285750" marR="0" indent="-285750">
              <a:lnSpc>
                <a:spcPct val="107000"/>
              </a:lnSpc>
              <a:spcBef>
                <a:spcPts val="0"/>
              </a:spcBef>
              <a:spcAft>
                <a:spcPts val="800"/>
              </a:spcAft>
              <a:buFont typeface="Arial" panose="020B0604020202020204" pitchFamily="34" charset="0"/>
              <a:buChar char="•"/>
            </a:pPr>
            <a:r>
              <a:rPr lang="en-US" kern="100">
                <a:effectLst/>
                <a:latin typeface="Times New Roman" panose="02020603050405020304" pitchFamily="18" charset="0"/>
                <a:ea typeface="Aptos" panose="020B0004020202020204" pitchFamily="34" charset="0"/>
                <a:cs typeface="Times New Roman" panose="02020603050405020304" pitchFamily="18" charset="0"/>
              </a:rPr>
              <a:t>Must include within Housing </a:t>
            </a:r>
            <a:r>
              <a:rPr lang="en-US" kern="100">
                <a:latin typeface="Times New Roman" panose="02020603050405020304" pitchFamily="18" charset="0"/>
                <a:ea typeface="Aptos" panose="020B0004020202020204" pitchFamily="34" charset="0"/>
                <a:cs typeface="Times New Roman" panose="02020603050405020304" pitchFamily="18" charset="0"/>
              </a:rPr>
              <a:t>E</a:t>
            </a:r>
            <a:r>
              <a:rPr lang="en-US" kern="100">
                <a:effectLst/>
                <a:latin typeface="Times New Roman" panose="02020603050405020304" pitchFamily="18" charset="0"/>
                <a:ea typeface="Aptos" panose="020B0004020202020204" pitchFamily="34" charset="0"/>
                <a:cs typeface="Times New Roman" panose="02020603050405020304" pitchFamily="18" charset="0"/>
              </a:rPr>
              <a:t>lement a spending plan for current funds in the municipal affordable housing trust fund and projected funds towards the round. </a:t>
            </a:r>
            <a:endParaRPr lang="en-US" kern="100">
              <a:effectLst/>
              <a:latin typeface="Aptos" panose="020B0004020202020204" pitchFamily="34" charset="0"/>
              <a:ea typeface="Aptos" panose="020B0004020202020204" pitchFamily="34" charset="0"/>
              <a:cs typeface="Times New Roman" panose="02020603050405020304" pitchFamily="18" charset="0"/>
            </a:endParaRPr>
          </a:p>
          <a:p>
            <a:pPr marL="285750" marR="0" indent="-285750">
              <a:lnSpc>
                <a:spcPct val="107000"/>
              </a:lnSpc>
              <a:spcBef>
                <a:spcPts val="0"/>
              </a:spcBef>
              <a:spcAft>
                <a:spcPts val="800"/>
              </a:spcAft>
              <a:buFont typeface="Arial" panose="020B0604020202020204" pitchFamily="34" charset="0"/>
              <a:buChar char="•"/>
            </a:pPr>
            <a:r>
              <a:rPr lang="en-US" kern="100">
                <a:effectLst/>
                <a:latin typeface="Times New Roman" panose="02020603050405020304" pitchFamily="18" charset="0"/>
                <a:ea typeface="Aptos" panose="020B0004020202020204" pitchFamily="34" charset="0"/>
                <a:cs typeface="Times New Roman" panose="02020603050405020304" pitchFamily="18" charset="0"/>
              </a:rPr>
              <a:t>DCA is to establish new rules related to the funds including rules that establish an expedited process for approving a spending plan for emergent opportunities to create affordable housing. </a:t>
            </a:r>
            <a:endParaRPr lang="en-US" kern="100">
              <a:effectLst/>
              <a:latin typeface="Aptos" panose="020B0004020202020204" pitchFamily="34" charset="0"/>
              <a:ea typeface="Aptos" panose="020B0004020202020204" pitchFamily="34" charset="0"/>
              <a:cs typeface="Times New Roman" panose="02020603050405020304" pitchFamily="18" charset="0"/>
            </a:endParaRPr>
          </a:p>
          <a:p>
            <a:pPr marL="285750" marR="0" indent="-285750">
              <a:lnSpc>
                <a:spcPct val="107000"/>
              </a:lnSpc>
              <a:spcBef>
                <a:spcPts val="0"/>
              </a:spcBef>
              <a:spcAft>
                <a:spcPts val="800"/>
              </a:spcAft>
              <a:buFont typeface="Arial" panose="020B0604020202020204" pitchFamily="34" charset="0"/>
              <a:buChar char="•"/>
            </a:pPr>
            <a:r>
              <a:rPr lang="en-US" kern="100">
                <a:effectLst/>
                <a:latin typeface="Times New Roman" panose="02020603050405020304" pitchFamily="18" charset="0"/>
                <a:ea typeface="Aptos" panose="020B0004020202020204" pitchFamily="34" charset="0"/>
                <a:cs typeface="Times New Roman" panose="02020603050405020304" pitchFamily="18" charset="0"/>
              </a:rPr>
              <a:t>A municipality, which would seemingly include qualified urban aid municipalities, is prohibited from expending any development trust funds unless they have immunity from builder’s remedy litigation at the time of the expenditure. This limitation changes prior practice which allowed expenditures if the municipality was in the process of obtaining certification.</a:t>
            </a:r>
            <a:endParaRPr lang="en-US" kern="10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endParaRPr lang="en-US" sz="16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158B460C-6A33-6C4C-56B0-DA33B20F80E2}"/>
              </a:ext>
            </a:extLst>
          </p:cNvPr>
          <p:cNvSpPr>
            <a:spLocks noGrp="1"/>
          </p:cNvSpPr>
          <p:nvPr>
            <p:ph type="dt" sz="half" idx="10"/>
          </p:nvPr>
        </p:nvSpPr>
        <p:spPr/>
        <p:txBody>
          <a:bodyPr/>
          <a:lstStyle/>
          <a:p>
            <a:r>
              <a:rPr lang="en-US"/>
              <a:t>Friday, February 9, 2024</a:t>
            </a:r>
          </a:p>
          <a:p>
            <a:endParaRPr lang="en-US"/>
          </a:p>
        </p:txBody>
      </p:sp>
      <p:sp>
        <p:nvSpPr>
          <p:cNvPr id="6" name="Footer Placeholder 5">
            <a:extLst>
              <a:ext uri="{FF2B5EF4-FFF2-40B4-BE49-F238E27FC236}">
                <a16:creationId xmlns:a16="http://schemas.microsoft.com/office/drawing/2014/main" id="{B14CDDDA-C522-724B-A816-F077272D5933}"/>
              </a:ext>
            </a:extLst>
          </p:cNvPr>
          <p:cNvSpPr>
            <a:spLocks noGrp="1"/>
          </p:cNvSpPr>
          <p:nvPr>
            <p:ph type="ftr" sz="quarter" idx="11"/>
          </p:nvPr>
        </p:nvSpPr>
        <p:spPr>
          <a:xfrm>
            <a:off x="2535231" y="6356350"/>
            <a:ext cx="5541969" cy="365125"/>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797919990"/>
      </p:ext>
    </p:extLst>
  </p:cSld>
  <p:clrMapOvr>
    <a:masterClrMapping/>
  </p:clrMapOvr>
  <p:transition spd="slow">
    <p:push dir="u"/>
  </p:transition>
</p:sld>
</file>

<file path=ppt/slides/slide3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563562"/>
          </a:xfrm>
        </p:spPr>
        <p:txBody>
          <a:bodyPr>
            <a:normAutofit fontScale="90000"/>
          </a:bodyPr>
          <a:lstStyle/>
          <a:p>
            <a:r>
              <a:rPr lang="en-US" sz="2400" b="1"/>
              <a:t>A4, </a:t>
            </a:r>
            <a:r>
              <a:rPr lang="en-US" sz="2400" b="1" kern="100">
                <a:latin typeface="Times New Roman" panose="02020603050405020304" pitchFamily="18" charset="0"/>
                <a:cs typeface="Times New Roman" panose="02020603050405020304" pitchFamily="18" charset="0"/>
              </a:rPr>
              <a:t>Development Fees:</a:t>
            </a:r>
            <a:br>
              <a:rPr lang="en-US" sz="2400" b="1" kern="100">
                <a:latin typeface="Times New Roman" panose="02020603050405020304" pitchFamily="18" charset="0"/>
                <a:cs typeface="Times New Roman" panose="02020603050405020304" pitchFamily="18" charset="0"/>
              </a:rPr>
            </a:br>
            <a:endParaRPr lang="en-US" sz="2400" b="1"/>
          </a:p>
        </p:txBody>
      </p:sp>
      <p:sp>
        <p:nvSpPr>
          <p:cNvPr id="5" name="TextBox 4">
            <a:extLst>
              <a:ext uri="{FF2B5EF4-FFF2-40B4-BE49-F238E27FC236}">
                <a16:creationId xmlns:a16="http://schemas.microsoft.com/office/drawing/2014/main" id="{488B9AB0-81EC-2ABF-7C5B-FDE2D8B7E016}"/>
              </a:ext>
            </a:extLst>
          </p:cNvPr>
          <p:cNvSpPr txBox="1"/>
          <p:nvPr/>
        </p:nvSpPr>
        <p:spPr>
          <a:xfrm>
            <a:off x="152400" y="838200"/>
            <a:ext cx="8686800" cy="5202643"/>
          </a:xfrm>
          <a:prstGeom prst="rect">
            <a:avLst/>
          </a:prstGeom>
          <a:noFill/>
        </p:spPr>
        <p:txBody>
          <a:bodyPr wrap="square">
            <a:spAutoFit/>
          </a:bodyPr>
          <a:lstStyle/>
          <a:p>
            <a:pPr marL="0" marR="0">
              <a:lnSpc>
                <a:spcPct val="107000"/>
              </a:lnSpc>
              <a:spcBef>
                <a:spcPts val="0"/>
              </a:spcBef>
              <a:spcAft>
                <a:spcPts val="800"/>
              </a:spcAft>
            </a:pPr>
            <a:r>
              <a:rPr lang="en-US" b="1" u="sng" kern="100">
                <a:effectLst/>
                <a:latin typeface="Times New Roman" panose="02020603050405020304" pitchFamily="18" charset="0"/>
                <a:ea typeface="Aptos" panose="020B0004020202020204" pitchFamily="34" charset="0"/>
                <a:cs typeface="Times New Roman" panose="02020603050405020304" pitchFamily="18" charset="0"/>
              </a:rPr>
              <a:t>Limitation on Use of Funds:</a:t>
            </a:r>
            <a:r>
              <a:rPr lang="en-US" b="1" kern="100">
                <a:effectLst/>
                <a:latin typeface="Times New Roman" panose="02020603050405020304" pitchFamily="18" charset="0"/>
                <a:ea typeface="Aptos" panose="020B0004020202020204" pitchFamily="34" charset="0"/>
                <a:cs typeface="Times New Roman" panose="02020603050405020304" pitchFamily="18" charset="0"/>
              </a:rPr>
              <a:t> </a:t>
            </a:r>
            <a:endParaRPr lang="en-US" b="1"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kern="100">
                <a:effectLst/>
                <a:latin typeface="Times New Roman" panose="02020603050405020304" pitchFamily="18" charset="0"/>
                <a:ea typeface="Aptos" panose="020B0004020202020204" pitchFamily="34" charset="0"/>
                <a:cs typeface="Times New Roman" panose="02020603050405020304" pitchFamily="18" charset="0"/>
              </a:rPr>
              <a:t>Development fees cannot be used to pay for: (</a:t>
            </a:r>
            <a:r>
              <a:rPr lang="en-US" kern="100" err="1">
                <a:effectLst/>
                <a:latin typeface="Times New Roman" panose="02020603050405020304" pitchFamily="18" charset="0"/>
                <a:ea typeface="Aptos" panose="020B0004020202020204" pitchFamily="34" charset="0"/>
                <a:cs typeface="Times New Roman" panose="02020603050405020304" pitchFamily="18" charset="0"/>
              </a:rPr>
              <a:t>i</a:t>
            </a:r>
            <a:r>
              <a:rPr lang="en-US" kern="100">
                <a:effectLst/>
                <a:latin typeface="Times New Roman" panose="02020603050405020304" pitchFamily="18" charset="0"/>
                <a:ea typeface="Aptos" panose="020B0004020202020204" pitchFamily="34" charset="0"/>
                <a:cs typeface="Times New Roman" panose="02020603050405020304" pitchFamily="18" charset="0"/>
              </a:rPr>
              <a:t>) administrative costs, attorney fees or court costs to obtain a judgement of repose (ii) to contest a determination of the municipality’s fair share obligation, (iii) on costs of any challenger in connection to a challenge to the municipality’s obligations, housing element, or fair share plan.</a:t>
            </a:r>
            <a:endParaRPr lang="en-US"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kern="100">
                <a:effectLst/>
                <a:latin typeface="Times New Roman" panose="02020603050405020304" pitchFamily="18" charset="0"/>
                <a:ea typeface="Aptos" panose="020B0004020202020204" pitchFamily="34" charset="0"/>
                <a:cs typeface="Times New Roman" panose="02020603050405020304" pitchFamily="18" charset="0"/>
              </a:rPr>
              <a:t>There remains a 20% cap on the use of funds for administrative purposes but what constitutes administrative purposes has been specified and limited to: (</a:t>
            </a:r>
            <a:r>
              <a:rPr lang="en-US" kern="100" err="1">
                <a:effectLst/>
                <a:latin typeface="Times New Roman" panose="02020603050405020304" pitchFamily="18" charset="0"/>
                <a:ea typeface="Aptos" panose="020B0004020202020204" pitchFamily="34" charset="0"/>
                <a:cs typeface="Times New Roman" panose="02020603050405020304" pitchFamily="18" charset="0"/>
              </a:rPr>
              <a:t>i</a:t>
            </a:r>
            <a:r>
              <a:rPr lang="en-US" kern="100">
                <a:effectLst/>
                <a:latin typeface="Times New Roman" panose="02020603050405020304" pitchFamily="18" charset="0"/>
                <a:ea typeface="Aptos" panose="020B0004020202020204" pitchFamily="34" charset="0"/>
                <a:cs typeface="Times New Roman" panose="02020603050405020304" pitchFamily="18" charset="0"/>
              </a:rPr>
              <a:t>) actions and efforts reasonably related to the determination of a municipal obligation and development of its housing element and fair share plan, and (ii) expenses that are reasonably necessary for compliance with the process of the program, including but not limited to, the costs to the municipality of resolving a challenge under the program. </a:t>
            </a:r>
            <a:endParaRPr lang="en-US"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b="1" kern="10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Note</a:t>
            </a:r>
            <a:r>
              <a:rPr lang="en-US" kern="100">
                <a:effectLst/>
                <a:latin typeface="Times New Roman" panose="02020603050405020304" pitchFamily="18" charset="0"/>
                <a:ea typeface="Aptos" panose="020B0004020202020204" pitchFamily="34" charset="0"/>
                <a:cs typeface="Times New Roman" panose="02020603050405020304" pitchFamily="18" charset="0"/>
              </a:rPr>
              <a:t> – Development fees cannot be used to pay for the administrative costs associated with a judgement of repose, but they can be used (capped at 20%) for the administrative costs within the Program. Unclear on how development fees can be used if Program determination is appealed. </a:t>
            </a:r>
            <a:endParaRPr lang="en-US" kern="10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pPr>
            <a:endParaRPr lang="en-US" sz="16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A98D134D-7E8E-DF76-B69E-377CE13D6165}"/>
              </a:ext>
            </a:extLst>
          </p:cNvPr>
          <p:cNvSpPr>
            <a:spLocks noGrp="1"/>
          </p:cNvSpPr>
          <p:nvPr>
            <p:ph type="dt" sz="half" idx="10"/>
          </p:nvPr>
        </p:nvSpPr>
        <p:spPr/>
        <p:txBody>
          <a:bodyPr/>
          <a:lstStyle/>
          <a:p>
            <a:r>
              <a:rPr lang="en-US"/>
              <a:t>Friday, February 9, 2024</a:t>
            </a:r>
          </a:p>
          <a:p>
            <a:endParaRPr lang="en-US"/>
          </a:p>
        </p:txBody>
      </p:sp>
      <p:sp>
        <p:nvSpPr>
          <p:cNvPr id="6" name="Footer Placeholder 5">
            <a:extLst>
              <a:ext uri="{FF2B5EF4-FFF2-40B4-BE49-F238E27FC236}">
                <a16:creationId xmlns:a16="http://schemas.microsoft.com/office/drawing/2014/main" id="{EEF85175-4120-73BF-67AF-1C85067BF638}"/>
              </a:ext>
            </a:extLst>
          </p:cNvPr>
          <p:cNvSpPr>
            <a:spLocks noGrp="1"/>
          </p:cNvSpPr>
          <p:nvPr>
            <p:ph type="ftr" sz="quarter" idx="11"/>
          </p:nvPr>
        </p:nvSpPr>
        <p:spPr>
          <a:xfrm>
            <a:off x="2475336" y="6306438"/>
            <a:ext cx="5601864" cy="415037"/>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178680431"/>
      </p:ext>
    </p:extLst>
  </p:cSld>
  <p:clrMapOvr>
    <a:masterClrMapping/>
  </p:clrMapOvr>
  <p:transition spd="slow">
    <p:push dir="u"/>
  </p:transition>
</p:sld>
</file>

<file path=ppt/slides/slide3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152400" y="152400"/>
            <a:ext cx="8915400" cy="838200"/>
          </a:xfrm>
        </p:spPr>
        <p:txBody>
          <a:bodyPr>
            <a:normAutofit fontScale="90000"/>
          </a:bodyPr>
          <a:lstStyle/>
          <a:p>
            <a:r>
              <a:rPr lang="en-US" sz="3600" b="1"/>
              <a:t>A4, Timeline</a:t>
            </a:r>
            <a:br>
              <a:rPr lang="en-US" sz="4400"/>
            </a:br>
            <a:endParaRPr lang="en-US"/>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990600"/>
            <a:ext cx="8534400" cy="5334000"/>
          </a:xfrm>
        </p:spPr>
        <p:txBody>
          <a:bodyPr>
            <a:normAutofit/>
          </a:bodyPr>
          <a:lstStyle/>
          <a:p>
            <a:pPr marL="0" marR="0" lvl="0" indent="0">
              <a:lnSpc>
                <a:spcPct val="107000"/>
              </a:lnSpc>
              <a:spcBef>
                <a:spcPts val="0"/>
              </a:spcBef>
              <a:spcAft>
                <a:spcPts val="0"/>
              </a:spcAft>
              <a:buNone/>
            </a:pPr>
            <a:endParaRPr lang="en-US" sz="1800">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5" name="TextBox 4">
            <a:extLst>
              <a:ext uri="{FF2B5EF4-FFF2-40B4-BE49-F238E27FC236}">
                <a16:creationId xmlns:a16="http://schemas.microsoft.com/office/drawing/2014/main" id="{4DE44071-CC49-AEB9-A45B-B6D489AD544F}"/>
              </a:ext>
            </a:extLst>
          </p:cNvPr>
          <p:cNvSpPr txBox="1"/>
          <p:nvPr/>
        </p:nvSpPr>
        <p:spPr>
          <a:xfrm>
            <a:off x="76200" y="494764"/>
            <a:ext cx="8686800" cy="6018699"/>
          </a:xfrm>
          <a:prstGeom prst="rect">
            <a:avLst/>
          </a:prstGeom>
          <a:noFill/>
        </p:spPr>
        <p:txBody>
          <a:bodyPr wrap="square">
            <a:spAutoFit/>
          </a:bodyPr>
          <a:lstStyle/>
          <a:p>
            <a:pPr marL="0" marR="0">
              <a:lnSpc>
                <a:spcPct val="107000"/>
              </a:lnSpc>
              <a:spcBef>
                <a:spcPts val="0"/>
              </a:spcBef>
              <a:spcAft>
                <a:spcPts val="800"/>
              </a:spcAft>
            </a:pPr>
            <a:r>
              <a:rPr lang="en-US" sz="2400" u="sng" kern="100">
                <a:latin typeface="Times New Roman" panose="02020603050405020304" pitchFamily="18" charset="0"/>
                <a:ea typeface="Aptos" panose="020B0004020202020204" pitchFamily="34" charset="0"/>
                <a:cs typeface="Times New Roman" panose="02020603050405020304" pitchFamily="18" charset="0"/>
              </a:rPr>
              <a:t>Within 7 months of the bill’s adoption or December 1, 2024, whichever is sooner</a:t>
            </a:r>
            <a:r>
              <a:rPr lang="en-US" sz="2400" kern="100">
                <a:effectLst/>
                <a:latin typeface="Times New Roman" panose="02020603050405020304" pitchFamily="18" charset="0"/>
                <a:ea typeface="Aptos" panose="020B0004020202020204" pitchFamily="34" charset="0"/>
                <a:cs typeface="Times New Roman" panose="02020603050405020304" pitchFamily="18" charset="0"/>
              </a:rPr>
              <a:t>:  Deadline for the DCA to complete and publish a report on the calculation of regional need and municipal obligations for each region. A new report is due August 1 of the year prior to the start of each 10-year round.   </a:t>
            </a: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400" u="sng" kern="100">
                <a:effectLst/>
                <a:latin typeface="Times New Roman" panose="02020603050405020304" pitchFamily="18" charset="0"/>
                <a:ea typeface="Aptos" panose="020B0004020202020204" pitchFamily="34" charset="0"/>
                <a:cs typeface="Times New Roman" panose="02020603050405020304" pitchFamily="18" charset="0"/>
              </a:rPr>
              <a:t>January 31, 2025</a:t>
            </a:r>
            <a:r>
              <a:rPr lang="en-US" sz="2400" kern="100">
                <a:effectLst/>
                <a:latin typeface="Times New Roman" panose="02020603050405020304" pitchFamily="18" charset="0"/>
                <a:ea typeface="Aptos" panose="020B0004020202020204" pitchFamily="34" charset="0"/>
                <a:cs typeface="Times New Roman" panose="02020603050405020304" pitchFamily="18" charset="0"/>
              </a:rPr>
              <a:t>:  Deadline for a municipality to adopt their numbers via “Binding Resolution” with or without using the DCA’s numbers.</a:t>
            </a: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400" u="sng" kern="100">
                <a:effectLst/>
                <a:latin typeface="Times New Roman" panose="02020603050405020304" pitchFamily="18" charset="0"/>
                <a:ea typeface="Aptos" panose="020B0004020202020204" pitchFamily="34" charset="0"/>
                <a:cs typeface="Times New Roman" panose="02020603050405020304" pitchFamily="18" charset="0"/>
              </a:rPr>
              <a:t>February 28, 2025</a:t>
            </a:r>
            <a:r>
              <a:rPr lang="en-US" sz="2400" kern="100">
                <a:effectLst/>
                <a:latin typeface="Times New Roman" panose="02020603050405020304" pitchFamily="18" charset="0"/>
                <a:ea typeface="Aptos" panose="020B0004020202020204" pitchFamily="34" charset="0"/>
                <a:cs typeface="Times New Roman" panose="02020603050405020304" pitchFamily="18" charset="0"/>
              </a:rPr>
              <a:t>:  Deadline to challenge a municipality’s adopted numbers.</a:t>
            </a: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400" u="sng" kern="100">
                <a:effectLst/>
                <a:latin typeface="Times New Roman" panose="02020603050405020304" pitchFamily="18" charset="0"/>
                <a:ea typeface="Aptos" panose="020B0004020202020204" pitchFamily="34" charset="0"/>
                <a:cs typeface="Times New Roman" panose="02020603050405020304" pitchFamily="18" charset="0"/>
              </a:rPr>
              <a:t>March 1, 2025</a:t>
            </a:r>
            <a:r>
              <a:rPr lang="en-US" sz="2400" kern="100">
                <a:effectLst/>
                <a:latin typeface="Times New Roman" panose="02020603050405020304" pitchFamily="18" charset="0"/>
                <a:ea typeface="Aptos" panose="020B0004020202020204" pitchFamily="34" charset="0"/>
                <a:cs typeface="Times New Roman" panose="02020603050405020304" pitchFamily="18" charset="0"/>
              </a:rPr>
              <a:t>: If no challenges, the Town’s numbers are established by default, immunity remains in effect.</a:t>
            </a: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400" u="sng" kern="100">
                <a:effectLst/>
                <a:latin typeface="Times New Roman" panose="02020603050405020304" pitchFamily="18" charset="0"/>
                <a:ea typeface="Aptos" panose="020B0004020202020204" pitchFamily="34" charset="0"/>
                <a:cs typeface="Times New Roman" panose="02020603050405020304" pitchFamily="18" charset="0"/>
              </a:rPr>
              <a:t>April 1, 2025</a:t>
            </a:r>
            <a:r>
              <a:rPr lang="en-US" sz="2400" kern="100">
                <a:effectLst/>
                <a:latin typeface="Times New Roman" panose="02020603050405020304" pitchFamily="18" charset="0"/>
                <a:ea typeface="Aptos" panose="020B0004020202020204" pitchFamily="34" charset="0"/>
                <a:cs typeface="Times New Roman" panose="02020603050405020304" pitchFamily="18" charset="0"/>
              </a:rPr>
              <a:t>: Deadline for the Affordable Housing Dispute Resolution Program (AHDRP) to settle the number challenge(s).</a:t>
            </a: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Date Placeholder 5">
            <a:extLst>
              <a:ext uri="{FF2B5EF4-FFF2-40B4-BE49-F238E27FC236}">
                <a16:creationId xmlns:a16="http://schemas.microsoft.com/office/drawing/2014/main" id="{FC1F9E27-193C-079B-1D1D-E4BF01465F96}"/>
              </a:ext>
            </a:extLst>
          </p:cNvPr>
          <p:cNvSpPr>
            <a:spLocks noGrp="1"/>
          </p:cNvSpPr>
          <p:nvPr>
            <p:ph type="dt" sz="half" idx="10"/>
          </p:nvPr>
        </p:nvSpPr>
        <p:spPr/>
        <p:txBody>
          <a:bodyPr/>
          <a:lstStyle/>
          <a:p>
            <a:r>
              <a:rPr lang="en-US"/>
              <a:t>Friday, February 9, 2024</a:t>
            </a:r>
          </a:p>
          <a:p>
            <a:endParaRPr lang="en-US"/>
          </a:p>
        </p:txBody>
      </p:sp>
      <p:sp>
        <p:nvSpPr>
          <p:cNvPr id="7" name="Footer Placeholder 6">
            <a:extLst>
              <a:ext uri="{FF2B5EF4-FFF2-40B4-BE49-F238E27FC236}">
                <a16:creationId xmlns:a16="http://schemas.microsoft.com/office/drawing/2014/main" id="{D14DC7A1-C09C-6C7E-6878-9166CFA17ADB}"/>
              </a:ext>
            </a:extLst>
          </p:cNvPr>
          <p:cNvSpPr>
            <a:spLocks noGrp="1"/>
          </p:cNvSpPr>
          <p:nvPr>
            <p:ph type="ftr" sz="quarter" idx="11"/>
          </p:nvPr>
        </p:nvSpPr>
        <p:spPr>
          <a:xfrm>
            <a:off x="2285668" y="6336385"/>
            <a:ext cx="5791532" cy="444985"/>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1786236899"/>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AC3FE4D8-31EC-AB74-F139-6CABC2EE5D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65F147-E133-F51C-9B98-FE0600ECCC48}"/>
              </a:ext>
            </a:extLst>
          </p:cNvPr>
          <p:cNvSpPr>
            <a:spLocks noGrp="1"/>
          </p:cNvSpPr>
          <p:nvPr>
            <p:ph type="title"/>
          </p:nvPr>
        </p:nvSpPr>
        <p:spPr>
          <a:xfrm>
            <a:off x="-76200" y="274638"/>
            <a:ext cx="9144000" cy="1020762"/>
          </a:xfrm>
        </p:spPr>
        <p:txBody>
          <a:bodyPr>
            <a:normAutofit/>
          </a:bodyPr>
          <a:lstStyle/>
          <a:p>
            <a:r>
              <a:rPr lang="en-US" sz="4400"/>
              <a:t>Why is ther</a:t>
            </a:r>
            <a:r>
              <a:rPr lang="en-US"/>
              <a:t>e a bill</a:t>
            </a:r>
            <a:r>
              <a:rPr lang="en-US" sz="4400"/>
              <a:t>?</a:t>
            </a:r>
            <a:endParaRPr lang="en-US"/>
          </a:p>
        </p:txBody>
      </p:sp>
      <p:sp>
        <p:nvSpPr>
          <p:cNvPr id="3" name="Content Placeholder 2">
            <a:extLst>
              <a:ext uri="{FF2B5EF4-FFF2-40B4-BE49-F238E27FC236}">
                <a16:creationId xmlns:a16="http://schemas.microsoft.com/office/drawing/2014/main" id="{E9BA2EFD-0BCF-2205-0354-D13886C2E0FF}"/>
              </a:ext>
            </a:extLst>
          </p:cNvPr>
          <p:cNvSpPr>
            <a:spLocks noGrp="1"/>
          </p:cNvSpPr>
          <p:nvPr>
            <p:ph idx="1"/>
          </p:nvPr>
        </p:nvSpPr>
        <p:spPr>
          <a:xfrm>
            <a:off x="152400" y="1600200"/>
            <a:ext cx="8534400" cy="4724400"/>
          </a:xfrm>
        </p:spPr>
        <p:txBody>
          <a:bodyPr>
            <a:normAutofit/>
          </a:bodyPr>
          <a:lstStyle/>
          <a:p>
            <a:pPr marL="0" marR="0" lvl="0" indent="0">
              <a:lnSpc>
                <a:spcPct val="107000"/>
              </a:lnSpc>
              <a:spcBef>
                <a:spcPts val="0"/>
              </a:spcBef>
              <a:spcAft>
                <a:spcPts val="800"/>
              </a:spcAft>
              <a:buNone/>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0" indent="0">
              <a:spcBef>
                <a:spcPts val="0"/>
              </a:spcBef>
              <a:spcAft>
                <a:spcPts val="60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86AFF2C8-2F79-63A2-27DD-AC34B4653666}"/>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B4D85D75-B5D1-4A03-6109-911EECFAB937}"/>
              </a:ext>
            </a:extLst>
          </p:cNvPr>
          <p:cNvSpPr>
            <a:spLocks noGrp="1"/>
          </p:cNvSpPr>
          <p:nvPr>
            <p:ph type="ftr" sz="quarter" idx="11"/>
          </p:nvPr>
        </p:nvSpPr>
        <p:spPr>
          <a:xfrm>
            <a:off x="3124200" y="6336385"/>
            <a:ext cx="5611847" cy="365125"/>
          </a:xfrm>
        </p:spPr>
        <p:txBody>
          <a:bodyPr/>
          <a:lstStyle/>
          <a:p>
            <a:r>
              <a:rPr lang="en-US"/>
              <a:t>Descriptions above as of February 8, 2024.  Bill may be subject to further amendments</a:t>
            </a:r>
          </a:p>
        </p:txBody>
      </p:sp>
      <p:sp>
        <p:nvSpPr>
          <p:cNvPr id="7" name="TextBox 6">
            <a:extLst>
              <a:ext uri="{FF2B5EF4-FFF2-40B4-BE49-F238E27FC236}">
                <a16:creationId xmlns:a16="http://schemas.microsoft.com/office/drawing/2014/main" id="{B7AC53D6-97FE-2658-5770-63EDED0E263C}"/>
              </a:ext>
            </a:extLst>
          </p:cNvPr>
          <p:cNvSpPr txBox="1"/>
          <p:nvPr/>
        </p:nvSpPr>
        <p:spPr>
          <a:xfrm>
            <a:off x="762000" y="1600200"/>
            <a:ext cx="7924800" cy="4247317"/>
          </a:xfrm>
          <a:prstGeom prst="rect">
            <a:avLst/>
          </a:prstGeom>
          <a:noFill/>
        </p:spPr>
        <p:txBody>
          <a:bodyPr wrap="square" rtlCol="0">
            <a:spAutoFit/>
          </a:bodyPr>
          <a:lstStyle/>
          <a:p>
            <a:r>
              <a:rPr lang="en-US" sz="1800">
                <a:effectLst/>
                <a:latin typeface="Calibri" panose="020F0502020204030204" pitchFamily="34" charset="0"/>
                <a:ea typeface="Calibri" panose="020F0502020204030204" pitchFamily="34" charset="0"/>
                <a:cs typeface="Times New Roman" panose="02020603050405020304" pitchFamily="18" charset="0"/>
              </a:rPr>
              <a:t>One purpose of the council was to review a municipality's affordable housing plan and provide “substantive certification” to those plans that would provide a realistic opportunity for the construction of affordable housing within the municipality.  Any municipality that received substantive certification would be shielded from the costly court process of a builder's remedy lawsuit. </a:t>
            </a:r>
          </a:p>
          <a:p>
            <a:endParaRPr lang="en-US">
              <a:latin typeface="Calibri" panose="020F0502020204030204" pitchFamily="34" charset="0"/>
              <a:ea typeface="Calibri" panose="020F0502020204030204" pitchFamily="34" charset="0"/>
              <a:cs typeface="Times New Roman" panose="02020603050405020304" pitchFamily="18" charset="0"/>
            </a:endParaRPr>
          </a:p>
          <a:p>
            <a:r>
              <a:rPr lang="en-US" sz="1800" kern="100">
                <a:effectLst/>
                <a:latin typeface="Calibri" panose="020F0502020204030204" pitchFamily="34" charset="0"/>
                <a:ea typeface="Calibri" panose="020F0502020204030204" pitchFamily="34" charset="0"/>
                <a:cs typeface="Times New Roman" panose="02020603050405020304" pitchFamily="18" charset="0"/>
              </a:rPr>
              <a:t>The council was also responsible for developing regulations and creating criteria related to each municipality's affordable housing obligation.  Using its rulemaking authority the council was meant to determine and assign a municipality's affordable housing obligation.  Between 1986 and 1999, the council undertook two successful rounds of rulemaking to establish a formula meant to set each municipality’s affordable housing obligation, but ultimately failed to establish rules for the third round, which was intended to begin in 1999, but ultimately began in 2015 following a 16-year gap period.</a:t>
            </a:r>
          </a:p>
          <a:p>
            <a:endParaRPr lang="en-US"/>
          </a:p>
        </p:txBody>
      </p:sp>
    </p:spTree>
    <p:extLst>
      <p:ext uri="{BB962C8B-B14F-4D97-AF65-F5344CB8AC3E}">
        <p14:creationId xmlns:p14="http://schemas.microsoft.com/office/powerpoint/2010/main" val="762207029"/>
      </p:ext>
    </p:extLst>
  </p:cSld>
  <p:clrMapOvr>
    <a:masterClrMapping/>
  </p:clrMapOvr>
  <p:transition spd="slow">
    <p:push dir="u"/>
  </p:transition>
</p:sld>
</file>

<file path=ppt/slides/slide4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152400" y="0"/>
            <a:ext cx="8915400" cy="990600"/>
          </a:xfrm>
        </p:spPr>
        <p:txBody>
          <a:bodyPr>
            <a:normAutofit fontScale="90000"/>
          </a:bodyPr>
          <a:lstStyle/>
          <a:p>
            <a:br>
              <a:rPr lang="en-US" sz="3600" b="1"/>
            </a:br>
            <a:br>
              <a:rPr lang="en-US" sz="3600" b="1"/>
            </a:br>
            <a:r>
              <a:rPr lang="en-US" sz="3600" b="1"/>
              <a:t>A4, Timeline, continued</a:t>
            </a:r>
            <a:br>
              <a:rPr lang="en-US" sz="3600" b="1"/>
            </a:br>
            <a:br>
              <a:rPr lang="en-US" sz="4400"/>
            </a:br>
            <a:endParaRPr lang="en-US"/>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990600"/>
            <a:ext cx="8534400" cy="5334000"/>
          </a:xfrm>
        </p:spPr>
        <p:txBody>
          <a:bodyPr>
            <a:normAutofit/>
          </a:bodyPr>
          <a:lstStyle/>
          <a:p>
            <a:pPr marL="0" marR="0" lvl="0" indent="0">
              <a:lnSpc>
                <a:spcPct val="107000"/>
              </a:lnSpc>
              <a:spcBef>
                <a:spcPts val="0"/>
              </a:spcBef>
              <a:spcAft>
                <a:spcPts val="0"/>
              </a:spcAft>
              <a:buNone/>
            </a:pPr>
            <a:endParaRPr lang="en-US" sz="1800">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nSpc>
                <a:spcPct val="107000"/>
              </a:lnSpc>
              <a:spcBef>
                <a:spcPts val="0"/>
              </a:spcBef>
              <a:spcAft>
                <a:spcPts val="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5" name="TextBox 4">
            <a:extLst>
              <a:ext uri="{FF2B5EF4-FFF2-40B4-BE49-F238E27FC236}">
                <a16:creationId xmlns:a16="http://schemas.microsoft.com/office/drawing/2014/main" id="{4DE44071-CC49-AEB9-A45B-B6D489AD544F}"/>
              </a:ext>
            </a:extLst>
          </p:cNvPr>
          <p:cNvSpPr txBox="1"/>
          <p:nvPr/>
        </p:nvSpPr>
        <p:spPr>
          <a:xfrm>
            <a:off x="76200" y="494764"/>
            <a:ext cx="8686800" cy="5333832"/>
          </a:xfrm>
          <a:prstGeom prst="rect">
            <a:avLst/>
          </a:prstGeom>
          <a:noFill/>
        </p:spPr>
        <p:txBody>
          <a:bodyPr wrap="square">
            <a:spAutoFit/>
          </a:bodyPr>
          <a:lstStyle/>
          <a:p>
            <a:pPr marL="0" marR="0">
              <a:lnSpc>
                <a:spcPct val="107000"/>
              </a:lnSpc>
              <a:spcBef>
                <a:spcPts val="0"/>
              </a:spcBef>
              <a:spcAft>
                <a:spcPts val="800"/>
              </a:spcAft>
            </a:pPr>
            <a:endParaRPr lang="en-US" sz="2400" u="sng" kern="100">
              <a:effectLst/>
              <a:latin typeface="Times New Roman" panose="02020603050405020304" pitchFamily="18"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400" u="sng" kern="100">
                <a:effectLst/>
                <a:latin typeface="Times New Roman" panose="02020603050405020304" pitchFamily="18" charset="0"/>
                <a:ea typeface="Aptos" panose="020B0004020202020204" pitchFamily="34" charset="0"/>
                <a:cs typeface="Times New Roman" panose="02020603050405020304" pitchFamily="18" charset="0"/>
              </a:rPr>
              <a:t>June 30, 2025</a:t>
            </a:r>
            <a:r>
              <a:rPr lang="en-US" sz="2400" kern="100">
                <a:effectLst/>
                <a:latin typeface="Times New Roman" panose="02020603050405020304" pitchFamily="18" charset="0"/>
                <a:ea typeface="Aptos" panose="020B0004020202020204" pitchFamily="34" charset="0"/>
                <a:cs typeface="Times New Roman" panose="02020603050405020304" pitchFamily="18" charset="0"/>
              </a:rPr>
              <a:t>: Deadline to adopt and endorse a Housing Element and Fair Share Plan and file with the Program to maintain immunity.</a:t>
            </a: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400" u="sng" kern="100">
                <a:effectLst/>
                <a:latin typeface="Times New Roman" panose="02020603050405020304" pitchFamily="18" charset="0"/>
                <a:ea typeface="Aptos" panose="020B0004020202020204" pitchFamily="34" charset="0"/>
                <a:cs typeface="Times New Roman" panose="02020603050405020304" pitchFamily="18" charset="0"/>
              </a:rPr>
              <a:t>August 31, 2025</a:t>
            </a:r>
            <a:r>
              <a:rPr lang="en-US" sz="2400" kern="100">
                <a:effectLst/>
                <a:latin typeface="Times New Roman" panose="02020603050405020304" pitchFamily="18" charset="0"/>
                <a:ea typeface="Aptos" panose="020B0004020202020204" pitchFamily="34" charset="0"/>
                <a:cs typeface="Times New Roman" panose="02020603050405020304" pitchFamily="18" charset="0"/>
              </a:rPr>
              <a:t>: Deadline to challenge the validity of a municipality’s Housing Element and Fair Share Plan.</a:t>
            </a: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400" u="sng" kern="100">
                <a:effectLst/>
                <a:latin typeface="Times New Roman" panose="02020603050405020304" pitchFamily="18" charset="0"/>
                <a:ea typeface="Aptos" panose="020B0004020202020204" pitchFamily="34" charset="0"/>
                <a:cs typeface="Times New Roman" panose="02020603050405020304" pitchFamily="18" charset="0"/>
              </a:rPr>
              <a:t>December 31, 2025</a:t>
            </a:r>
            <a:r>
              <a:rPr lang="en-US" sz="2400" kern="100">
                <a:effectLst/>
                <a:latin typeface="Times New Roman" panose="02020603050405020304" pitchFamily="18" charset="0"/>
                <a:ea typeface="Aptos" panose="020B0004020202020204" pitchFamily="34" charset="0"/>
                <a:cs typeface="Times New Roman" panose="02020603050405020304" pitchFamily="18" charset="0"/>
              </a:rPr>
              <a:t>: Deadline for the municipality to settle the challenge or provide an explanation as to why it will not make all, or some of the requested changes, or both.</a:t>
            </a: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400" u="sng" kern="100">
                <a:effectLst/>
                <a:latin typeface="Times New Roman" panose="02020603050405020304" pitchFamily="18" charset="0"/>
                <a:ea typeface="Aptos" panose="020B0004020202020204" pitchFamily="34" charset="0"/>
                <a:cs typeface="Times New Roman" panose="02020603050405020304" pitchFamily="18" charset="0"/>
              </a:rPr>
              <a:t>March 15, 2026</a:t>
            </a:r>
            <a:r>
              <a:rPr lang="en-US" sz="2400" kern="100">
                <a:effectLst/>
                <a:latin typeface="Times New Roman" panose="02020603050405020304" pitchFamily="18" charset="0"/>
                <a:ea typeface="Aptos" panose="020B0004020202020204" pitchFamily="34" charset="0"/>
                <a:cs typeface="Times New Roman" panose="02020603050405020304" pitchFamily="18" charset="0"/>
              </a:rPr>
              <a:t>: Deadline for a municipality to amend their Housing Element and Fair Share Plans  and to adopt the implementing ordinances to comport with the amended numbers.</a:t>
            </a: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endParaRPr lang="en-US" sz="2400" kern="10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4014A2E1-E600-5489-8024-CB58B884D0B1}"/>
              </a:ext>
            </a:extLst>
          </p:cNvPr>
          <p:cNvSpPr>
            <a:spLocks noGrp="1"/>
          </p:cNvSpPr>
          <p:nvPr>
            <p:ph type="dt" sz="half" idx="10"/>
          </p:nvPr>
        </p:nvSpPr>
        <p:spPr/>
        <p:txBody>
          <a:bodyPr/>
          <a:lstStyle/>
          <a:p>
            <a:r>
              <a:rPr lang="en-US"/>
              <a:t>Friday, February 9, 2024</a:t>
            </a:r>
          </a:p>
          <a:p>
            <a:endParaRPr lang="en-US"/>
          </a:p>
        </p:txBody>
      </p:sp>
      <p:sp>
        <p:nvSpPr>
          <p:cNvPr id="6" name="Footer Placeholder 5">
            <a:extLst>
              <a:ext uri="{FF2B5EF4-FFF2-40B4-BE49-F238E27FC236}">
                <a16:creationId xmlns:a16="http://schemas.microsoft.com/office/drawing/2014/main" id="{37F5F044-8A3F-C52C-8FF1-CEE35A2B2F03}"/>
              </a:ext>
            </a:extLst>
          </p:cNvPr>
          <p:cNvSpPr>
            <a:spLocks noGrp="1"/>
          </p:cNvSpPr>
          <p:nvPr>
            <p:ph type="ftr" sz="quarter" idx="11"/>
          </p:nvPr>
        </p:nvSpPr>
        <p:spPr>
          <a:xfrm>
            <a:off x="3124200" y="6286473"/>
            <a:ext cx="5631812" cy="435002"/>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2366182725"/>
      </p:ext>
    </p:extLst>
  </p:cSld>
  <p:clrMapOvr>
    <a:masterClrMapping/>
  </p:clrMapOvr>
  <p:transition spd="slow">
    <p:push dir="u"/>
  </p:transition>
</p:sld>
</file>

<file path=ppt/slides/slide4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a:bodyPr>
          <a:lstStyle/>
          <a:p>
            <a:r>
              <a:rPr lang="en-US" sz="4400"/>
              <a:t>Next Steps, Assembly</a:t>
            </a:r>
            <a:endParaRPr lang="en-US"/>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1600200"/>
            <a:ext cx="8534400" cy="4724400"/>
          </a:xfrm>
        </p:spPr>
        <p:txBody>
          <a:bodyPr>
            <a:normAutofit/>
          </a:bodyPr>
          <a:lstStyle/>
          <a:p>
            <a:pPr>
              <a:spcBef>
                <a:spcPts val="0"/>
              </a:spcBef>
              <a:spcAft>
                <a:spcPts val="600"/>
              </a:spcAft>
            </a:pPr>
            <a:r>
              <a:rPr lang="en-US" sz="2400">
                <a:latin typeface="Calibri" panose="020F0502020204030204" pitchFamily="34" charset="0"/>
                <a:ea typeface="Calibri" panose="020F0502020204030204" pitchFamily="34" charset="0"/>
                <a:cs typeface="Times New Roman" panose="02020603050405020304" pitchFamily="18" charset="0"/>
              </a:rPr>
              <a:t>On Assembly Board list for Monday, February 12 Voting Session.</a:t>
            </a:r>
          </a:p>
          <a:p>
            <a:pPr>
              <a:spcBef>
                <a:spcPts val="0"/>
              </a:spcBef>
              <a:spcAft>
                <a:spcPts val="600"/>
              </a:spcAft>
            </a:pPr>
            <a:endParaRPr lang="en-US" sz="2400">
              <a:latin typeface="Calibri" panose="020F0502020204030204" pitchFamily="34" charset="0"/>
              <a:ea typeface="Calibri" panose="020F0502020204030204" pitchFamily="34" charset="0"/>
              <a:cs typeface="Times New Roman" panose="02020603050405020304" pitchFamily="18" charset="0"/>
            </a:endParaRPr>
          </a:p>
          <a:p>
            <a:pPr>
              <a:spcBef>
                <a:spcPts val="0"/>
              </a:spcBef>
              <a:spcAft>
                <a:spcPts val="600"/>
              </a:spcAft>
            </a:pPr>
            <a:r>
              <a:rPr lang="en-US" sz="2400">
                <a:latin typeface="Calibri" panose="020F0502020204030204" pitchFamily="34" charset="0"/>
                <a:ea typeface="Calibri" panose="020F0502020204030204" pitchFamily="34" charset="0"/>
                <a:cs typeface="Times New Roman" panose="02020603050405020304" pitchFamily="18" charset="0"/>
              </a:rPr>
              <a:t>If approved, it will then be received in the Senate and referenced to the Senate Budget and Appropriations Committee, where its counterpart S50 is currently referenced. </a:t>
            </a:r>
          </a:p>
          <a:p>
            <a:pPr marL="0" indent="0">
              <a:lnSpc>
                <a:spcPct val="150000"/>
              </a:lnSpc>
              <a:buNone/>
            </a:pPr>
            <a:endParaRPr lang="en-US" sz="2400"/>
          </a:p>
          <a:p>
            <a:endParaRPr lang="en-US"/>
          </a:p>
        </p:txBody>
      </p:sp>
      <p:sp>
        <p:nvSpPr>
          <p:cNvPr id="4" name="Date Placeholder 3">
            <a:extLst>
              <a:ext uri="{FF2B5EF4-FFF2-40B4-BE49-F238E27FC236}">
                <a16:creationId xmlns:a16="http://schemas.microsoft.com/office/drawing/2014/main" id="{969CD6AA-2E86-760D-78B1-93C657860816}"/>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3BB9048A-F400-F238-47E0-360651F4B88E}"/>
              </a:ext>
            </a:extLst>
          </p:cNvPr>
          <p:cNvSpPr>
            <a:spLocks noGrp="1"/>
          </p:cNvSpPr>
          <p:nvPr>
            <p:ph type="ftr" sz="quarter" idx="11"/>
          </p:nvPr>
        </p:nvSpPr>
        <p:spPr>
          <a:xfrm>
            <a:off x="2545214" y="6336385"/>
            <a:ext cx="5531986" cy="345160"/>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3056493988"/>
      </p:ext>
    </p:extLst>
  </p:cSld>
  <p:clrMapOvr>
    <a:masterClrMapping/>
  </p:clrMapOvr>
  <p:transition spd="slow">
    <p:push dir="u"/>
  </p:transition>
</p:sld>
</file>

<file path=ppt/slides/slide4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a:bodyPr>
          <a:lstStyle/>
          <a:p>
            <a:r>
              <a:rPr lang="en-US" sz="4400"/>
              <a:t>Next Steps, </a:t>
            </a:r>
            <a:r>
              <a:rPr lang="en-US"/>
              <a:t>Senate</a:t>
            </a:r>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1600200"/>
            <a:ext cx="8534400" cy="4724400"/>
          </a:xfrm>
        </p:spPr>
        <p:txBody>
          <a:bodyPr>
            <a:normAutofit/>
          </a:bodyPr>
          <a:lstStyle/>
          <a:p>
            <a:pPr>
              <a:spcBef>
                <a:spcPts val="0"/>
              </a:spcBef>
              <a:spcAft>
                <a:spcPts val="600"/>
              </a:spcAft>
            </a:pPr>
            <a:r>
              <a:rPr lang="en-US" sz="2400" kern="100">
                <a:latin typeface="Aptos" panose="020B0004020202020204" pitchFamily="34" charset="0"/>
                <a:ea typeface="Aptos" panose="020B0004020202020204" pitchFamily="34" charset="0"/>
                <a:cs typeface="Times New Roman" panose="02020603050405020304" pitchFamily="18" charset="0"/>
              </a:rPr>
              <a:t> S50 was favorably reported out of the Senate Community and Urban Affairs Committee on January 25 and referred to the Senate Budget and Appropriations Committee (SBA.)  The bill is subject to further amendments if, and when, it progresses in the Senate. </a:t>
            </a:r>
          </a:p>
          <a:p>
            <a:pPr>
              <a:spcBef>
                <a:spcPts val="0"/>
              </a:spcBef>
              <a:spcAft>
                <a:spcPts val="600"/>
              </a:spcAft>
            </a:pPr>
            <a:r>
              <a:rPr lang="en-US" sz="2400" kern="100">
                <a:latin typeface="Aptos" panose="020B0004020202020204" pitchFamily="34" charset="0"/>
                <a:ea typeface="Aptos" panose="020B0004020202020204" pitchFamily="34" charset="0"/>
                <a:cs typeface="Times New Roman" panose="02020603050405020304" pitchFamily="18" charset="0"/>
              </a:rPr>
              <a:t>SBA next scheduled to meet on February 22.</a:t>
            </a:r>
          </a:p>
          <a:p>
            <a:pPr>
              <a:spcBef>
                <a:spcPts val="0"/>
              </a:spcBef>
              <a:spcAft>
                <a:spcPts val="600"/>
              </a:spcAft>
            </a:pPr>
            <a:r>
              <a:rPr lang="en-US" sz="2400" kern="100">
                <a:latin typeface="Aptos" panose="020B0004020202020204" pitchFamily="34" charset="0"/>
                <a:ea typeface="Aptos" panose="020B0004020202020204" pitchFamily="34" charset="0"/>
                <a:cs typeface="Times New Roman" panose="02020603050405020304" pitchFamily="18" charset="0"/>
              </a:rPr>
              <a:t>Full Senate scheduled for voting session on March 21.</a:t>
            </a:r>
          </a:p>
          <a:p>
            <a:pPr>
              <a:spcBef>
                <a:spcPts val="0"/>
              </a:spcBef>
              <a:spcAft>
                <a:spcPts val="600"/>
              </a:spcAft>
            </a:pPr>
            <a:r>
              <a:rPr lang="en-US" sz="2400" kern="100">
                <a:latin typeface="Aptos" panose="020B0004020202020204" pitchFamily="34" charset="0"/>
                <a:ea typeface="Aptos" panose="020B0004020202020204" pitchFamily="34" charset="0"/>
                <a:cs typeface="Times New Roman" panose="02020603050405020304" pitchFamily="18" charset="0"/>
              </a:rPr>
              <a:t>Dates subject to change. </a:t>
            </a:r>
          </a:p>
          <a:p>
            <a:pPr marL="0" indent="0">
              <a:lnSpc>
                <a:spcPct val="150000"/>
              </a:lnSpc>
              <a:buNone/>
            </a:pPr>
            <a:endParaRPr lang="en-US" sz="2400"/>
          </a:p>
          <a:p>
            <a:endParaRPr lang="en-US"/>
          </a:p>
        </p:txBody>
      </p:sp>
      <p:sp>
        <p:nvSpPr>
          <p:cNvPr id="4" name="Date Placeholder 3">
            <a:extLst>
              <a:ext uri="{FF2B5EF4-FFF2-40B4-BE49-F238E27FC236}">
                <a16:creationId xmlns:a16="http://schemas.microsoft.com/office/drawing/2014/main" id="{969CD6AA-2E86-760D-78B1-93C657860816}"/>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3BB9048A-F400-F238-47E0-360651F4B88E}"/>
              </a:ext>
            </a:extLst>
          </p:cNvPr>
          <p:cNvSpPr>
            <a:spLocks noGrp="1"/>
          </p:cNvSpPr>
          <p:nvPr>
            <p:ph type="ftr" sz="quarter" idx="11"/>
          </p:nvPr>
        </p:nvSpPr>
        <p:spPr>
          <a:xfrm>
            <a:off x="2575161" y="6336385"/>
            <a:ext cx="5502039" cy="345160"/>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2103472856"/>
      </p:ext>
    </p:extLst>
  </p:cSld>
  <p:clrMapOvr>
    <a:masterClrMapping/>
  </p:clrMapOvr>
  <p:transition spd="slow">
    <p:push dir="u"/>
  </p:transition>
</p:sld>
</file>

<file path=ppt/slides/slide4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a:bodyPr>
          <a:lstStyle/>
          <a:p>
            <a:r>
              <a:rPr lang="en-US" sz="4400"/>
              <a:t>Next Steps, Senate</a:t>
            </a:r>
            <a:endParaRPr lang="en-US"/>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304800" y="1364226"/>
            <a:ext cx="8534400" cy="4983162"/>
          </a:xfrm>
        </p:spPr>
        <p:txBody>
          <a:bodyPr>
            <a:normAutofit/>
          </a:bodyPr>
          <a:lstStyle/>
          <a:p>
            <a:pPr marL="0" indent="0">
              <a:spcBef>
                <a:spcPts val="0"/>
              </a:spcBef>
              <a:spcAft>
                <a:spcPts val="600"/>
              </a:spcAft>
              <a:buNone/>
            </a:pPr>
            <a:r>
              <a:rPr lang="en-US" sz="2400">
                <a:latin typeface="Calibri" panose="020F0502020204030204" pitchFamily="34" charset="0"/>
                <a:ea typeface="Calibri" panose="020F0502020204030204" pitchFamily="34" charset="0"/>
                <a:cs typeface="Times New Roman" panose="02020603050405020304" pitchFamily="18" charset="0"/>
              </a:rPr>
              <a:t>Senate Budget and Appropriations Committee</a:t>
            </a:r>
          </a:p>
          <a:p>
            <a:pPr marL="0" indent="0">
              <a:lnSpc>
                <a:spcPct val="150000"/>
              </a:lnSpc>
              <a:buNone/>
            </a:pPr>
            <a:r>
              <a:rPr lang="en-US" sz="2400" b="1"/>
              <a:t>Members:</a:t>
            </a:r>
          </a:p>
          <a:p>
            <a:pPr marL="0" indent="0">
              <a:lnSpc>
                <a:spcPct val="150000"/>
              </a:lnSpc>
              <a:buNone/>
            </a:pPr>
            <a:r>
              <a:rPr lang="en-US" sz="1600" err="1"/>
              <a:t>Sarlo</a:t>
            </a:r>
            <a:r>
              <a:rPr lang="en-US" sz="1600"/>
              <a:t>, Paul A., Chair		Greenstein, Linda R., Vice-Chair</a:t>
            </a:r>
          </a:p>
          <a:p>
            <a:pPr marL="0" indent="0">
              <a:lnSpc>
                <a:spcPct val="150000"/>
              </a:lnSpc>
              <a:buNone/>
            </a:pPr>
            <a:r>
              <a:rPr lang="en-US" sz="1600"/>
              <a:t>Amato, Carmen F.		Burgess, Renee C.</a:t>
            </a:r>
          </a:p>
          <a:p>
            <a:pPr marL="0" indent="0">
              <a:lnSpc>
                <a:spcPct val="150000"/>
              </a:lnSpc>
              <a:buNone/>
            </a:pPr>
            <a:r>
              <a:rPr lang="en-US" sz="1600" err="1"/>
              <a:t>Burzichelli</a:t>
            </a:r>
            <a:r>
              <a:rPr lang="en-US" sz="1600"/>
              <a:t>, John J.		Cruz-Perez, Nilsa I.</a:t>
            </a:r>
          </a:p>
          <a:p>
            <a:pPr marL="0" indent="0">
              <a:lnSpc>
                <a:spcPct val="150000"/>
              </a:lnSpc>
              <a:buNone/>
            </a:pPr>
            <a:r>
              <a:rPr lang="en-US" sz="1600" err="1"/>
              <a:t>Diegnan</a:t>
            </a:r>
            <a:r>
              <a:rPr lang="en-US" sz="1600"/>
              <a:t>, Patrick J.		Johnson, Gordon M.</a:t>
            </a:r>
          </a:p>
          <a:p>
            <a:pPr marL="0" indent="0">
              <a:lnSpc>
                <a:spcPct val="150000"/>
              </a:lnSpc>
              <a:buNone/>
            </a:pPr>
            <a:r>
              <a:rPr lang="en-US" sz="1600" err="1"/>
              <a:t>O'Scanlon</a:t>
            </a:r>
            <a:r>
              <a:rPr lang="en-US" sz="1600"/>
              <a:t>, Declan J.		Ruiz, M. Teresa</a:t>
            </a:r>
          </a:p>
          <a:p>
            <a:pPr marL="0" indent="0">
              <a:lnSpc>
                <a:spcPct val="150000"/>
              </a:lnSpc>
              <a:buNone/>
            </a:pPr>
            <a:r>
              <a:rPr lang="en-US" sz="1600"/>
              <a:t>Steinhardt, Douglas J.		Testa, Michael L.</a:t>
            </a:r>
          </a:p>
          <a:p>
            <a:pPr marL="0" indent="0">
              <a:lnSpc>
                <a:spcPct val="150000"/>
              </a:lnSpc>
              <a:buNone/>
            </a:pPr>
            <a:r>
              <a:rPr lang="en-US" sz="1600"/>
              <a:t>Zwicker, Andrew</a:t>
            </a:r>
          </a:p>
          <a:p>
            <a:pPr marL="0" indent="0">
              <a:lnSpc>
                <a:spcPct val="150000"/>
              </a:lnSpc>
              <a:buNone/>
            </a:pPr>
            <a:endParaRPr lang="en-US" sz="1600"/>
          </a:p>
          <a:p>
            <a:pPr marL="0" indent="0">
              <a:lnSpc>
                <a:spcPct val="150000"/>
              </a:lnSpc>
              <a:buNone/>
            </a:pPr>
            <a:endParaRPr lang="en-US" sz="2400"/>
          </a:p>
          <a:p>
            <a:endParaRPr lang="en-US"/>
          </a:p>
        </p:txBody>
      </p:sp>
      <p:sp>
        <p:nvSpPr>
          <p:cNvPr id="4" name="Date Placeholder 3">
            <a:extLst>
              <a:ext uri="{FF2B5EF4-FFF2-40B4-BE49-F238E27FC236}">
                <a16:creationId xmlns:a16="http://schemas.microsoft.com/office/drawing/2014/main" id="{3B6746E2-28F8-95D0-5FBD-CDC9600734DC}"/>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2ED7A0C8-ED58-3689-6E98-933A799A9641}"/>
              </a:ext>
            </a:extLst>
          </p:cNvPr>
          <p:cNvSpPr>
            <a:spLocks noGrp="1"/>
          </p:cNvSpPr>
          <p:nvPr>
            <p:ph type="ftr" sz="quarter" idx="11"/>
          </p:nvPr>
        </p:nvSpPr>
        <p:spPr>
          <a:xfrm>
            <a:off x="2595126" y="6346368"/>
            <a:ext cx="5482074" cy="375107"/>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1886990862"/>
      </p:ext>
    </p:extLst>
  </p:cSld>
  <p:clrMapOvr>
    <a:masterClrMapping/>
  </p:clrMapOvr>
  <p:transition spd="slow">
    <p:push dir="u"/>
  </p:transition>
</p:sld>
</file>

<file path=ppt/slides/slide4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1600200"/>
            <a:ext cx="8534400" cy="4724400"/>
          </a:xfrm>
        </p:spPr>
        <p:txBody>
          <a:bodyPr>
            <a:normAutofit/>
          </a:bodyPr>
          <a:lstStyle/>
          <a:p>
            <a:pPr marL="0" indent="0">
              <a:lnSpc>
                <a:spcPct val="150000"/>
              </a:lnSpc>
              <a:buNone/>
            </a:pPr>
            <a:r>
              <a:rPr lang="en-US" b="1"/>
              <a:t>Concerns and Questions? </a:t>
            </a:r>
          </a:p>
          <a:p>
            <a:endParaRPr lang="en-US"/>
          </a:p>
        </p:txBody>
      </p:sp>
      <p:sp>
        <p:nvSpPr>
          <p:cNvPr id="4" name="Date Placeholder 3">
            <a:extLst>
              <a:ext uri="{FF2B5EF4-FFF2-40B4-BE49-F238E27FC236}">
                <a16:creationId xmlns:a16="http://schemas.microsoft.com/office/drawing/2014/main" id="{CE75E3AE-AFED-64D8-4721-84AF848B7391}"/>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17EB6136-B395-AD63-EC31-72D1CDD16E30}"/>
              </a:ext>
            </a:extLst>
          </p:cNvPr>
          <p:cNvSpPr>
            <a:spLocks noGrp="1"/>
          </p:cNvSpPr>
          <p:nvPr>
            <p:ph type="ftr" sz="quarter" idx="11"/>
          </p:nvPr>
        </p:nvSpPr>
        <p:spPr>
          <a:xfrm>
            <a:off x="2425423" y="6336385"/>
            <a:ext cx="5651777" cy="385090"/>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4093209580"/>
      </p:ext>
    </p:extLst>
  </p:cSld>
  <p:clrMapOvr>
    <a:masterClrMapping/>
  </p:clrMapOvr>
  <p:transition spd="slow">
    <p:push dir="u"/>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55452" y="5410200"/>
            <a:ext cx="3973948" cy="369332"/>
          </a:xfrm>
          <a:prstGeom prst="rect">
            <a:avLst/>
          </a:prstGeom>
          <a:solidFill>
            <a:schemeClr val="bg1"/>
          </a:solidFill>
        </p:spPr>
        <p:txBody>
          <a:bodyPr wrap="square" rtlCol="0">
            <a:spAutoFit/>
          </a:bodyPr>
          <a:lstStyle/>
          <a:p>
            <a:endParaRPr lang="en-US"/>
          </a:p>
        </p:txBody>
      </p:sp>
      <p:sp>
        <p:nvSpPr>
          <p:cNvPr id="5" name="Subtitle 4"/>
          <p:cNvSpPr>
            <a:spLocks noGrp="1"/>
          </p:cNvSpPr>
          <p:nvPr>
            <p:ph type="subTitle" idx="1"/>
          </p:nvPr>
        </p:nvSpPr>
        <p:spPr>
          <a:xfrm>
            <a:off x="228600" y="2133600"/>
            <a:ext cx="7772400" cy="3962400"/>
          </a:xfrm>
        </p:spPr>
        <p:txBody>
          <a:bodyPr>
            <a:normAutofit fontScale="85000" lnSpcReduction="20000"/>
          </a:bodyPr>
          <a:lstStyle/>
          <a:p>
            <a:endParaRPr lang="en-US" sz="2800" b="1">
              <a:latin typeface="+mj-lt"/>
            </a:endParaRPr>
          </a:p>
          <a:p>
            <a:r>
              <a:rPr lang="en-US" sz="2800" b="1">
                <a:latin typeface="+mj-lt"/>
              </a:rPr>
              <a:t>NJLM Legislative Team</a:t>
            </a:r>
          </a:p>
          <a:p>
            <a:pPr algn="l"/>
            <a:endParaRPr lang="en-US" sz="1600">
              <a:latin typeface="+mj-lt"/>
            </a:endParaRPr>
          </a:p>
          <a:p>
            <a:pPr algn="l"/>
            <a:endParaRPr lang="en-US" sz="1600">
              <a:latin typeface="+mj-lt"/>
            </a:endParaRPr>
          </a:p>
          <a:p>
            <a:pPr algn="l"/>
            <a:r>
              <a:rPr lang="en-US" sz="1800">
                <a:latin typeface="+mj-lt"/>
              </a:rPr>
              <a:t>Mike Cerra, Executive Director		Lori Buckelew, Asst. Executive         </a:t>
            </a:r>
            <a:r>
              <a:rPr lang="en-US" sz="1800">
                <a:latin typeface="+mj-lt"/>
                <a:hlinkClick r:id="rId2"/>
              </a:rPr>
              <a:t>mcerra@njlm.org</a:t>
            </a:r>
            <a:r>
              <a:rPr lang="en-US" sz="1800">
                <a:latin typeface="+mj-lt"/>
              </a:rPr>
              <a:t> 			Director &amp; Director Gov. Affairs</a:t>
            </a:r>
          </a:p>
          <a:p>
            <a:pPr algn="l"/>
            <a:r>
              <a:rPr lang="en-US" sz="1800"/>
              <a:t>609-695-3481 x120 </a:t>
            </a:r>
            <a:r>
              <a:rPr lang="en-US" sz="1800">
                <a:latin typeface="+mj-lt"/>
              </a:rPr>
              <a:t>			</a:t>
            </a:r>
            <a:r>
              <a:rPr lang="en-US" sz="1800">
                <a:latin typeface="+mj-lt"/>
                <a:hlinkClick r:id="rId3"/>
              </a:rPr>
              <a:t>lbuckelew@njlm.org</a:t>
            </a:r>
            <a:endParaRPr lang="en-US" sz="1800">
              <a:latin typeface="+mj-lt"/>
            </a:endParaRPr>
          </a:p>
          <a:p>
            <a:pPr algn="l"/>
            <a:r>
              <a:rPr lang="en-US" sz="1800">
                <a:latin typeface="+mj-lt"/>
              </a:rPr>
              <a:t>				609-695-3481 x112</a:t>
            </a:r>
          </a:p>
          <a:p>
            <a:pPr algn="l"/>
            <a:endParaRPr lang="en-US" sz="1800">
              <a:latin typeface="+mj-lt"/>
            </a:endParaRPr>
          </a:p>
          <a:p>
            <a:pPr algn="l"/>
            <a:r>
              <a:rPr lang="en-US" sz="1800">
                <a:latin typeface="+mj-lt"/>
              </a:rPr>
              <a:t>Frank Marshall, Esq, Associate Counsel	Andrew LaFevre, Legislative Analyst</a:t>
            </a:r>
          </a:p>
          <a:p>
            <a:pPr algn="l"/>
            <a:r>
              <a:rPr lang="en-US" sz="1800">
                <a:latin typeface="+mj-lt"/>
                <a:hlinkClick r:id="rId4"/>
              </a:rPr>
              <a:t>fmarshall@njlm.org</a:t>
            </a:r>
            <a:r>
              <a:rPr lang="en-US" sz="1800">
                <a:latin typeface="+mj-lt"/>
              </a:rPr>
              <a:t> 			</a:t>
            </a:r>
            <a:r>
              <a:rPr lang="en-US" sz="1800">
                <a:latin typeface="+mj-lt"/>
                <a:hlinkClick r:id="rId5"/>
              </a:rPr>
              <a:t>alafevre@njlm.org</a:t>
            </a:r>
            <a:r>
              <a:rPr lang="en-US" sz="1800">
                <a:latin typeface="+mj-lt"/>
              </a:rPr>
              <a:t> </a:t>
            </a:r>
          </a:p>
          <a:p>
            <a:pPr algn="l"/>
            <a:r>
              <a:rPr lang="en-US" sz="1800"/>
              <a:t>609-695-3481 x137			609-695-3481 x116</a:t>
            </a:r>
          </a:p>
          <a:p>
            <a:pPr algn="l"/>
            <a:endParaRPr lang="en-US" sz="1800">
              <a:latin typeface="+mj-lt"/>
            </a:endParaRPr>
          </a:p>
          <a:p>
            <a:pPr algn="l"/>
            <a:r>
              <a:rPr lang="en-US" sz="1800">
                <a:latin typeface="+mj-lt"/>
              </a:rPr>
              <a:t>Paul Penna, Senior Legislative Analyst	Chanelle </a:t>
            </a:r>
            <a:r>
              <a:rPr lang="en-US" sz="1800" b="0" i="0" u="none" strike="noStrike">
                <a:solidFill>
                  <a:srgbClr val="000000"/>
                </a:solidFill>
                <a:effectLst/>
                <a:latin typeface="Calibri" panose="020F0502020204030204" pitchFamily="34" charset="0"/>
              </a:rPr>
              <a:t>Kouyate</a:t>
            </a:r>
            <a:r>
              <a:rPr lang="en-US" sz="1400" b="0" i="0" u="none" strike="noStrike">
                <a:solidFill>
                  <a:srgbClr val="000000"/>
                </a:solidFill>
                <a:effectLst/>
                <a:latin typeface="Calibri" panose="020F0502020204030204" pitchFamily="34" charset="0"/>
              </a:rPr>
              <a:t>, </a:t>
            </a:r>
            <a:r>
              <a:rPr lang="en-US" sz="1800">
                <a:latin typeface="+mj-lt"/>
              </a:rPr>
              <a:t>Legislative Assistant</a:t>
            </a:r>
          </a:p>
          <a:p>
            <a:pPr algn="l"/>
            <a:r>
              <a:rPr lang="en-US" sz="1800">
                <a:latin typeface="+mj-lt"/>
                <a:hlinkClick r:id="rId6"/>
              </a:rPr>
              <a:t>ppenna@nljm.org</a:t>
            </a:r>
            <a:r>
              <a:rPr lang="en-US" sz="1800">
                <a:latin typeface="+mj-lt"/>
              </a:rPr>
              <a:t>			</a:t>
            </a:r>
            <a:r>
              <a:rPr lang="en-US" sz="1800">
                <a:latin typeface="+mj-lt"/>
                <a:hlinkClick r:id="rId7"/>
              </a:rPr>
              <a:t>Ckouyate@njlm.org</a:t>
            </a:r>
            <a:r>
              <a:rPr lang="en-US" sz="1800">
                <a:latin typeface="+mj-lt"/>
              </a:rPr>
              <a:t> </a:t>
            </a:r>
          </a:p>
          <a:p>
            <a:pPr algn="l"/>
            <a:r>
              <a:rPr lang="en-US" sz="1800">
                <a:latin typeface="+mj-lt"/>
              </a:rPr>
              <a:t>609-695-3481 x110			609-695-3481 x</a:t>
            </a:r>
            <a:endParaRPr lang="en-US" sz="1800"/>
          </a:p>
        </p:txBody>
      </p:sp>
    </p:spTree>
    <p:extLst>
      <p:ext uri="{BB962C8B-B14F-4D97-AF65-F5344CB8AC3E}">
        <p14:creationId xmlns:p14="http://schemas.microsoft.com/office/powerpoint/2010/main" val="3667386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B2384678-E03F-340A-9E8B-BAB720057B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A89B62-C813-52F6-A89A-B55611823363}"/>
              </a:ext>
            </a:extLst>
          </p:cNvPr>
          <p:cNvSpPr>
            <a:spLocks noGrp="1"/>
          </p:cNvSpPr>
          <p:nvPr>
            <p:ph type="title"/>
          </p:nvPr>
        </p:nvSpPr>
        <p:spPr>
          <a:xfrm>
            <a:off x="-76200" y="274638"/>
            <a:ext cx="9144000" cy="1020762"/>
          </a:xfrm>
        </p:spPr>
        <p:txBody>
          <a:bodyPr>
            <a:normAutofit/>
          </a:bodyPr>
          <a:lstStyle/>
          <a:p>
            <a:r>
              <a:rPr lang="en-US" sz="4400"/>
              <a:t>Why is ther</a:t>
            </a:r>
            <a:r>
              <a:rPr lang="en-US"/>
              <a:t>e a bill</a:t>
            </a:r>
            <a:r>
              <a:rPr lang="en-US" sz="4400"/>
              <a:t>?</a:t>
            </a:r>
            <a:endParaRPr lang="en-US"/>
          </a:p>
        </p:txBody>
      </p:sp>
      <p:sp>
        <p:nvSpPr>
          <p:cNvPr id="3" name="Content Placeholder 2">
            <a:extLst>
              <a:ext uri="{FF2B5EF4-FFF2-40B4-BE49-F238E27FC236}">
                <a16:creationId xmlns:a16="http://schemas.microsoft.com/office/drawing/2014/main" id="{8D2E791D-555A-6558-2A54-5215B7B7DFAA}"/>
              </a:ext>
            </a:extLst>
          </p:cNvPr>
          <p:cNvSpPr>
            <a:spLocks noGrp="1"/>
          </p:cNvSpPr>
          <p:nvPr>
            <p:ph idx="1"/>
          </p:nvPr>
        </p:nvSpPr>
        <p:spPr>
          <a:xfrm>
            <a:off x="152400" y="1600200"/>
            <a:ext cx="8534400" cy="4724400"/>
          </a:xfrm>
        </p:spPr>
        <p:txBody>
          <a:bodyPr>
            <a:normAutofit/>
          </a:bodyPr>
          <a:lstStyle/>
          <a:p>
            <a:pPr marL="0" marR="0" lvl="0" indent="0">
              <a:lnSpc>
                <a:spcPct val="107000"/>
              </a:lnSpc>
              <a:spcBef>
                <a:spcPts val="0"/>
              </a:spcBef>
              <a:spcAft>
                <a:spcPts val="800"/>
              </a:spcAft>
              <a:buNone/>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0" indent="0">
              <a:spcBef>
                <a:spcPts val="0"/>
              </a:spcBef>
              <a:spcAft>
                <a:spcPts val="60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53525497-E9FF-B849-3293-38FA3D11B84C}"/>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A4E71138-FE57-227B-F1A2-E1C8C52F1EA0}"/>
              </a:ext>
            </a:extLst>
          </p:cNvPr>
          <p:cNvSpPr>
            <a:spLocks noGrp="1"/>
          </p:cNvSpPr>
          <p:nvPr>
            <p:ph type="ftr" sz="quarter" idx="11"/>
          </p:nvPr>
        </p:nvSpPr>
        <p:spPr>
          <a:xfrm>
            <a:off x="2924550" y="6336385"/>
            <a:ext cx="5761584" cy="425020"/>
          </a:xfrm>
        </p:spPr>
        <p:txBody>
          <a:bodyPr/>
          <a:lstStyle/>
          <a:p>
            <a:r>
              <a:rPr lang="en-US"/>
              <a:t>Descriptions above as of February 8, 2024.  Bill may be subject to further amendments</a:t>
            </a:r>
          </a:p>
        </p:txBody>
      </p:sp>
      <p:sp>
        <p:nvSpPr>
          <p:cNvPr id="7" name="TextBox 6">
            <a:extLst>
              <a:ext uri="{FF2B5EF4-FFF2-40B4-BE49-F238E27FC236}">
                <a16:creationId xmlns:a16="http://schemas.microsoft.com/office/drawing/2014/main" id="{D9DB8B8D-69B9-DC9E-F75E-94E4968BD442}"/>
              </a:ext>
            </a:extLst>
          </p:cNvPr>
          <p:cNvSpPr txBox="1"/>
          <p:nvPr/>
        </p:nvSpPr>
        <p:spPr>
          <a:xfrm>
            <a:off x="762000" y="1600200"/>
            <a:ext cx="7924800" cy="4244880"/>
          </a:xfrm>
          <a:prstGeom prst="rect">
            <a:avLst/>
          </a:prstGeom>
          <a:noFill/>
        </p:spPr>
        <p:txBody>
          <a:bodyPr wrap="square" rtlCol="0">
            <a:spAutoFit/>
          </a:bodyPr>
          <a:lstStyle/>
          <a:p>
            <a:pPr marL="0" marR="0">
              <a:lnSpc>
                <a:spcPct val="107000"/>
              </a:lnSpc>
              <a:spcBef>
                <a:spcPts val="0"/>
              </a:spcBef>
              <a:spcAft>
                <a:spcPts val="800"/>
              </a:spcAft>
            </a:pPr>
            <a:r>
              <a:rPr lang="en-US" sz="1800" kern="100">
                <a:effectLst/>
                <a:latin typeface="Calibri" panose="020F0502020204030204" pitchFamily="34" charset="0"/>
                <a:ea typeface="Calibri" panose="020F0502020204030204" pitchFamily="34" charset="0"/>
                <a:cs typeface="Times New Roman" panose="02020603050405020304" pitchFamily="18" charset="0"/>
              </a:rPr>
              <a:t>Today, COAH is effectively defunct through inaction in appointing members as required by the FHA.  </a:t>
            </a:r>
          </a:p>
          <a:p>
            <a:pPr marL="0" marR="0">
              <a:lnSpc>
                <a:spcPct val="107000"/>
              </a:lnSpc>
              <a:spcBef>
                <a:spcPts val="0"/>
              </a:spcBef>
              <a:spcAft>
                <a:spcPts val="800"/>
              </a:spcAft>
            </a:pPr>
            <a:r>
              <a:rPr lang="en-US" sz="1800" kern="100">
                <a:effectLst/>
                <a:latin typeface="Calibri" panose="020F0502020204030204" pitchFamily="34" charset="0"/>
                <a:ea typeface="Calibri" panose="020F0502020204030204" pitchFamily="34" charset="0"/>
                <a:cs typeface="Times New Roman" panose="02020603050405020304" pitchFamily="18" charset="0"/>
              </a:rPr>
              <a:t>Municipalities are currently required to go through the process created by the court and overseen by a court appointed special master to obtain the functional equivalent of Substantive Certification, known as a judgment of repose, and to be protected from builder’s remedy and other exclusionary zoning lawsuits.</a:t>
            </a:r>
          </a:p>
          <a:p>
            <a:pPr marL="0" marR="0">
              <a:lnSpc>
                <a:spcPct val="107000"/>
              </a:lnSpc>
              <a:spcBef>
                <a:spcPts val="0"/>
              </a:spcBef>
              <a:spcAft>
                <a:spcPts val="800"/>
              </a:spcAft>
            </a:pPr>
            <a:endParaRPr lang="en-US" kern="100">
              <a:latin typeface="Calibri" panose="020F0502020204030204" pitchFamily="34" charset="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 typeface="Wingdings" panose="05000000000000000000" pitchFamily="2" charset="2"/>
              <a:buChar char="Ø"/>
            </a:pPr>
            <a:r>
              <a:rPr lang="en-US" sz="1800" kern="100">
                <a:effectLst/>
                <a:latin typeface="Calibri" panose="020F0502020204030204" pitchFamily="34" charset="0"/>
                <a:ea typeface="Calibri" panose="020F0502020204030204" pitchFamily="34" charset="0"/>
                <a:cs typeface="Times New Roman" panose="02020603050405020304" pitchFamily="18" charset="0"/>
              </a:rPr>
              <a:t>Takeaway point:   Per the State Supreme Court, this is a constitutional obligation that will remain in place regardless of the outcome of legislation. </a:t>
            </a:r>
          </a:p>
          <a:p>
            <a:pPr marL="0" marR="0">
              <a:lnSpc>
                <a:spcPct val="107000"/>
              </a:lnSpc>
              <a:spcBef>
                <a:spcPts val="0"/>
              </a:spcBef>
              <a:spcAft>
                <a:spcPts val="800"/>
              </a:spcAft>
            </a:pPr>
            <a:endParaRPr lang="en-US" kern="10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endParaRPr lang="en-US" sz="1800" kern="100">
              <a:effectLst/>
              <a:latin typeface="Calibri" panose="020F0502020204030204" pitchFamily="34" charset="0"/>
              <a:ea typeface="Calibri" panose="020F0502020204030204" pitchFamily="34" charset="0"/>
              <a:cs typeface="Times New Roman" panose="02020603050405020304" pitchFamily="18" charset="0"/>
            </a:endParaRPr>
          </a:p>
          <a:p>
            <a:endParaRPr lang="en-US"/>
          </a:p>
        </p:txBody>
      </p:sp>
    </p:spTree>
    <p:extLst>
      <p:ext uri="{BB962C8B-B14F-4D97-AF65-F5344CB8AC3E}">
        <p14:creationId xmlns:p14="http://schemas.microsoft.com/office/powerpoint/2010/main" val="643764028"/>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a:bodyPr>
          <a:lstStyle/>
          <a:p>
            <a:r>
              <a:rPr lang="en-US" sz="4400"/>
              <a:t>Why Now?</a:t>
            </a:r>
            <a:endParaRPr lang="en-US"/>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1600200"/>
            <a:ext cx="8534400" cy="4724400"/>
          </a:xfrm>
        </p:spPr>
        <p:txBody>
          <a:bodyPr>
            <a:normAutofit/>
          </a:bodyPr>
          <a:lstStyle/>
          <a:p>
            <a:pPr marL="0" marR="0" lvl="0" indent="0">
              <a:lnSpc>
                <a:spcPct val="107000"/>
              </a:lnSpc>
              <a:spcBef>
                <a:spcPts val="0"/>
              </a:spcBef>
              <a:spcAft>
                <a:spcPts val="800"/>
              </a:spcAft>
              <a:buNone/>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0" indent="0">
              <a:spcBef>
                <a:spcPts val="0"/>
              </a:spcBef>
              <a:spcAft>
                <a:spcPts val="60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6661244A-3C8D-ECA6-769C-CF5D3D0CA379}"/>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85308495-68D4-59E9-5F76-D1D0612D927E}"/>
              </a:ext>
            </a:extLst>
          </p:cNvPr>
          <p:cNvSpPr>
            <a:spLocks noGrp="1"/>
          </p:cNvSpPr>
          <p:nvPr>
            <p:ph type="ftr" sz="quarter" idx="11"/>
          </p:nvPr>
        </p:nvSpPr>
        <p:spPr>
          <a:xfrm>
            <a:off x="3124200" y="6336385"/>
            <a:ext cx="5701689" cy="444985"/>
          </a:xfrm>
        </p:spPr>
        <p:txBody>
          <a:bodyPr/>
          <a:lstStyle/>
          <a:p>
            <a:r>
              <a:rPr lang="en-US"/>
              <a:t>Descriptions above as of February 8, 2024.  Bill may be subject to further amendments</a:t>
            </a:r>
          </a:p>
        </p:txBody>
      </p:sp>
      <p:sp>
        <p:nvSpPr>
          <p:cNvPr id="6" name="TextBox 5">
            <a:extLst>
              <a:ext uri="{FF2B5EF4-FFF2-40B4-BE49-F238E27FC236}">
                <a16:creationId xmlns:a16="http://schemas.microsoft.com/office/drawing/2014/main" id="{DA3B7466-5B96-7A99-AF0B-E2E6887FE652}"/>
              </a:ext>
            </a:extLst>
          </p:cNvPr>
          <p:cNvSpPr txBox="1"/>
          <p:nvPr/>
        </p:nvSpPr>
        <p:spPr>
          <a:xfrm>
            <a:off x="990600" y="1752600"/>
            <a:ext cx="7391400" cy="4062651"/>
          </a:xfrm>
          <a:prstGeom prst="rect">
            <a:avLst/>
          </a:prstGeom>
          <a:noFill/>
        </p:spPr>
        <p:txBody>
          <a:bodyPr wrap="square" rtlCol="0">
            <a:spAutoFit/>
          </a:bodyPr>
          <a:lstStyle/>
          <a:p>
            <a:pPr marL="285750" indent="-285750">
              <a:buFont typeface="Arial" panose="020B0604020202020204" pitchFamily="34" charset="0"/>
              <a:buChar char="•"/>
            </a:pPr>
            <a:r>
              <a:rPr lang="en-US" sz="2000"/>
              <a:t>The Fourth Round of affordable housing obligations is set to begin in July 2025. </a:t>
            </a:r>
          </a:p>
          <a:p>
            <a:pPr marL="285750" indent="-285750">
              <a:buFont typeface="Arial" panose="020B0604020202020204" pitchFamily="34" charset="0"/>
              <a:buChar char="•"/>
            </a:pPr>
            <a:endParaRPr lang="en-US" sz="2000"/>
          </a:p>
          <a:p>
            <a:pPr marL="285750" indent="-285750">
              <a:buFont typeface="Arial" panose="020B0604020202020204" pitchFamily="34" charset="0"/>
              <a:buChar char="•"/>
            </a:pPr>
            <a:r>
              <a:rPr lang="en-US" sz="2000"/>
              <a:t>The only current means to voluntarily comply is through the Courts.</a:t>
            </a:r>
          </a:p>
          <a:p>
            <a:pPr marL="285750" indent="-285750">
              <a:buFont typeface="Arial" panose="020B0604020202020204" pitchFamily="34" charset="0"/>
              <a:buChar char="•"/>
            </a:pPr>
            <a:endParaRPr lang="en-US" sz="2000"/>
          </a:p>
          <a:p>
            <a:pPr marL="285750" indent="-285750">
              <a:buFont typeface="Arial" panose="020B0604020202020204" pitchFamily="34" charset="0"/>
              <a:buChar char="•"/>
            </a:pPr>
            <a:r>
              <a:rPr lang="en-US" sz="2000"/>
              <a:t>Without a functioning apparatus in place before then municipalities will be left to deal with the matter exclusively in the courts and with little guidance available to the courts to direct them on critical aspect of the next round like calculating the statewide and regional need, and how this need should be allocated to individual municipalities.</a:t>
            </a:r>
          </a:p>
          <a:p>
            <a:endParaRPr lang="en-US"/>
          </a:p>
        </p:txBody>
      </p:sp>
    </p:spTree>
    <p:extLst>
      <p:ext uri="{BB962C8B-B14F-4D97-AF65-F5344CB8AC3E}">
        <p14:creationId xmlns:p14="http://schemas.microsoft.com/office/powerpoint/2010/main" val="656661553"/>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a:bodyPr>
          <a:lstStyle/>
          <a:p>
            <a:r>
              <a:rPr lang="en-US" sz="4400"/>
              <a:t>Major Provisions of A4/S50</a:t>
            </a:r>
            <a:endParaRPr lang="en-US"/>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1295400"/>
            <a:ext cx="8839200" cy="5029200"/>
          </a:xfrm>
        </p:spPr>
        <p:txBody>
          <a:bodyPr>
            <a:normAutofit/>
          </a:bodyPr>
          <a:lstStyle/>
          <a:p>
            <a:pPr>
              <a:spcBef>
                <a:spcPts val="0"/>
              </a:spcBef>
              <a:spcAft>
                <a:spcPts val="600"/>
              </a:spcAft>
            </a:pPr>
            <a:r>
              <a:rPr lang="en-US" sz="1800" kern="100">
                <a:effectLst/>
                <a:latin typeface="Times New Roman" panose="02020603050405020304" pitchFamily="18" charset="0"/>
                <a:ea typeface="Aptos" panose="020B0004020202020204" pitchFamily="34" charset="0"/>
                <a:cs typeface="Times New Roman" panose="02020603050405020304" pitchFamily="18" charset="0"/>
              </a:rPr>
              <a:t>COAH abolished. Its duties and functions would effectively be split between the Department of Community Affairs  (DCA) and the Administrative Office of Courts (AOC.)  </a:t>
            </a:r>
          </a:p>
          <a:p>
            <a:pPr>
              <a:spcBef>
                <a:spcPts val="0"/>
              </a:spcBef>
              <a:spcAft>
                <a:spcPts val="600"/>
              </a:spcAft>
            </a:pPr>
            <a:r>
              <a:rPr lang="en-US" sz="1800" kern="100">
                <a:effectLst/>
                <a:latin typeface="Times New Roman" panose="02020603050405020304" pitchFamily="18" charset="0"/>
                <a:ea typeface="Aptos" panose="020B0004020202020204" pitchFamily="34" charset="0"/>
                <a:cs typeface="Times New Roman" panose="02020603050405020304" pitchFamily="18" charset="0"/>
              </a:rPr>
              <a:t>DCA runs the numbers using the methodology within the bill and the newly established Affordable Housing Dispute Resolution Program (Program) within the AOC handles any dispute. </a:t>
            </a:r>
          </a:p>
          <a:p>
            <a:pPr>
              <a:spcBef>
                <a:spcPts val="0"/>
              </a:spcBef>
              <a:spcAft>
                <a:spcPts val="600"/>
              </a:spcAft>
            </a:pPr>
            <a:r>
              <a:rPr lang="en-US" sz="1800" kern="100">
                <a:effectLst/>
                <a:latin typeface="Times New Roman" panose="02020603050405020304" pitchFamily="18" charset="0"/>
                <a:ea typeface="Aptos" panose="020B0004020202020204" pitchFamily="34" charset="0"/>
                <a:cs typeface="Times New Roman" panose="02020603050405020304" pitchFamily="18" charset="0"/>
              </a:rPr>
              <a:t>The methodology used by the DCA to calculate regional need and municipal present and prospective obligations is outlined within A4/S50 and </a:t>
            </a:r>
            <a:r>
              <a:rPr lang="en-US" sz="1800" kern="100">
                <a:latin typeface="Times New Roman" panose="02020603050405020304" pitchFamily="18" charset="0"/>
                <a:ea typeface="Aptos" panose="020B0004020202020204" pitchFamily="34" charset="0"/>
                <a:cs typeface="Times New Roman" panose="02020603050405020304" pitchFamily="18" charset="0"/>
              </a:rPr>
              <a:t>where not clear in the legislative language the DCA is to use</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 the methodologies and datasets within the March 8, 2018 unpublished decision from the Superior Court; </a:t>
            </a:r>
            <a:r>
              <a:rPr lang="en-US" sz="1800" u="sng" kern="100">
                <a:effectLst/>
                <a:latin typeface="Times New Roman" panose="02020603050405020304" pitchFamily="18" charset="0"/>
                <a:ea typeface="Aptos" panose="020B0004020202020204" pitchFamily="34" charset="0"/>
                <a:cs typeface="Times New Roman" panose="02020603050405020304" pitchFamily="18" charset="0"/>
              </a:rPr>
              <a:t>In re Application of Municipality of Princeton</a:t>
            </a:r>
            <a:r>
              <a:rPr lang="en-US" sz="1800" kern="100">
                <a:effectLst/>
                <a:latin typeface="Times New Roman" panose="02020603050405020304" pitchFamily="18" charset="0"/>
                <a:ea typeface="Aptos" panose="020B0004020202020204" pitchFamily="34" charset="0"/>
                <a:cs typeface="Times New Roman" panose="02020603050405020304" pitchFamily="18" charset="0"/>
              </a:rPr>
              <a:t>, also known as the “Jacobson opinion.”</a:t>
            </a:r>
          </a:p>
          <a:p>
            <a:pPr>
              <a:spcBef>
                <a:spcPts val="0"/>
              </a:spcBef>
              <a:spcAft>
                <a:spcPts val="600"/>
              </a:spcAft>
            </a:pPr>
            <a:r>
              <a:rPr lang="en-US" sz="1800" kern="100">
                <a:effectLst/>
                <a:latin typeface="Times New Roman" panose="02020603050405020304" pitchFamily="18" charset="0"/>
                <a:ea typeface="Aptos" panose="020B0004020202020204" pitchFamily="34" charset="0"/>
                <a:cs typeface="Times New Roman" panose="02020603050405020304" pitchFamily="18" charset="0"/>
              </a:rPr>
              <a:t>Each municipality sets its own obligation number and must adopt the number through a binding resolution.</a:t>
            </a:r>
            <a:endParaRPr lang="en-US" sz="1800" kern="100">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r>
              <a:rPr lang="en-US" sz="1800" kern="100">
                <a:effectLst/>
                <a:latin typeface="Times New Roman" panose="02020603050405020304" pitchFamily="18" charset="0"/>
                <a:ea typeface="Aptos" panose="020B0004020202020204" pitchFamily="34" charset="0"/>
                <a:cs typeface="Times New Roman" panose="02020603050405020304" pitchFamily="18" charset="0"/>
              </a:rPr>
              <a:t>The availability of bonus credits has been expanded compared to the bills introduced last legislative session but remain capped. The rental bonus credit would be eliminated.</a:t>
            </a:r>
          </a:p>
          <a:p>
            <a:pPr marL="0" marR="0" lvl="0" indent="0">
              <a:lnSpc>
                <a:spcPct val="107000"/>
              </a:lnSpc>
              <a:spcBef>
                <a:spcPts val="0"/>
              </a:spcBef>
              <a:spcAft>
                <a:spcPts val="800"/>
              </a:spcAft>
              <a:buNone/>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0" indent="0">
              <a:spcBef>
                <a:spcPts val="0"/>
              </a:spcBef>
              <a:spcAft>
                <a:spcPts val="60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6661244A-3C8D-ECA6-769C-CF5D3D0CA379}"/>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85308495-68D4-59E9-5F76-D1D0612D927E}"/>
              </a:ext>
            </a:extLst>
          </p:cNvPr>
          <p:cNvSpPr>
            <a:spLocks noGrp="1"/>
          </p:cNvSpPr>
          <p:nvPr>
            <p:ph type="ftr" sz="quarter" idx="11"/>
          </p:nvPr>
        </p:nvSpPr>
        <p:spPr>
          <a:xfrm>
            <a:off x="2495301" y="6336385"/>
            <a:ext cx="5581899" cy="385090"/>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1447255487"/>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a:bodyPr>
          <a:lstStyle/>
          <a:p>
            <a:r>
              <a:rPr lang="en-US"/>
              <a:t>A4, As Amended on February 8</a:t>
            </a:r>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1600200"/>
            <a:ext cx="8534400" cy="4724400"/>
          </a:xfrm>
        </p:spPr>
        <p:txBody>
          <a:bodyPr>
            <a:normAutofit/>
          </a:bodyPr>
          <a:lstStyle/>
          <a:p>
            <a:pPr>
              <a:spcBef>
                <a:spcPts val="0"/>
              </a:spcBef>
              <a:spcAft>
                <a:spcPts val="600"/>
              </a:spcAft>
            </a:pPr>
            <a:r>
              <a:rPr lang="en-US" sz="2000" kern="100">
                <a:latin typeface="Aptos" panose="020B0004020202020204" pitchFamily="34" charset="0"/>
                <a:ea typeface="Aptos" panose="020B0004020202020204" pitchFamily="34" charset="0"/>
                <a:cs typeface="Times New Roman" panose="02020603050405020304" pitchFamily="18" charset="0"/>
              </a:rPr>
              <a:t> Several significant amendments, which we will review.    Many of these amendments are in response to concerns raised by the League of Municipalities, the Conference of Mayors and local officials statewide.</a:t>
            </a:r>
          </a:p>
          <a:p>
            <a:pPr>
              <a:spcBef>
                <a:spcPts val="0"/>
              </a:spcBef>
              <a:spcAft>
                <a:spcPts val="600"/>
              </a:spcAft>
            </a:pPr>
            <a:r>
              <a:rPr lang="en-US" sz="2000" kern="100">
                <a:latin typeface="Aptos" panose="020B0004020202020204" pitchFamily="34" charset="0"/>
                <a:ea typeface="Aptos" panose="020B0004020202020204" pitchFamily="34" charset="0"/>
                <a:cs typeface="Times New Roman" panose="02020603050405020304" pitchFamily="18" charset="0"/>
              </a:rPr>
              <a:t>As noted above, A4 is scheduled for a floor vote on Monday, February 12.</a:t>
            </a:r>
          </a:p>
          <a:p>
            <a:pPr>
              <a:spcBef>
                <a:spcPts val="0"/>
              </a:spcBef>
              <a:spcAft>
                <a:spcPts val="600"/>
              </a:spcAft>
            </a:pPr>
            <a:r>
              <a:rPr lang="en-US" sz="2000" kern="100">
                <a:latin typeface="Aptos" panose="020B0004020202020204" pitchFamily="34" charset="0"/>
                <a:ea typeface="Aptos" panose="020B0004020202020204" pitchFamily="34" charset="0"/>
                <a:cs typeface="Times New Roman" panose="02020603050405020304" pitchFamily="18" charset="0"/>
              </a:rPr>
              <a:t> S50 was favorably reported out of the Senate Community and Urban Affairs Committee on January 25 and referred to the Senate Budget and Appropriations Committee (SBA.)  The bill is subject to further amendments if, and when, it progresses in the Senate. </a:t>
            </a:r>
          </a:p>
          <a:p>
            <a:pPr>
              <a:spcBef>
                <a:spcPts val="0"/>
              </a:spcBef>
              <a:spcAft>
                <a:spcPts val="600"/>
              </a:spcAft>
            </a:pPr>
            <a:r>
              <a:rPr lang="en-US" sz="2000" kern="100">
                <a:latin typeface="Aptos" panose="020B0004020202020204" pitchFamily="34" charset="0"/>
                <a:ea typeface="Aptos" panose="020B0004020202020204" pitchFamily="34" charset="0"/>
                <a:cs typeface="Times New Roman" panose="02020603050405020304" pitchFamily="18" charset="0"/>
              </a:rPr>
              <a:t>SBA next scheduled to meet on February 22.</a:t>
            </a:r>
          </a:p>
          <a:p>
            <a:pPr>
              <a:spcBef>
                <a:spcPts val="0"/>
              </a:spcBef>
              <a:spcAft>
                <a:spcPts val="600"/>
              </a:spcAft>
            </a:pPr>
            <a:r>
              <a:rPr lang="en-US" sz="2000" kern="100">
                <a:latin typeface="Aptos" panose="020B0004020202020204" pitchFamily="34" charset="0"/>
                <a:ea typeface="Aptos" panose="020B0004020202020204" pitchFamily="34" charset="0"/>
                <a:cs typeface="Times New Roman" panose="02020603050405020304" pitchFamily="18" charset="0"/>
              </a:rPr>
              <a:t>Full Senate scheduled for voting session on March 21.</a:t>
            </a:r>
          </a:p>
          <a:p>
            <a:pPr>
              <a:spcBef>
                <a:spcPts val="0"/>
              </a:spcBef>
              <a:spcAft>
                <a:spcPts val="600"/>
              </a:spcAft>
            </a:pPr>
            <a:r>
              <a:rPr lang="en-US" sz="2000" kern="100">
                <a:latin typeface="Aptos" panose="020B0004020202020204" pitchFamily="34" charset="0"/>
                <a:ea typeface="Aptos" panose="020B0004020202020204" pitchFamily="34" charset="0"/>
                <a:cs typeface="Times New Roman" panose="02020603050405020304" pitchFamily="18" charset="0"/>
              </a:rPr>
              <a:t>Dates subject to change. </a:t>
            </a: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0" indent="0">
              <a:spcBef>
                <a:spcPts val="0"/>
              </a:spcBef>
              <a:spcAft>
                <a:spcPts val="60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6661244A-3C8D-ECA6-769C-CF5D3D0CA379}"/>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85308495-68D4-59E9-5F76-D1D0612D927E}"/>
              </a:ext>
            </a:extLst>
          </p:cNvPr>
          <p:cNvSpPr>
            <a:spLocks noGrp="1"/>
          </p:cNvSpPr>
          <p:nvPr>
            <p:ph type="ftr" sz="quarter" idx="11"/>
          </p:nvPr>
        </p:nvSpPr>
        <p:spPr>
          <a:xfrm>
            <a:off x="3124200" y="6336385"/>
            <a:ext cx="5691707" cy="415037"/>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2616628291"/>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467EE-F5CE-4B90-939F-7BA0F35E93AB}"/>
              </a:ext>
            </a:extLst>
          </p:cNvPr>
          <p:cNvSpPr>
            <a:spLocks noGrp="1"/>
          </p:cNvSpPr>
          <p:nvPr>
            <p:ph type="title"/>
          </p:nvPr>
        </p:nvSpPr>
        <p:spPr>
          <a:xfrm>
            <a:off x="-76200" y="274638"/>
            <a:ext cx="9144000" cy="1020762"/>
          </a:xfrm>
        </p:spPr>
        <p:txBody>
          <a:bodyPr>
            <a:normAutofit fontScale="90000"/>
          </a:bodyPr>
          <a:lstStyle/>
          <a:p>
            <a:r>
              <a:rPr lang="en-US" sz="3200"/>
              <a:t>Assembly Appropriations Amendments to A4, </a:t>
            </a:r>
            <a:br>
              <a:rPr lang="en-US" sz="3200"/>
            </a:br>
            <a:r>
              <a:rPr lang="en-US" sz="3200"/>
              <a:t>February 8, 2024</a:t>
            </a:r>
          </a:p>
        </p:txBody>
      </p:sp>
      <p:sp>
        <p:nvSpPr>
          <p:cNvPr id="3" name="Content Placeholder 2">
            <a:extLst>
              <a:ext uri="{FF2B5EF4-FFF2-40B4-BE49-F238E27FC236}">
                <a16:creationId xmlns:a16="http://schemas.microsoft.com/office/drawing/2014/main" id="{0A5383CA-9C89-4668-AD91-A8E6C60013A5}"/>
              </a:ext>
            </a:extLst>
          </p:cNvPr>
          <p:cNvSpPr>
            <a:spLocks noGrp="1"/>
          </p:cNvSpPr>
          <p:nvPr>
            <p:ph idx="1"/>
          </p:nvPr>
        </p:nvSpPr>
        <p:spPr>
          <a:xfrm>
            <a:off x="152400" y="1600200"/>
            <a:ext cx="8534400" cy="4724400"/>
          </a:xfrm>
        </p:spPr>
        <p:txBody>
          <a:bodyPr>
            <a:normAutofit/>
          </a:bodyPr>
          <a:lstStyle/>
          <a:p>
            <a:pPr marL="0" indent="0">
              <a:spcBef>
                <a:spcPts val="0"/>
              </a:spcBef>
              <a:spcAft>
                <a:spcPts val="600"/>
              </a:spcAft>
              <a:buNone/>
            </a:pPr>
            <a:r>
              <a:rPr lang="en-US" sz="1800" b="1" u="sng" kern="100">
                <a:latin typeface="Times New Roman" panose="02020603050405020304" pitchFamily="18" charset="0"/>
                <a:ea typeface="Aptos" panose="020B0004020202020204" pitchFamily="34" charset="0"/>
                <a:cs typeface="Times New Roman" panose="02020603050405020304" pitchFamily="18" charset="0"/>
              </a:rPr>
              <a:t>New Language, Section 1,   paragraph p</a:t>
            </a:r>
          </a:p>
          <a:p>
            <a:pPr marL="0" indent="0">
              <a:spcBef>
                <a:spcPts val="0"/>
              </a:spcBef>
              <a:spcAft>
                <a:spcPts val="600"/>
              </a:spcAft>
              <a:buNone/>
            </a:pPr>
            <a:endParaRPr lang="en-US" sz="1800" b="1" u="sng" kern="100">
              <a:latin typeface="Times New Roman" panose="02020603050405020304" pitchFamily="18" charset="0"/>
              <a:ea typeface="Aptos" panose="020B0004020202020204" pitchFamily="34" charset="0"/>
              <a:cs typeface="Times New Roman" panose="02020603050405020304" pitchFamily="18" charset="0"/>
            </a:endParaRPr>
          </a:p>
          <a:p>
            <a:pPr marL="0" indent="0">
              <a:spcBef>
                <a:spcPts val="0"/>
              </a:spcBef>
              <a:spcAft>
                <a:spcPts val="600"/>
              </a:spcAft>
              <a:buNone/>
            </a:pPr>
            <a:r>
              <a:rPr lang="en-US" sz="1800" i="1" kern="100">
                <a:effectLst/>
                <a:latin typeface="Calibri" panose="020F0502020204030204" pitchFamily="34" charset="0"/>
                <a:ea typeface="Calibri" panose="020F0502020204030204" pitchFamily="34" charset="0"/>
                <a:cs typeface="Times New Roman" panose="02020603050405020304" pitchFamily="18" charset="0"/>
              </a:rPr>
              <a:t>“The Legislature declares the “Fair Housing Act,” P.L.1985, c.222 (C.52:27D-301 et al.), as amended and supplemented by P.L.__, c.___(C.___) (pending before the Legislature as this bill), is intended to implement the Mount Laurel doctrine, and that municipalities in compliance with the “Fair Housing Act,” P.L.1985, c.222 (C.52:27D-301 et al.) are also in compliance with the Mount Laurel doctrine.”</a:t>
            </a:r>
            <a:r>
              <a:rPr lang="en-US" sz="1800" kern="100">
                <a:effectLst/>
                <a:latin typeface="Calibri" panose="020F0502020204030204" pitchFamily="34" charset="0"/>
                <a:ea typeface="Calibri" panose="020F0502020204030204" pitchFamily="34" charset="0"/>
                <a:cs typeface="Times New Roman" panose="02020603050405020304" pitchFamily="18" charset="0"/>
              </a:rPr>
              <a:t> </a:t>
            </a:r>
          </a:p>
          <a:p>
            <a:pPr marL="0" indent="0">
              <a:spcBef>
                <a:spcPts val="0"/>
              </a:spcBef>
              <a:spcAft>
                <a:spcPts val="600"/>
              </a:spcAft>
              <a:buNone/>
            </a:pPr>
            <a:endParaRPr lang="en-US" sz="1800" b="1" u="sng" kern="10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Bef>
                <a:spcPts val="0"/>
              </a:spcBef>
              <a:spcAft>
                <a:spcPts val="800"/>
              </a:spcAft>
            </a:pPr>
            <a:r>
              <a:rPr lang="en-US" sz="1800" kern="100">
                <a:latin typeface="Aptos" panose="020B0004020202020204" pitchFamily="34" charset="0"/>
                <a:ea typeface="Aptos" panose="020B0004020202020204" pitchFamily="34" charset="0"/>
                <a:cs typeface="Times New Roman" panose="02020603050405020304" pitchFamily="18" charset="0"/>
              </a:rPr>
              <a:t>This l</a:t>
            </a:r>
            <a:r>
              <a:rPr lang="en-US" sz="1800" kern="100">
                <a:effectLst/>
                <a:latin typeface="Aptos" panose="020B0004020202020204" pitchFamily="34" charset="0"/>
                <a:ea typeface="Aptos" panose="020B0004020202020204" pitchFamily="34" charset="0"/>
                <a:cs typeface="Times New Roman" panose="02020603050405020304" pitchFamily="18" charset="0"/>
              </a:rPr>
              <a:t>anguage intends </a:t>
            </a:r>
            <a:r>
              <a:rPr lang="en-US" sz="1800">
                <a:effectLst/>
                <a:latin typeface="Calibri" panose="020F0502020204030204" pitchFamily="34" charset="0"/>
                <a:ea typeface="Calibri" panose="020F0502020204030204" pitchFamily="34" charset="0"/>
                <a:cs typeface="Times New Roman" panose="02020603050405020304" pitchFamily="18" charset="0"/>
              </a:rPr>
              <a:t>to limit the challenges that municipalities could face. In essence, if a municipality is in compliance with the Fair Housing Act  they are in compliance with the Mount Laurel Doctrine, thus limiting an avenue for challenges.</a:t>
            </a: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spcAft>
                <a:spcPts val="600"/>
              </a:spcAft>
            </a:pPr>
            <a:endParaRPr lang="en-US" sz="1800" kern="100">
              <a:effectLst/>
              <a:latin typeface="Aptos" panose="020B0004020202020204" pitchFamily="34" charset="0"/>
              <a:ea typeface="Aptos" panose="020B0004020202020204" pitchFamily="34" charset="0"/>
              <a:cs typeface="Times New Roman" panose="02020603050405020304" pitchFamily="18" charset="0"/>
            </a:endParaRPr>
          </a:p>
          <a:p>
            <a:pPr marL="0" indent="0">
              <a:spcBef>
                <a:spcPts val="0"/>
              </a:spcBef>
              <a:spcAft>
                <a:spcPts val="600"/>
              </a:spcAft>
              <a:buNone/>
            </a:pPr>
            <a:endParaRPr lang="en-US" sz="240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US" sz="2400"/>
          </a:p>
          <a:p>
            <a:pPr>
              <a:lnSpc>
                <a:spcPct val="150000"/>
              </a:lnSpc>
            </a:pPr>
            <a:endParaRPr lang="en-US" sz="2400"/>
          </a:p>
          <a:p>
            <a:endParaRPr lang="en-US"/>
          </a:p>
        </p:txBody>
      </p:sp>
      <p:sp>
        <p:nvSpPr>
          <p:cNvPr id="4" name="Date Placeholder 3">
            <a:extLst>
              <a:ext uri="{FF2B5EF4-FFF2-40B4-BE49-F238E27FC236}">
                <a16:creationId xmlns:a16="http://schemas.microsoft.com/office/drawing/2014/main" id="{6661244A-3C8D-ECA6-769C-CF5D3D0CA379}"/>
              </a:ext>
            </a:extLst>
          </p:cNvPr>
          <p:cNvSpPr>
            <a:spLocks noGrp="1"/>
          </p:cNvSpPr>
          <p:nvPr>
            <p:ph type="dt" sz="half" idx="10"/>
          </p:nvPr>
        </p:nvSpPr>
        <p:spPr/>
        <p:txBody>
          <a:bodyPr/>
          <a:lstStyle/>
          <a:p>
            <a:r>
              <a:rPr lang="en-US"/>
              <a:t>Friday, February 9, 2024</a:t>
            </a:r>
          </a:p>
          <a:p>
            <a:endParaRPr lang="en-US"/>
          </a:p>
        </p:txBody>
      </p:sp>
      <p:sp>
        <p:nvSpPr>
          <p:cNvPr id="5" name="Footer Placeholder 4">
            <a:extLst>
              <a:ext uri="{FF2B5EF4-FFF2-40B4-BE49-F238E27FC236}">
                <a16:creationId xmlns:a16="http://schemas.microsoft.com/office/drawing/2014/main" id="{85308495-68D4-59E9-5F76-D1D0612D927E}"/>
              </a:ext>
            </a:extLst>
          </p:cNvPr>
          <p:cNvSpPr>
            <a:spLocks noGrp="1"/>
          </p:cNvSpPr>
          <p:nvPr>
            <p:ph type="ftr" sz="quarter" idx="11"/>
          </p:nvPr>
        </p:nvSpPr>
        <p:spPr>
          <a:xfrm>
            <a:off x="2694952" y="6336385"/>
            <a:ext cx="6140920" cy="425020"/>
          </a:xfrm>
        </p:spPr>
        <p:txBody>
          <a:bodyPr/>
          <a:lstStyle/>
          <a:p>
            <a:r>
              <a:rPr lang="en-US"/>
              <a:t>Descriptions above as of February 8, 2024.  Bill may be subject to further amendments</a:t>
            </a:r>
          </a:p>
        </p:txBody>
      </p:sp>
    </p:spTree>
    <p:extLst>
      <p:ext uri="{BB962C8B-B14F-4D97-AF65-F5344CB8AC3E}">
        <p14:creationId xmlns:p14="http://schemas.microsoft.com/office/powerpoint/2010/main" val="974977412"/>
      </p:ext>
    </p:extLst>
  </p:cSld>
  <p:clrMapOvr>
    <a:masterClrMapping/>
  </p:clrMapOvr>
  <p:transition spd="slow">
    <p:push dir="u"/>
  </p:transition>
</p:sld>
</file>

<file path=ppt/theme/theme1.xml><?xml version="1.0" encoding="utf-8"?>
<a:theme xmlns:a="http://schemas.openxmlformats.org/drawingml/2006/main" name="PowerPointTemplate NJLM">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NJLM">
      <a:majorFont>
        <a:latin typeface="DistrictProW01-Bold"/>
        <a:ea typeface=""/>
        <a:cs typeface=""/>
      </a:majorFont>
      <a:minorFont>
        <a:latin typeface="DistrictProW01-Boo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9f951c7-df92-496d-8ce5-925bb6bc6325">
      <Terms xmlns="http://schemas.microsoft.com/office/infopath/2007/PartnerControls"/>
    </lcf76f155ced4ddcb4097134ff3c332f>
    <TaxCatchAll xmlns="a8e1cde0-adb6-4e24-85ce-c65cbc28d982" xsi:nil="true"/>
    <_dlc_DocId xmlns="a8e1cde0-adb6-4e24-85ce-c65cbc28d982">2WUAXHFJ4HNJ-1498995380-891668</_dlc_DocId>
    <_dlc_DocIdUrl xmlns="a8e1cde0-adb6-4e24-85ce-c65cbc28d982">
      <Url>https://njslom.sharepoint.com/sites/NJLMFiles/_layouts/15/DocIdRedir.aspx?ID=2WUAXHFJ4HNJ-1498995380-891668</Url>
      <Description>2WUAXHFJ4HNJ-1498995380-891668</Description>
    </_dlc_DocIdUrl>
    <_Flow_SignoffStatus xmlns="89f951c7-df92-496d-8ce5-925bb6bc6325" xsi:nil="true"/>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38C88C3221F4824D9C91C7C0827DB74B" ma:contentTypeVersion="16" ma:contentTypeDescription="Create a new document." ma:contentTypeScope="" ma:versionID="210837905c871a0f129ebc5361dec861">
  <xsd:schema xmlns:xsd="http://www.w3.org/2001/XMLSchema" xmlns:xs="http://www.w3.org/2001/XMLSchema" xmlns:p="http://schemas.microsoft.com/office/2006/metadata/properties" xmlns:ns2="a8e1cde0-adb6-4e24-85ce-c65cbc28d982" xmlns:ns3="89f951c7-df92-496d-8ce5-925bb6bc6325" targetNamespace="http://schemas.microsoft.com/office/2006/metadata/properties" ma:root="true" ma:fieldsID="3d1b7d6b073f613c553fe841e33dd38a" ns2:_="" ns3:_="">
    <xsd:import namespace="a8e1cde0-adb6-4e24-85ce-c65cbc28d982"/>
    <xsd:import namespace="89f951c7-df92-496d-8ce5-925bb6bc6325"/>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DateTaken" minOccurs="0"/>
                <xsd:element ref="ns3:MediaLengthInSeconds" minOccurs="0"/>
                <xsd:element ref="ns3:lcf76f155ced4ddcb4097134ff3c332f" minOccurs="0"/>
                <xsd:element ref="ns2:TaxCatchAll" minOccurs="0"/>
                <xsd:element ref="ns3:MediaServiceGenerationTime" minOccurs="0"/>
                <xsd:element ref="ns3:MediaServiceEventHashCode" minOccurs="0"/>
                <xsd:element ref="ns3:MediaServiceOCR" minOccurs="0"/>
                <xsd:element ref="ns3:MediaServiceLocation" minOccurs="0"/>
                <xsd:element ref="ns2:SharedWithUsers" minOccurs="0"/>
                <xsd:element ref="ns2:SharedWithDetails" minOccurs="0"/>
                <xsd:element ref="ns3:MediaServiceObjectDetectorVersions" minOccurs="0"/>
                <xsd:element ref="ns3:_Flow_SignoffStatu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e1cde0-adb6-4e24-85ce-c65cbc28d982"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7" nillable="true" ma:displayName="Taxonomy Catch All Column" ma:hidden="true" ma:list="{0bba6224-55b3-4400-9c2b-5cfe89197132}" ma:internalName="TaxCatchAll" ma:showField="CatchAllData" ma:web="a8e1cde0-adb6-4e24-85ce-c65cbc28d982">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9f951c7-df92-496d-8ce5-925bb6bc6325"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description="" ma:hidden="true" ma:indexed="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b11e0922-9ae0-488a-a7a6-19509e3995d7" ma:termSetId="09814cd3-568e-fe90-9814-8d621ff8fb84" ma:anchorId="fba54fb3-c3e1-fe81-a776-ca4b69148c4d" ma:open="true" ma:isKeyword="false">
      <xsd:complexType>
        <xsd:sequence>
          <xsd:element ref="pc:Terms" minOccurs="0" maxOccurs="1"/>
        </xsd:sequence>
      </xsd:complex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_Flow_SignoffStatus" ma:index="25" nillable="true" ma:displayName="Sign-off status" ma:internalName="Sign_x002d_off_x0020_status">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97AE10D-A62D-4DFD-8533-04DDF3F79D6D}">
  <ds:schemaRefs>
    <ds:schemaRef ds:uri="http://schemas.microsoft.com/sharepoint/events"/>
  </ds:schemaRefs>
</ds:datastoreItem>
</file>

<file path=customXml/itemProps2.xml><?xml version="1.0" encoding="utf-8"?>
<ds:datastoreItem xmlns:ds="http://schemas.openxmlformats.org/officeDocument/2006/customXml" ds:itemID="{2E8148AE-1E4B-4A1F-BAC2-099983ED2BAF}">
  <ds:schemaRefs>
    <ds:schemaRef ds:uri="http://schemas.microsoft.com/sharepoint/v3/contenttype/forms"/>
  </ds:schemaRefs>
</ds:datastoreItem>
</file>

<file path=customXml/itemProps3.xml><?xml version="1.0" encoding="utf-8"?>
<ds:datastoreItem xmlns:ds="http://schemas.openxmlformats.org/officeDocument/2006/customXml" ds:itemID="{F975DAC4-B43E-4190-B33F-1ADFA24D9744}">
  <ds:schemaRefs>
    <ds:schemaRef ds:uri="89f951c7-df92-496d-8ce5-925bb6bc6325"/>
    <ds:schemaRef ds:uri="a8e1cde0-adb6-4e24-85ce-c65cbc28d98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4.xml><?xml version="1.0" encoding="utf-8"?>
<ds:datastoreItem xmlns:ds="http://schemas.openxmlformats.org/officeDocument/2006/customXml" ds:itemID="{121B0175-8AA3-48F4-A75A-9B309AA6ADF4}">
  <ds:schemaRefs>
    <ds:schemaRef ds:uri="89f951c7-df92-496d-8ce5-925bb6bc6325"/>
    <ds:schemaRef ds:uri="a8e1cde0-adb6-4e24-85ce-c65cbc28d98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0</TotalTime>
  <Words>6497</Words>
  <Application>Microsoft Office PowerPoint</Application>
  <PresentationFormat>On-screen Show (4:3)</PresentationFormat>
  <Paragraphs>512</Paragraphs>
  <Slides>45</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45</vt:i4>
      </vt:variant>
    </vt:vector>
  </HeadingPairs>
  <TitlesOfParts>
    <vt:vector size="54" baseType="lpstr">
      <vt:lpstr>Aptos</vt:lpstr>
      <vt:lpstr>Arial</vt:lpstr>
      <vt:lpstr>Calibri</vt:lpstr>
      <vt:lpstr>DistrictProW01-Bold</vt:lpstr>
      <vt:lpstr>DistrictProW01-Book</vt:lpstr>
      <vt:lpstr>Symbol</vt:lpstr>
      <vt:lpstr>Times New Roman</vt:lpstr>
      <vt:lpstr>Wingdings</vt:lpstr>
      <vt:lpstr>PowerPointTemplate NJLM</vt:lpstr>
      <vt:lpstr> Lunch &amp; Learn Affordable Housing Update A-4, As Amended  February 9, 2024, 12 Noon  </vt:lpstr>
      <vt:lpstr>      A4                                S50  </vt:lpstr>
      <vt:lpstr>Why is there a bill?</vt:lpstr>
      <vt:lpstr>Why is there a bill?</vt:lpstr>
      <vt:lpstr>Why is there a bill?</vt:lpstr>
      <vt:lpstr>Why Now?</vt:lpstr>
      <vt:lpstr>Major Provisions of A4/S50</vt:lpstr>
      <vt:lpstr>A4, As Amended on February 8</vt:lpstr>
      <vt:lpstr>Assembly Appropriations Amendments to A4,  February 8, 2024</vt:lpstr>
      <vt:lpstr>Assembly Appropriations Amendments to A4,  February 8, 2024</vt:lpstr>
      <vt:lpstr>Assembly Appropriations Amendments to A4,  February 8, 2024</vt:lpstr>
      <vt:lpstr>Assembly Appropriations Amendments to A4,  February 8, 2024</vt:lpstr>
      <vt:lpstr>Assembly Appropriations Amendments to A4,  February 8, 2024</vt:lpstr>
      <vt:lpstr>Assembly Appropriations Amendments to A4,  February 8, 2024</vt:lpstr>
      <vt:lpstr>Assembly Appropriations Amendments to A4,  February 8, 2024</vt:lpstr>
      <vt:lpstr>Assembly Appropriations Amendments to A4,  February 8, 2024</vt:lpstr>
      <vt:lpstr>Assembly Appropriations Amendments to A4,  February 8, 2024</vt:lpstr>
      <vt:lpstr>Methodology</vt:lpstr>
      <vt:lpstr>A4, The Process in a Nutshell </vt:lpstr>
      <vt:lpstr>A4, The Process in a Nutshell, continued </vt:lpstr>
      <vt:lpstr>A4, The Process in a Nutshell</vt:lpstr>
      <vt:lpstr>A4 The Process in a Nutshell</vt:lpstr>
      <vt:lpstr>A4, The Process in a Nutshell</vt:lpstr>
      <vt:lpstr>A4, The Program</vt:lpstr>
      <vt:lpstr>A4, The Program</vt:lpstr>
      <vt:lpstr>A4, County Level Housing Judges</vt:lpstr>
      <vt:lpstr>A4, Amended,  Bonus Credits</vt:lpstr>
      <vt:lpstr>A4, Amended,  Bonus Credits</vt:lpstr>
      <vt:lpstr>A4, Amended,  Bonus Credits</vt:lpstr>
      <vt:lpstr>A4, Amended,  Bonus Credits</vt:lpstr>
      <vt:lpstr>A4, Housing Element and Fair Share Plan</vt:lpstr>
      <vt:lpstr>A4, Vacant Land Adjustment and  Need to Identify Parcels Likely to Redevelop </vt:lpstr>
      <vt:lpstr>A4, Limits, Minimums, &amp; Maximums: </vt:lpstr>
      <vt:lpstr>A4, Limits, Minimums, &amp; Maximums: </vt:lpstr>
      <vt:lpstr>A4, Affordability Controls: </vt:lpstr>
      <vt:lpstr>A4, Affordability Controls: </vt:lpstr>
      <vt:lpstr>A4, Development Fees : </vt:lpstr>
      <vt:lpstr>A4, Development Fees: </vt:lpstr>
      <vt:lpstr>A4, Timeline </vt:lpstr>
      <vt:lpstr>  A4, Timeline, continued  </vt:lpstr>
      <vt:lpstr>Next Steps, Assembly</vt:lpstr>
      <vt:lpstr>Next Steps, Senate</vt:lpstr>
      <vt:lpstr>Next Steps, Senate</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Taran Samhammer</dc:creator>
  <cp:lastModifiedBy>Lori Buckelew</cp:lastModifiedBy>
  <cp:revision>109</cp:revision>
  <cp:lastPrinted>2024-01-23T18:46:58Z</cp:lastPrinted>
  <dcterms:created xsi:type="dcterms:W3CDTF">2021-02-08T13:09:54Z</dcterms:created>
  <dcterms:modified xsi:type="dcterms:W3CDTF">2024-02-09T22:29:30Z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0x01010038C88C3221F4824D9C91C7C0827DB74B</vt:lpwstr>
  </property>
  <property fmtid="{D5CDD505-2E9C-101B-9397-08002B2CF9AE}" pid="3" name="Order">
    <vt:r8>111200</vt:r8>
  </property>
  <property fmtid="{D5CDD505-2E9C-101B-9397-08002B2CF9AE}" pid="4" name="_dlc_DocIdItemGuid">
    <vt:lpwstr>a1a2bebc-aaad-4eac-aa60-f9c75648f915</vt:lpwstr>
  </property>
</Properties>
</file>