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Roboto"/>
      <p:regular r:id="rId23"/>
      <p:bold r:id="rId24"/>
      <p:italic r:id="rId25"/>
      <p:boldItalic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erriweather-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Merriweather-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839a8db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f839a8db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f79036953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f79036953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1060c72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1060c72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f85af2c9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f85af2c9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8" name="Google Shape;5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1" name="Google Shape;61;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2" name="Google Shape;6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shboard Slide">
  <p:cSld name="CUSTOM">
    <p:bg>
      <p:bgPr>
        <a:solidFill>
          <a:srgbClr val="434343"/>
        </a:solidFill>
      </p:bgPr>
    </p:bg>
    <p:spTree>
      <p:nvGrpSpPr>
        <p:cNvPr id="13" name="Shape 13"/>
        <p:cNvGrpSpPr/>
        <p:nvPr/>
      </p:nvGrpSpPr>
      <p:grpSpPr>
        <a:xfrm>
          <a:off x="0" y="0"/>
          <a:ext cx="0" cy="0"/>
          <a:chOff x="0" y="0"/>
          <a:chExt cx="0" cy="0"/>
        </a:xfrm>
      </p:grpSpPr>
      <p:sp>
        <p:nvSpPr>
          <p:cNvPr id="14" name="Google Shape;14;p3"/>
          <p:cNvSpPr/>
          <p:nvPr/>
        </p:nvSpPr>
        <p:spPr>
          <a:xfrm>
            <a:off x="8664" y="-18900"/>
            <a:ext cx="9127800" cy="5143500"/>
          </a:xfrm>
          <a:prstGeom prst="rect">
            <a:avLst/>
          </a:prstGeom>
          <a:solidFill>
            <a:srgbClr val="666666"/>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 name="Google Shape;15;p3"/>
          <p:cNvCxnSpPr/>
          <p:nvPr/>
        </p:nvCxnSpPr>
        <p:spPr>
          <a:xfrm>
            <a:off x="11995" y="2949906"/>
            <a:ext cx="9121200" cy="8400"/>
          </a:xfrm>
          <a:prstGeom prst="straightConnector1">
            <a:avLst/>
          </a:prstGeom>
          <a:noFill/>
          <a:ln cap="flat" cmpd="sng" w="28575">
            <a:solidFill>
              <a:srgbClr val="666666"/>
            </a:solidFill>
            <a:prstDash val="solid"/>
            <a:round/>
            <a:headEnd len="sm" w="sm" type="none"/>
            <a:tailEnd len="sm" w="sm" type="none"/>
          </a:ln>
        </p:spPr>
      </p:cxnSp>
      <p:sp>
        <p:nvSpPr>
          <p:cNvPr id="16" name="Google Shape;16;p3"/>
          <p:cNvSpPr txBox="1"/>
          <p:nvPr/>
        </p:nvSpPr>
        <p:spPr>
          <a:xfrm>
            <a:off x="3120655" y="1382651"/>
            <a:ext cx="29040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Insert 3 Charts Here</a:t>
            </a:r>
            <a:endParaRPr b="1" i="0" sz="1000" u="none" cap="none" strike="noStrike">
              <a:solidFill>
                <a:srgbClr val="FFFFFF"/>
              </a:solidFill>
              <a:latin typeface="Arial"/>
              <a:ea typeface="Arial"/>
              <a:cs typeface="Arial"/>
              <a:sym typeface="Arial"/>
            </a:endParaRPr>
          </a:p>
        </p:txBody>
      </p:sp>
      <p:sp>
        <p:nvSpPr>
          <p:cNvPr id="17" name="Google Shape;17;p3"/>
          <p:cNvSpPr/>
          <p:nvPr/>
        </p:nvSpPr>
        <p:spPr>
          <a:xfrm>
            <a:off x="3034995" y="2943926"/>
            <a:ext cx="3075300" cy="2136900"/>
          </a:xfrm>
          <a:prstGeom prst="rect">
            <a:avLst/>
          </a:prstGeom>
          <a:solidFill>
            <a:srgbClr val="EFEFEF"/>
          </a:solidFill>
          <a:ln cap="flat" cmpd="sng" w="28575">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6110269" y="2943926"/>
            <a:ext cx="2996100" cy="2136900"/>
          </a:xfrm>
          <a:prstGeom prst="rect">
            <a:avLst/>
          </a:prstGeom>
          <a:solidFill>
            <a:srgbClr val="EFEFEF"/>
          </a:solidFill>
          <a:ln cap="flat" cmpd="sng" w="28575">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
          <p:cNvSpPr txBox="1"/>
          <p:nvPr/>
        </p:nvSpPr>
        <p:spPr>
          <a:xfrm>
            <a:off x="3031282" y="2882124"/>
            <a:ext cx="2497500" cy="20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Department Accomplishments</a:t>
            </a:r>
            <a:endParaRPr b="1" i="0" sz="1000" u="none" cap="none" strike="noStrike">
              <a:solidFill>
                <a:srgbClr val="000000"/>
              </a:solidFill>
              <a:latin typeface="Arial"/>
              <a:ea typeface="Arial"/>
              <a:cs typeface="Arial"/>
              <a:sym typeface="Arial"/>
            </a:endParaRPr>
          </a:p>
        </p:txBody>
      </p:sp>
      <p:sp>
        <p:nvSpPr>
          <p:cNvPr id="20" name="Google Shape;20;p3"/>
          <p:cNvSpPr txBox="1"/>
          <p:nvPr/>
        </p:nvSpPr>
        <p:spPr>
          <a:xfrm>
            <a:off x="6110277" y="2882124"/>
            <a:ext cx="2497500" cy="20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Trends/Looking Ahead</a:t>
            </a:r>
            <a:endParaRPr b="1" i="0" sz="1000" u="none" cap="none" strike="noStrike">
              <a:solidFill>
                <a:srgbClr val="000000"/>
              </a:solidFill>
              <a:latin typeface="Arial"/>
              <a:ea typeface="Arial"/>
              <a:cs typeface="Arial"/>
              <a:sym typeface="Arial"/>
            </a:endParaRPr>
          </a:p>
        </p:txBody>
      </p:sp>
      <p:sp>
        <p:nvSpPr>
          <p:cNvPr id="21" name="Google Shape;21;p3"/>
          <p:cNvSpPr/>
          <p:nvPr/>
        </p:nvSpPr>
        <p:spPr>
          <a:xfrm>
            <a:off x="12013" y="2943926"/>
            <a:ext cx="3023100" cy="2136900"/>
          </a:xfrm>
          <a:prstGeom prst="rect">
            <a:avLst/>
          </a:prstGeom>
          <a:solidFill>
            <a:srgbClr val="EFEFEF"/>
          </a:solidFill>
          <a:ln cap="flat" cmpd="sng" w="28575">
            <a:solidFill>
              <a:srgbClr val="5B0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txBox="1"/>
          <p:nvPr/>
        </p:nvSpPr>
        <p:spPr>
          <a:xfrm>
            <a:off x="-15210" y="2882124"/>
            <a:ext cx="2448900" cy="20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Projects</a:t>
            </a:r>
            <a:endParaRPr b="1" i="0" sz="1000" u="none" cap="none" strike="noStrike">
              <a:solidFill>
                <a:srgbClr val="000000"/>
              </a:solidFill>
              <a:latin typeface="Arial"/>
              <a:ea typeface="Arial"/>
              <a:cs typeface="Arial"/>
              <a:sym typeface="Arial"/>
            </a:endParaRPr>
          </a:p>
        </p:txBody>
      </p:sp>
      <p:sp>
        <p:nvSpPr>
          <p:cNvPr id="23" name="Google Shape;23;p3"/>
          <p:cNvSpPr/>
          <p:nvPr/>
        </p:nvSpPr>
        <p:spPr>
          <a:xfrm>
            <a:off x="8675" y="-9450"/>
            <a:ext cx="9144000" cy="276600"/>
          </a:xfrm>
          <a:prstGeom prst="rect">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idx="1" type="body"/>
          </p:nvPr>
        </p:nvSpPr>
        <p:spPr>
          <a:xfrm>
            <a:off x="2906293" y="3020074"/>
            <a:ext cx="3114000" cy="2033100"/>
          </a:xfrm>
          <a:prstGeom prst="rect">
            <a:avLst/>
          </a:prstGeom>
          <a:noFill/>
          <a:ln>
            <a:noFill/>
          </a:ln>
        </p:spPr>
        <p:txBody>
          <a:bodyPr anchorCtr="0" anchor="t" bIns="91425" lIns="91425" spcFirstLastPara="1" rIns="91425" wrap="square" tIns="91425">
            <a:noAutofit/>
          </a:bodyPr>
          <a:lstStyle>
            <a:lvl1pPr indent="-279400" lvl="0" marL="457200" rtl="0" algn="l">
              <a:lnSpc>
                <a:spcPct val="100000"/>
              </a:lnSpc>
              <a:spcBef>
                <a:spcPts val="0"/>
              </a:spcBef>
              <a:spcAft>
                <a:spcPts val="0"/>
              </a:spcAft>
              <a:buClr>
                <a:srgbClr val="000000"/>
              </a:buClr>
              <a:buSzPts val="800"/>
              <a:buChar char="➔"/>
              <a:defRPr sz="800">
                <a:solidFill>
                  <a:srgbClr val="000000"/>
                </a:solidFill>
              </a:defRPr>
            </a:lvl1pPr>
            <a:lvl2pPr indent="-279400" lvl="1" marL="914400" rtl="0" algn="l">
              <a:lnSpc>
                <a:spcPct val="100000"/>
              </a:lnSpc>
              <a:spcBef>
                <a:spcPts val="0"/>
              </a:spcBef>
              <a:spcAft>
                <a:spcPts val="0"/>
              </a:spcAft>
              <a:buClr>
                <a:srgbClr val="000000"/>
              </a:buClr>
              <a:buSzPts val="800"/>
              <a:buChar char="◆"/>
              <a:defRPr sz="800">
                <a:solidFill>
                  <a:srgbClr val="000000"/>
                </a:solidFill>
              </a:defRPr>
            </a:lvl2pPr>
            <a:lvl3pPr indent="-279400" lvl="2" marL="1371600" rtl="0" algn="l">
              <a:lnSpc>
                <a:spcPct val="100000"/>
              </a:lnSpc>
              <a:spcBef>
                <a:spcPts val="0"/>
              </a:spcBef>
              <a:spcAft>
                <a:spcPts val="0"/>
              </a:spcAft>
              <a:buClr>
                <a:schemeClr val="accent2"/>
              </a:buClr>
              <a:buSzPts val="800"/>
              <a:buChar char="●"/>
              <a:defRPr sz="800">
                <a:solidFill>
                  <a:schemeClr val="accent2"/>
                </a:solidFill>
              </a:defRPr>
            </a:lvl3pPr>
            <a:lvl4pPr indent="-279400" lvl="3" marL="1828800" rtl="0" algn="l">
              <a:lnSpc>
                <a:spcPct val="100000"/>
              </a:lnSpc>
              <a:spcBef>
                <a:spcPts val="0"/>
              </a:spcBef>
              <a:spcAft>
                <a:spcPts val="0"/>
              </a:spcAft>
              <a:buClr>
                <a:schemeClr val="accent2"/>
              </a:buClr>
              <a:buSzPts val="800"/>
              <a:buChar char="○"/>
              <a:defRPr sz="800">
                <a:solidFill>
                  <a:schemeClr val="accent2"/>
                </a:solidFill>
              </a:defRPr>
            </a:lvl4pPr>
            <a:lvl5pPr indent="-279400" lvl="4" marL="2286000" rtl="0" algn="l">
              <a:lnSpc>
                <a:spcPct val="100000"/>
              </a:lnSpc>
              <a:spcBef>
                <a:spcPts val="0"/>
              </a:spcBef>
              <a:spcAft>
                <a:spcPts val="0"/>
              </a:spcAft>
              <a:buClr>
                <a:schemeClr val="accent2"/>
              </a:buClr>
              <a:buSzPts val="800"/>
              <a:buChar char="◆"/>
              <a:defRPr sz="800">
                <a:solidFill>
                  <a:schemeClr val="accent2"/>
                </a:solidFill>
              </a:defRPr>
            </a:lvl5pPr>
            <a:lvl6pPr indent="-279400" lvl="5" marL="2743200" rtl="0" algn="l">
              <a:lnSpc>
                <a:spcPct val="100000"/>
              </a:lnSpc>
              <a:spcBef>
                <a:spcPts val="0"/>
              </a:spcBef>
              <a:spcAft>
                <a:spcPts val="0"/>
              </a:spcAft>
              <a:buClr>
                <a:schemeClr val="accent2"/>
              </a:buClr>
              <a:buSzPts val="800"/>
              <a:buChar char="●"/>
              <a:defRPr sz="800">
                <a:solidFill>
                  <a:schemeClr val="accent2"/>
                </a:solidFill>
              </a:defRPr>
            </a:lvl6pPr>
            <a:lvl7pPr indent="-279400" lvl="6" marL="3200400" rtl="0" algn="l">
              <a:lnSpc>
                <a:spcPct val="100000"/>
              </a:lnSpc>
              <a:spcBef>
                <a:spcPts val="0"/>
              </a:spcBef>
              <a:spcAft>
                <a:spcPts val="0"/>
              </a:spcAft>
              <a:buClr>
                <a:schemeClr val="accent2"/>
              </a:buClr>
              <a:buSzPts val="800"/>
              <a:buChar char="○"/>
              <a:defRPr sz="800">
                <a:solidFill>
                  <a:schemeClr val="accent2"/>
                </a:solidFill>
              </a:defRPr>
            </a:lvl7pPr>
            <a:lvl8pPr indent="-279400" lvl="7" marL="3657600" rtl="0" algn="l">
              <a:lnSpc>
                <a:spcPct val="100000"/>
              </a:lnSpc>
              <a:spcBef>
                <a:spcPts val="0"/>
              </a:spcBef>
              <a:spcAft>
                <a:spcPts val="0"/>
              </a:spcAft>
              <a:buClr>
                <a:schemeClr val="accent2"/>
              </a:buClr>
              <a:buSzPts val="800"/>
              <a:buChar char="◆"/>
              <a:defRPr sz="800">
                <a:solidFill>
                  <a:schemeClr val="accent2"/>
                </a:solidFill>
              </a:defRPr>
            </a:lvl8pPr>
            <a:lvl9pPr indent="-279400" lvl="8" marL="4114800" rtl="0" algn="l">
              <a:lnSpc>
                <a:spcPct val="100000"/>
              </a:lnSpc>
              <a:spcBef>
                <a:spcPts val="0"/>
              </a:spcBef>
              <a:spcAft>
                <a:spcPts val="0"/>
              </a:spcAft>
              <a:buClr>
                <a:schemeClr val="accent2"/>
              </a:buClr>
              <a:buSzPts val="800"/>
              <a:buChar char="●"/>
              <a:defRPr sz="800">
                <a:solidFill>
                  <a:schemeClr val="accent2"/>
                </a:solidFill>
              </a:defRPr>
            </a:lvl9pPr>
          </a:lstStyle>
          <a:p/>
        </p:txBody>
      </p:sp>
      <p:sp>
        <p:nvSpPr>
          <p:cNvPr id="25" name="Google Shape;25;p3"/>
          <p:cNvSpPr txBox="1"/>
          <p:nvPr>
            <p:ph idx="2" type="body"/>
          </p:nvPr>
        </p:nvSpPr>
        <p:spPr>
          <a:xfrm>
            <a:off x="5922999" y="3020074"/>
            <a:ext cx="3114000" cy="2033100"/>
          </a:xfrm>
          <a:prstGeom prst="rect">
            <a:avLst/>
          </a:prstGeom>
          <a:noFill/>
          <a:ln>
            <a:noFill/>
          </a:ln>
        </p:spPr>
        <p:txBody>
          <a:bodyPr anchorCtr="0" anchor="t" bIns="91425" lIns="91425" spcFirstLastPara="1" rIns="91425" wrap="square" tIns="91425">
            <a:noAutofit/>
          </a:bodyPr>
          <a:lstStyle>
            <a:lvl1pPr indent="-279400" lvl="0" marL="457200" rtl="0" algn="l">
              <a:lnSpc>
                <a:spcPct val="100000"/>
              </a:lnSpc>
              <a:spcBef>
                <a:spcPts val="0"/>
              </a:spcBef>
              <a:spcAft>
                <a:spcPts val="0"/>
              </a:spcAft>
              <a:buClr>
                <a:srgbClr val="000000"/>
              </a:buClr>
              <a:buSzPts val="800"/>
              <a:buChar char="➔"/>
              <a:defRPr sz="800">
                <a:solidFill>
                  <a:srgbClr val="000000"/>
                </a:solidFill>
              </a:defRPr>
            </a:lvl1pPr>
            <a:lvl2pPr indent="-279400" lvl="1" marL="914400" rtl="0" algn="l">
              <a:lnSpc>
                <a:spcPct val="100000"/>
              </a:lnSpc>
              <a:spcBef>
                <a:spcPts val="0"/>
              </a:spcBef>
              <a:spcAft>
                <a:spcPts val="0"/>
              </a:spcAft>
              <a:buClr>
                <a:srgbClr val="000000"/>
              </a:buClr>
              <a:buSzPts val="800"/>
              <a:buChar char="◆"/>
              <a:defRPr sz="800">
                <a:solidFill>
                  <a:srgbClr val="000000"/>
                </a:solidFill>
              </a:defRPr>
            </a:lvl2pPr>
            <a:lvl3pPr indent="-279400" lvl="2" marL="1371600" rtl="0" algn="l">
              <a:lnSpc>
                <a:spcPct val="100000"/>
              </a:lnSpc>
              <a:spcBef>
                <a:spcPts val="0"/>
              </a:spcBef>
              <a:spcAft>
                <a:spcPts val="0"/>
              </a:spcAft>
              <a:buClr>
                <a:schemeClr val="accent2"/>
              </a:buClr>
              <a:buSzPts val="800"/>
              <a:buChar char="●"/>
              <a:defRPr sz="800">
                <a:solidFill>
                  <a:schemeClr val="accent2"/>
                </a:solidFill>
              </a:defRPr>
            </a:lvl3pPr>
            <a:lvl4pPr indent="-279400" lvl="3" marL="1828800" rtl="0" algn="l">
              <a:lnSpc>
                <a:spcPct val="100000"/>
              </a:lnSpc>
              <a:spcBef>
                <a:spcPts val="0"/>
              </a:spcBef>
              <a:spcAft>
                <a:spcPts val="0"/>
              </a:spcAft>
              <a:buClr>
                <a:schemeClr val="accent2"/>
              </a:buClr>
              <a:buSzPts val="800"/>
              <a:buChar char="○"/>
              <a:defRPr sz="800">
                <a:solidFill>
                  <a:schemeClr val="accent2"/>
                </a:solidFill>
              </a:defRPr>
            </a:lvl4pPr>
            <a:lvl5pPr indent="-279400" lvl="4" marL="2286000" rtl="0" algn="l">
              <a:lnSpc>
                <a:spcPct val="100000"/>
              </a:lnSpc>
              <a:spcBef>
                <a:spcPts val="0"/>
              </a:spcBef>
              <a:spcAft>
                <a:spcPts val="0"/>
              </a:spcAft>
              <a:buClr>
                <a:schemeClr val="accent2"/>
              </a:buClr>
              <a:buSzPts val="800"/>
              <a:buChar char="◆"/>
              <a:defRPr sz="800">
                <a:solidFill>
                  <a:schemeClr val="accent2"/>
                </a:solidFill>
              </a:defRPr>
            </a:lvl5pPr>
            <a:lvl6pPr indent="-279400" lvl="5" marL="2743200" rtl="0" algn="l">
              <a:lnSpc>
                <a:spcPct val="100000"/>
              </a:lnSpc>
              <a:spcBef>
                <a:spcPts val="0"/>
              </a:spcBef>
              <a:spcAft>
                <a:spcPts val="0"/>
              </a:spcAft>
              <a:buClr>
                <a:schemeClr val="accent2"/>
              </a:buClr>
              <a:buSzPts val="800"/>
              <a:buChar char="●"/>
              <a:defRPr sz="800">
                <a:solidFill>
                  <a:schemeClr val="accent2"/>
                </a:solidFill>
              </a:defRPr>
            </a:lvl6pPr>
            <a:lvl7pPr indent="-279400" lvl="6" marL="3200400" rtl="0" algn="l">
              <a:lnSpc>
                <a:spcPct val="100000"/>
              </a:lnSpc>
              <a:spcBef>
                <a:spcPts val="0"/>
              </a:spcBef>
              <a:spcAft>
                <a:spcPts val="0"/>
              </a:spcAft>
              <a:buClr>
                <a:schemeClr val="accent2"/>
              </a:buClr>
              <a:buSzPts val="800"/>
              <a:buChar char="○"/>
              <a:defRPr sz="800">
                <a:solidFill>
                  <a:schemeClr val="accent2"/>
                </a:solidFill>
              </a:defRPr>
            </a:lvl7pPr>
            <a:lvl8pPr indent="-279400" lvl="7" marL="3657600" rtl="0" algn="l">
              <a:lnSpc>
                <a:spcPct val="100000"/>
              </a:lnSpc>
              <a:spcBef>
                <a:spcPts val="0"/>
              </a:spcBef>
              <a:spcAft>
                <a:spcPts val="0"/>
              </a:spcAft>
              <a:buClr>
                <a:schemeClr val="accent2"/>
              </a:buClr>
              <a:buSzPts val="800"/>
              <a:buChar char="◆"/>
              <a:defRPr sz="800">
                <a:solidFill>
                  <a:schemeClr val="accent2"/>
                </a:solidFill>
              </a:defRPr>
            </a:lvl8pPr>
            <a:lvl9pPr indent="-279400" lvl="8" marL="4114800" rtl="0" algn="l">
              <a:lnSpc>
                <a:spcPct val="100000"/>
              </a:lnSpc>
              <a:spcBef>
                <a:spcPts val="0"/>
              </a:spcBef>
              <a:spcAft>
                <a:spcPts val="0"/>
              </a:spcAft>
              <a:buClr>
                <a:schemeClr val="accent2"/>
              </a:buClr>
              <a:buSzPts val="800"/>
              <a:buChar char="●"/>
              <a:defRPr sz="800">
                <a:solidFill>
                  <a:schemeClr val="accent2"/>
                </a:solidFill>
              </a:defRPr>
            </a:lvl9pPr>
          </a:lstStyle>
          <a:p/>
        </p:txBody>
      </p:sp>
      <p:sp>
        <p:nvSpPr>
          <p:cNvPr id="26" name="Google Shape;26;p3"/>
          <p:cNvSpPr txBox="1"/>
          <p:nvPr>
            <p:ph idx="3" type="body"/>
          </p:nvPr>
        </p:nvSpPr>
        <p:spPr>
          <a:xfrm>
            <a:off x="-153375" y="3020074"/>
            <a:ext cx="3114000" cy="2033100"/>
          </a:xfrm>
          <a:prstGeom prst="rect">
            <a:avLst/>
          </a:prstGeom>
          <a:noFill/>
          <a:ln>
            <a:noFill/>
          </a:ln>
        </p:spPr>
        <p:txBody>
          <a:bodyPr anchorCtr="0" anchor="t" bIns="91425" lIns="91425" spcFirstLastPara="1" rIns="91425" wrap="square" tIns="91425">
            <a:noAutofit/>
          </a:bodyPr>
          <a:lstStyle>
            <a:lvl1pPr indent="-279400" lvl="0" marL="457200" algn="l">
              <a:lnSpc>
                <a:spcPct val="100000"/>
              </a:lnSpc>
              <a:spcBef>
                <a:spcPts val="0"/>
              </a:spcBef>
              <a:spcAft>
                <a:spcPts val="0"/>
              </a:spcAft>
              <a:buClr>
                <a:srgbClr val="000000"/>
              </a:buClr>
              <a:buSzPts val="800"/>
              <a:buChar char="➔"/>
              <a:defRPr sz="800">
                <a:solidFill>
                  <a:srgbClr val="000000"/>
                </a:solidFill>
              </a:defRPr>
            </a:lvl1pPr>
            <a:lvl2pPr indent="-279400" lvl="1" marL="914400" algn="l">
              <a:lnSpc>
                <a:spcPct val="100000"/>
              </a:lnSpc>
              <a:spcBef>
                <a:spcPts val="0"/>
              </a:spcBef>
              <a:spcAft>
                <a:spcPts val="0"/>
              </a:spcAft>
              <a:buClr>
                <a:srgbClr val="000000"/>
              </a:buClr>
              <a:buSzPts val="800"/>
              <a:buChar char="◆"/>
              <a:defRPr sz="800">
                <a:solidFill>
                  <a:srgbClr val="000000"/>
                </a:solidFill>
              </a:defRPr>
            </a:lvl2pPr>
            <a:lvl3pPr indent="-279400" lvl="2" marL="1371600" algn="l">
              <a:lnSpc>
                <a:spcPct val="100000"/>
              </a:lnSpc>
              <a:spcBef>
                <a:spcPts val="0"/>
              </a:spcBef>
              <a:spcAft>
                <a:spcPts val="0"/>
              </a:spcAft>
              <a:buClr>
                <a:schemeClr val="accent2"/>
              </a:buClr>
              <a:buSzPts val="800"/>
              <a:buChar char="●"/>
              <a:defRPr sz="800">
                <a:solidFill>
                  <a:schemeClr val="accent2"/>
                </a:solidFill>
              </a:defRPr>
            </a:lvl3pPr>
            <a:lvl4pPr indent="-279400" lvl="3" marL="1828800" algn="l">
              <a:lnSpc>
                <a:spcPct val="100000"/>
              </a:lnSpc>
              <a:spcBef>
                <a:spcPts val="0"/>
              </a:spcBef>
              <a:spcAft>
                <a:spcPts val="0"/>
              </a:spcAft>
              <a:buClr>
                <a:schemeClr val="accent2"/>
              </a:buClr>
              <a:buSzPts val="800"/>
              <a:buChar char="○"/>
              <a:defRPr sz="800">
                <a:solidFill>
                  <a:schemeClr val="accent2"/>
                </a:solidFill>
              </a:defRPr>
            </a:lvl4pPr>
            <a:lvl5pPr indent="-279400" lvl="4" marL="2286000" algn="l">
              <a:lnSpc>
                <a:spcPct val="100000"/>
              </a:lnSpc>
              <a:spcBef>
                <a:spcPts val="0"/>
              </a:spcBef>
              <a:spcAft>
                <a:spcPts val="0"/>
              </a:spcAft>
              <a:buClr>
                <a:schemeClr val="accent2"/>
              </a:buClr>
              <a:buSzPts val="800"/>
              <a:buChar char="◆"/>
              <a:defRPr sz="800">
                <a:solidFill>
                  <a:schemeClr val="accent2"/>
                </a:solidFill>
              </a:defRPr>
            </a:lvl5pPr>
            <a:lvl6pPr indent="-279400" lvl="5" marL="2743200" algn="l">
              <a:lnSpc>
                <a:spcPct val="100000"/>
              </a:lnSpc>
              <a:spcBef>
                <a:spcPts val="0"/>
              </a:spcBef>
              <a:spcAft>
                <a:spcPts val="0"/>
              </a:spcAft>
              <a:buClr>
                <a:schemeClr val="accent2"/>
              </a:buClr>
              <a:buSzPts val="800"/>
              <a:buChar char="●"/>
              <a:defRPr sz="800">
                <a:solidFill>
                  <a:schemeClr val="accent2"/>
                </a:solidFill>
              </a:defRPr>
            </a:lvl6pPr>
            <a:lvl7pPr indent="-279400" lvl="6" marL="3200400" algn="l">
              <a:lnSpc>
                <a:spcPct val="100000"/>
              </a:lnSpc>
              <a:spcBef>
                <a:spcPts val="0"/>
              </a:spcBef>
              <a:spcAft>
                <a:spcPts val="0"/>
              </a:spcAft>
              <a:buClr>
                <a:schemeClr val="accent2"/>
              </a:buClr>
              <a:buSzPts val="800"/>
              <a:buChar char="○"/>
              <a:defRPr sz="800">
                <a:solidFill>
                  <a:schemeClr val="accent2"/>
                </a:solidFill>
              </a:defRPr>
            </a:lvl7pPr>
            <a:lvl8pPr indent="-279400" lvl="7" marL="3657600" algn="l">
              <a:lnSpc>
                <a:spcPct val="100000"/>
              </a:lnSpc>
              <a:spcBef>
                <a:spcPts val="0"/>
              </a:spcBef>
              <a:spcAft>
                <a:spcPts val="0"/>
              </a:spcAft>
              <a:buClr>
                <a:schemeClr val="accent2"/>
              </a:buClr>
              <a:buSzPts val="800"/>
              <a:buChar char="◆"/>
              <a:defRPr sz="800">
                <a:solidFill>
                  <a:schemeClr val="accent2"/>
                </a:solidFill>
              </a:defRPr>
            </a:lvl8pPr>
            <a:lvl9pPr indent="-279400" lvl="8" marL="4114800" algn="l">
              <a:lnSpc>
                <a:spcPct val="100000"/>
              </a:lnSpc>
              <a:spcBef>
                <a:spcPts val="0"/>
              </a:spcBef>
              <a:spcAft>
                <a:spcPts val="0"/>
              </a:spcAft>
              <a:buClr>
                <a:schemeClr val="accent2"/>
              </a:buClr>
              <a:buSzPts val="800"/>
              <a:buChar char="●"/>
              <a:defRPr sz="800">
                <a:solidFill>
                  <a:schemeClr val="accent2"/>
                </a:solidFill>
              </a:defRPr>
            </a:lvl9pPr>
          </a:lstStyle>
          <a:p/>
        </p:txBody>
      </p:sp>
      <p:sp>
        <p:nvSpPr>
          <p:cNvPr id="27" name="Google Shape;27;p3"/>
          <p:cNvSpPr txBox="1"/>
          <p:nvPr>
            <p:ph type="title"/>
          </p:nvPr>
        </p:nvSpPr>
        <p:spPr>
          <a:xfrm>
            <a:off x="2205029" y="-87150"/>
            <a:ext cx="4516200" cy="354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CCCCCC"/>
              </a:buClr>
              <a:buSzPts val="2600"/>
              <a:buNone/>
              <a:defRPr b="1" sz="1600">
                <a:solidFill>
                  <a:srgbClr val="CCCCCC"/>
                </a:solidFill>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0" name="Google Shape;30;p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1" name="Google Shape;3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4" name="Google Shape;3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9" name="Google Shape;39;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9" name="Google Shape;4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10"/>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3" name="Google Shape;53;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p1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55" name="Google Shape;55;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41.png"/><Relationship Id="rId5"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38.png"/><Relationship Id="rId5"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FBFBF"/>
            </a:gs>
            <a:gs pos="100000">
              <a:srgbClr val="737373"/>
            </a:gs>
          </a:gsLst>
          <a:path path="circle">
            <a:fillToRect b="50%" l="50%" r="50%" t="50%"/>
          </a:path>
          <a:tileRect/>
        </a:gradFill>
      </p:bgPr>
    </p:bg>
    <p:spTree>
      <p:nvGrpSpPr>
        <p:cNvPr id="68" name="Shape 68"/>
        <p:cNvGrpSpPr/>
        <p:nvPr/>
      </p:nvGrpSpPr>
      <p:grpSpPr>
        <a:xfrm>
          <a:off x="0" y="0"/>
          <a:ext cx="0" cy="0"/>
          <a:chOff x="0" y="0"/>
          <a:chExt cx="0" cy="0"/>
        </a:xfrm>
      </p:grpSpPr>
      <p:sp>
        <p:nvSpPr>
          <p:cNvPr id="69" name="Google Shape;69;p14"/>
          <p:cNvSpPr txBox="1"/>
          <p:nvPr/>
        </p:nvSpPr>
        <p:spPr>
          <a:xfrm>
            <a:off x="0" y="0"/>
            <a:ext cx="9144000" cy="489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chemeClr val="lt1"/>
                </a:solidFill>
              </a:rPr>
              <a:t> </a:t>
            </a:r>
            <a:endParaRPr b="1" sz="3600">
              <a:solidFill>
                <a:schemeClr val="lt1"/>
              </a:solidFill>
            </a:endParaRPr>
          </a:p>
          <a:p>
            <a:pPr indent="0" lvl="0" marL="0" rtl="0" algn="ctr">
              <a:spcBef>
                <a:spcPts val="0"/>
              </a:spcBef>
              <a:spcAft>
                <a:spcPts val="0"/>
              </a:spcAft>
              <a:buNone/>
            </a:pPr>
            <a:r>
              <a:t/>
            </a:r>
            <a:endParaRPr b="1" sz="3200">
              <a:solidFill>
                <a:schemeClr val="lt1"/>
              </a:solidFill>
            </a:endParaRPr>
          </a:p>
          <a:p>
            <a:pPr indent="0" lvl="0" marL="0" rtl="0" algn="ctr">
              <a:spcBef>
                <a:spcPts val="0"/>
              </a:spcBef>
              <a:spcAft>
                <a:spcPts val="0"/>
              </a:spcAft>
              <a:buNone/>
            </a:pPr>
            <a:r>
              <a:rPr b="1" lang="en" sz="3500">
                <a:solidFill>
                  <a:schemeClr val="lt1"/>
                </a:solidFill>
                <a:latin typeface="Times New Roman"/>
                <a:ea typeface="Times New Roman"/>
                <a:cs typeface="Times New Roman"/>
                <a:sym typeface="Times New Roman"/>
              </a:rPr>
              <a:t>Data Based Decision Making: </a:t>
            </a:r>
            <a:endParaRPr b="1" sz="35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b="1" lang="en" sz="3500">
                <a:solidFill>
                  <a:schemeClr val="lt1"/>
                </a:solidFill>
                <a:latin typeface="Times New Roman"/>
                <a:ea typeface="Times New Roman"/>
                <a:cs typeface="Times New Roman"/>
                <a:sym typeface="Times New Roman"/>
              </a:rPr>
              <a:t>A Best Practice</a:t>
            </a:r>
            <a:r>
              <a:rPr b="1" lang="en" sz="3900">
                <a:solidFill>
                  <a:schemeClr val="lt1"/>
                </a:solidFill>
                <a:latin typeface="Times New Roman"/>
                <a:ea typeface="Times New Roman"/>
                <a:cs typeface="Times New Roman"/>
                <a:sym typeface="Times New Roman"/>
              </a:rPr>
              <a:t> </a:t>
            </a:r>
            <a:endParaRPr b="1" sz="39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t/>
            </a:r>
            <a:endParaRPr sz="15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t/>
            </a:r>
            <a:endParaRPr sz="15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b="1" lang="en" sz="2100">
                <a:solidFill>
                  <a:schemeClr val="lt1"/>
                </a:solidFill>
                <a:latin typeface="Times New Roman"/>
                <a:ea typeface="Times New Roman"/>
                <a:cs typeface="Times New Roman"/>
                <a:sym typeface="Times New Roman"/>
              </a:rPr>
              <a:t>New Jersey League of Municipalities Conference</a:t>
            </a:r>
            <a:endParaRPr sz="21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b="1" lang="en" sz="2100">
                <a:solidFill>
                  <a:schemeClr val="lt1"/>
                </a:solidFill>
                <a:latin typeface="Times New Roman"/>
                <a:ea typeface="Times New Roman"/>
                <a:cs typeface="Times New Roman"/>
                <a:sym typeface="Times New Roman"/>
              </a:rPr>
              <a:t>November 17, 2021</a:t>
            </a:r>
            <a:endParaRPr b="1" sz="21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22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b="1" i="1" lang="en" sz="1900">
                <a:solidFill>
                  <a:schemeClr val="lt1"/>
                </a:solidFill>
                <a:latin typeface="Times New Roman"/>
                <a:ea typeface="Times New Roman"/>
                <a:cs typeface="Times New Roman"/>
                <a:sym typeface="Times New Roman"/>
              </a:rPr>
              <a:t>Anthony</a:t>
            </a:r>
            <a:r>
              <a:rPr b="1" i="1" lang="en" sz="1900">
                <a:solidFill>
                  <a:schemeClr val="lt1"/>
                </a:solidFill>
                <a:latin typeface="Times New Roman"/>
                <a:ea typeface="Times New Roman"/>
                <a:cs typeface="Times New Roman"/>
                <a:sym typeface="Times New Roman"/>
              </a:rPr>
              <a:t> Ferrera </a:t>
            </a:r>
            <a:endParaRPr b="1" i="1" sz="19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b="1" i="1" lang="en" sz="1600">
                <a:solidFill>
                  <a:schemeClr val="lt1"/>
                </a:solidFill>
                <a:latin typeface="Times New Roman"/>
                <a:ea typeface="Times New Roman"/>
                <a:cs typeface="Times New Roman"/>
                <a:sym typeface="Times New Roman"/>
              </a:rPr>
              <a:t>NJMMA Vice President, Hillsborough Township</a:t>
            </a:r>
            <a:r>
              <a:rPr b="1" i="1" lang="en" sz="1600">
                <a:solidFill>
                  <a:schemeClr val="lt1"/>
                </a:solidFill>
                <a:latin typeface="Times New Roman"/>
                <a:ea typeface="Times New Roman"/>
                <a:cs typeface="Times New Roman"/>
                <a:sym typeface="Times New Roman"/>
              </a:rPr>
              <a:t> </a:t>
            </a:r>
            <a:r>
              <a:rPr b="1" i="1" lang="en" sz="1600">
                <a:solidFill>
                  <a:schemeClr val="lt1"/>
                </a:solidFill>
                <a:latin typeface="Times New Roman"/>
                <a:ea typeface="Times New Roman"/>
                <a:cs typeface="Times New Roman"/>
                <a:sym typeface="Times New Roman"/>
              </a:rPr>
              <a:t>Administrator</a:t>
            </a:r>
            <a:r>
              <a:rPr b="1" i="1" lang="en" sz="2100">
                <a:solidFill>
                  <a:schemeClr val="lt1"/>
                </a:solidFill>
                <a:latin typeface="Times New Roman"/>
                <a:ea typeface="Times New Roman"/>
                <a:cs typeface="Times New Roman"/>
                <a:sym typeface="Times New Roman"/>
              </a:rPr>
              <a:t> </a:t>
            </a:r>
            <a:endParaRPr b="1" i="1" sz="2100">
              <a:solidFill>
                <a:schemeClr val="lt1"/>
              </a:solidFill>
              <a:latin typeface="Times New Roman"/>
              <a:ea typeface="Times New Roman"/>
              <a:cs typeface="Times New Roman"/>
              <a:sym typeface="Times New Roman"/>
            </a:endParaRPr>
          </a:p>
        </p:txBody>
      </p:sp>
      <p:pic>
        <p:nvPicPr>
          <p:cNvPr descr="imageedit_5_5846026357.png" id="70" name="Google Shape;70;p14"/>
          <p:cNvPicPr preferRelativeResize="0"/>
          <p:nvPr/>
        </p:nvPicPr>
        <p:blipFill rotWithShape="1">
          <a:blip r:embed="rId3">
            <a:alphaModFix/>
          </a:blip>
          <a:srcRect b="0" l="0" r="0" t="0"/>
          <a:stretch/>
        </p:blipFill>
        <p:spPr>
          <a:xfrm>
            <a:off x="7816675" y="99599"/>
            <a:ext cx="1111650" cy="1111625"/>
          </a:xfrm>
          <a:prstGeom prst="rect">
            <a:avLst/>
          </a:prstGeom>
          <a:noFill/>
          <a:ln>
            <a:noFill/>
          </a:ln>
        </p:spPr>
      </p:pic>
      <p:pic>
        <p:nvPicPr>
          <p:cNvPr id="71" name="Google Shape;71;p14"/>
          <p:cNvPicPr preferRelativeResize="0"/>
          <p:nvPr/>
        </p:nvPicPr>
        <p:blipFill>
          <a:blip r:embed="rId4">
            <a:alphaModFix/>
          </a:blip>
          <a:stretch>
            <a:fillRect/>
          </a:stretch>
        </p:blipFill>
        <p:spPr>
          <a:xfrm>
            <a:off x="232300" y="99600"/>
            <a:ext cx="1223142" cy="1111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2205029" y="-87150"/>
            <a:ext cx="45162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2800"/>
              <a:buFont typeface="Arial"/>
              <a:buNone/>
            </a:pPr>
            <a:r>
              <a:rPr lang="en"/>
              <a:t>Health Department</a:t>
            </a:r>
            <a:endParaRPr/>
          </a:p>
        </p:txBody>
      </p:sp>
      <p:sp>
        <p:nvSpPr>
          <p:cNvPr id="155" name="Google Shape;155;p23"/>
          <p:cNvSpPr txBox="1"/>
          <p:nvPr>
            <p:ph idx="1" type="body"/>
          </p:nvPr>
        </p:nvSpPr>
        <p:spPr>
          <a:xfrm>
            <a:off x="2906293" y="3020074"/>
            <a:ext cx="3114000" cy="20331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Collected 280 well water samples for testing</a:t>
            </a:r>
            <a:endParaRPr/>
          </a:p>
          <a:p>
            <a:pPr indent="-279400" lvl="0" marL="457200" rtl="0" algn="l">
              <a:spcBef>
                <a:spcPts val="0"/>
              </a:spcBef>
              <a:spcAft>
                <a:spcPts val="0"/>
              </a:spcAft>
              <a:buSzPts val="800"/>
              <a:buChar char="➔"/>
            </a:pPr>
            <a:r>
              <a:rPr lang="en"/>
              <a:t>Conducted 6 Covid 19 clinics at apartment complexes, YMCA, Iron Peak, Toro Care</a:t>
            </a:r>
            <a:endParaRPr/>
          </a:p>
          <a:p>
            <a:pPr indent="-279400" lvl="0" marL="457200" rtl="0" algn="l">
              <a:spcBef>
                <a:spcPts val="0"/>
              </a:spcBef>
              <a:spcAft>
                <a:spcPts val="0"/>
              </a:spcAft>
              <a:buSzPts val="800"/>
              <a:buChar char="➔"/>
            </a:pPr>
            <a:r>
              <a:rPr lang="en"/>
              <a:t>Conducted 2 flu </a:t>
            </a:r>
            <a:r>
              <a:rPr lang="en"/>
              <a:t>vaccination</a:t>
            </a:r>
            <a:r>
              <a:rPr lang="en"/>
              <a:t> clinics</a:t>
            </a:r>
            <a:endParaRPr/>
          </a:p>
          <a:p>
            <a:pPr indent="-279400" lvl="0" marL="457200" rtl="0" algn="l">
              <a:spcBef>
                <a:spcPts val="0"/>
              </a:spcBef>
              <a:spcAft>
                <a:spcPts val="0"/>
              </a:spcAft>
              <a:buSzPts val="800"/>
              <a:buChar char="➔"/>
            </a:pPr>
            <a:r>
              <a:rPr lang="en"/>
              <a:t>Attended Rotary Fair with games for Covid 19 prevention education. </a:t>
            </a:r>
            <a:endParaRPr/>
          </a:p>
          <a:p>
            <a:pPr indent="-279400" lvl="0" marL="457200" rtl="0" algn="l">
              <a:spcBef>
                <a:spcPts val="0"/>
              </a:spcBef>
              <a:spcAft>
                <a:spcPts val="0"/>
              </a:spcAft>
              <a:buSzPts val="800"/>
              <a:buChar char="➔"/>
            </a:pPr>
            <a:r>
              <a:rPr lang="en"/>
              <a:t>Received 2 grants for Covid 19 - Strengthening Local Public Health until  July 2022 and Supplemental Vaccination Funds for Covid 19 vaccination clinics until 2022. </a:t>
            </a:r>
            <a:endParaRPr/>
          </a:p>
          <a:p>
            <a:pPr indent="-279400" lvl="0" marL="457200" rtl="0" algn="l">
              <a:spcBef>
                <a:spcPts val="0"/>
              </a:spcBef>
              <a:spcAft>
                <a:spcPts val="0"/>
              </a:spcAft>
              <a:buSzPts val="800"/>
              <a:buChar char="➔"/>
            </a:pPr>
            <a:r>
              <a:rPr lang="en"/>
              <a:t>Hired  Covid 19 generalists: public health nurse and health educator. Also one additional nurse vaccinator.</a:t>
            </a:r>
            <a:endParaRPr/>
          </a:p>
          <a:p>
            <a:pPr indent="-279400" lvl="0" marL="457200" rtl="0" algn="l">
              <a:spcBef>
                <a:spcPts val="0"/>
              </a:spcBef>
              <a:spcAft>
                <a:spcPts val="0"/>
              </a:spcAft>
              <a:buSzPts val="800"/>
              <a:buChar char="➔"/>
            </a:pPr>
            <a:r>
              <a:rPr lang="en"/>
              <a:t>Finished giving out 100 radon test kits</a:t>
            </a:r>
            <a:endParaRPr/>
          </a:p>
          <a:p>
            <a:pPr indent="-279400" lvl="0" marL="457200" rtl="0" algn="l">
              <a:spcBef>
                <a:spcPts val="0"/>
              </a:spcBef>
              <a:spcAft>
                <a:spcPts val="0"/>
              </a:spcAft>
              <a:buSzPts val="800"/>
              <a:buChar char="➔"/>
            </a:pPr>
            <a:r>
              <a:rPr lang="en"/>
              <a:t>Board of Health resolution passed to allow the health department to be included on property deed for advanced wastewater treatment system maintenance.</a:t>
            </a:r>
            <a:endParaRPr/>
          </a:p>
        </p:txBody>
      </p:sp>
      <p:sp>
        <p:nvSpPr>
          <p:cNvPr id="156" name="Google Shape;156;p23"/>
          <p:cNvSpPr txBox="1"/>
          <p:nvPr>
            <p:ph idx="2" type="body"/>
          </p:nvPr>
        </p:nvSpPr>
        <p:spPr>
          <a:xfrm>
            <a:off x="5923000" y="3135875"/>
            <a:ext cx="3114000" cy="19173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Continuing Covid 19 vaccinations. Planning and </a:t>
            </a:r>
            <a:r>
              <a:rPr lang="en"/>
              <a:t>implementing</a:t>
            </a:r>
            <a:r>
              <a:rPr lang="en"/>
              <a:t> booster vaccinations</a:t>
            </a:r>
            <a:endParaRPr/>
          </a:p>
          <a:p>
            <a:pPr indent="-279400" lvl="0" marL="457200" rtl="0" algn="l">
              <a:spcBef>
                <a:spcPts val="0"/>
              </a:spcBef>
              <a:spcAft>
                <a:spcPts val="0"/>
              </a:spcAft>
              <a:buSzPts val="800"/>
              <a:buChar char="➔"/>
            </a:pPr>
            <a:r>
              <a:rPr lang="en"/>
              <a:t>Planning Covid 19 vaccination clinics for ages 5-11.</a:t>
            </a:r>
            <a:endParaRPr/>
          </a:p>
          <a:p>
            <a:pPr indent="-279400" lvl="0" marL="457200" rtl="0" algn="l">
              <a:spcBef>
                <a:spcPts val="0"/>
              </a:spcBef>
              <a:spcAft>
                <a:spcPts val="0"/>
              </a:spcAft>
              <a:buSzPts val="800"/>
              <a:buChar char="➔"/>
            </a:pPr>
            <a:r>
              <a:rPr lang="en"/>
              <a:t>Completing counts for Raritan Valley Headwaters water testing program</a:t>
            </a:r>
            <a:endParaRPr/>
          </a:p>
          <a:p>
            <a:pPr indent="-279400" lvl="0" marL="457200" rtl="0" algn="l">
              <a:spcBef>
                <a:spcPts val="0"/>
              </a:spcBef>
              <a:spcAft>
                <a:spcPts val="0"/>
              </a:spcAft>
              <a:buSzPts val="800"/>
              <a:buChar char="➔"/>
            </a:pPr>
            <a:r>
              <a:rPr lang="en"/>
              <a:t>Planning to acquire more radon testing kits. </a:t>
            </a:r>
            <a:endParaRPr/>
          </a:p>
          <a:p>
            <a:pPr indent="-279400" lvl="0" marL="457200" rtl="0" algn="l">
              <a:spcBef>
                <a:spcPts val="0"/>
              </a:spcBef>
              <a:spcAft>
                <a:spcPts val="0"/>
              </a:spcAft>
              <a:buSzPts val="800"/>
              <a:buChar char="➔"/>
            </a:pPr>
            <a:r>
              <a:rPr lang="en"/>
              <a:t>Working on amendments to the animal control ordinance to enable township to collect fines for animal cruelty cases</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
        <p:nvSpPr>
          <p:cNvPr id="157" name="Google Shape;157;p23"/>
          <p:cNvSpPr txBox="1"/>
          <p:nvPr>
            <p:ph idx="3" type="body"/>
          </p:nvPr>
        </p:nvSpPr>
        <p:spPr>
          <a:xfrm>
            <a:off x="-153375" y="3135875"/>
            <a:ext cx="3114000" cy="19173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Planned water testing program with Raritan Headwaters</a:t>
            </a:r>
            <a:endParaRPr/>
          </a:p>
          <a:p>
            <a:pPr indent="-279400" lvl="0" marL="457200" rtl="0" algn="l">
              <a:spcBef>
                <a:spcPts val="0"/>
              </a:spcBef>
              <a:spcAft>
                <a:spcPts val="0"/>
              </a:spcAft>
              <a:buSzPts val="800"/>
              <a:buChar char="➔"/>
            </a:pPr>
            <a:r>
              <a:rPr lang="en"/>
              <a:t>Planned Covid 19 vaccination clinics, educational and promotional activities</a:t>
            </a:r>
            <a:endParaRPr/>
          </a:p>
          <a:p>
            <a:pPr indent="-279400" lvl="0" marL="457200" rtl="0" algn="l">
              <a:spcBef>
                <a:spcPts val="0"/>
              </a:spcBef>
              <a:spcAft>
                <a:spcPts val="0"/>
              </a:spcAft>
              <a:buSzPts val="800"/>
              <a:buChar char="➔"/>
            </a:pPr>
            <a:r>
              <a:rPr lang="en"/>
              <a:t>Planned water testing for post- Ida impact on well water</a:t>
            </a:r>
            <a:endParaRPr/>
          </a:p>
          <a:p>
            <a:pPr indent="-279400" lvl="0" marL="457200" rtl="0" algn="l">
              <a:spcBef>
                <a:spcPts val="0"/>
              </a:spcBef>
              <a:spcAft>
                <a:spcPts val="0"/>
              </a:spcAft>
              <a:buSzPts val="800"/>
              <a:buChar char="➔"/>
            </a:pPr>
            <a:r>
              <a:rPr lang="en"/>
              <a:t>Lead Poisoning Prevention Education Development</a:t>
            </a:r>
            <a:endParaRPr/>
          </a:p>
          <a:p>
            <a:pPr indent="-279400" lvl="0" marL="457200" rtl="0" algn="l">
              <a:spcBef>
                <a:spcPts val="0"/>
              </a:spcBef>
              <a:spcAft>
                <a:spcPts val="0"/>
              </a:spcAft>
              <a:buSzPts val="800"/>
              <a:buChar char="➔"/>
            </a:pPr>
            <a:r>
              <a:rPr lang="en"/>
              <a:t>Lead Poisoning Investigations</a:t>
            </a:r>
            <a:endParaRPr/>
          </a:p>
          <a:p>
            <a:pPr indent="-279400" lvl="0" marL="457200" rtl="0" algn="l">
              <a:spcBef>
                <a:spcPts val="0"/>
              </a:spcBef>
              <a:spcAft>
                <a:spcPts val="0"/>
              </a:spcAft>
              <a:buSzPts val="800"/>
              <a:buChar char="➔"/>
            </a:pPr>
            <a:r>
              <a:rPr lang="en"/>
              <a:t>Training of part time Property Maintenance/Code Enforcement Officer</a:t>
            </a:r>
            <a:endParaRPr/>
          </a:p>
          <a:p>
            <a:pPr indent="-279400" lvl="0" marL="457200" rtl="0" algn="l">
              <a:spcBef>
                <a:spcPts val="0"/>
              </a:spcBef>
              <a:spcAft>
                <a:spcPts val="0"/>
              </a:spcAft>
              <a:buSzPts val="800"/>
              <a:buChar char="➔"/>
            </a:pPr>
            <a:r>
              <a:rPr lang="en"/>
              <a:t>Covid 19 education for child care facilities</a:t>
            </a:r>
            <a:endParaRPr/>
          </a:p>
        </p:txBody>
      </p:sp>
      <p:pic>
        <p:nvPicPr>
          <p:cNvPr id="158" name="Google Shape;158;p23" title="Chart"/>
          <p:cNvPicPr preferRelativeResize="0"/>
          <p:nvPr/>
        </p:nvPicPr>
        <p:blipFill>
          <a:blip r:embed="rId3">
            <a:alphaModFix/>
          </a:blip>
          <a:stretch>
            <a:fillRect/>
          </a:stretch>
        </p:blipFill>
        <p:spPr>
          <a:xfrm>
            <a:off x="42450" y="292250"/>
            <a:ext cx="3067325" cy="2622076"/>
          </a:xfrm>
          <a:prstGeom prst="rect">
            <a:avLst/>
          </a:prstGeom>
          <a:noFill/>
          <a:ln>
            <a:noFill/>
          </a:ln>
        </p:spPr>
      </p:pic>
      <p:pic>
        <p:nvPicPr>
          <p:cNvPr id="159" name="Google Shape;159;p23" title="Chart"/>
          <p:cNvPicPr preferRelativeResize="0"/>
          <p:nvPr/>
        </p:nvPicPr>
        <p:blipFill>
          <a:blip r:embed="rId4">
            <a:alphaModFix/>
          </a:blip>
          <a:stretch>
            <a:fillRect/>
          </a:stretch>
        </p:blipFill>
        <p:spPr>
          <a:xfrm>
            <a:off x="3159875" y="292250"/>
            <a:ext cx="3024924" cy="2622072"/>
          </a:xfrm>
          <a:prstGeom prst="rect">
            <a:avLst/>
          </a:prstGeom>
          <a:noFill/>
          <a:ln>
            <a:noFill/>
          </a:ln>
        </p:spPr>
      </p:pic>
      <p:pic>
        <p:nvPicPr>
          <p:cNvPr id="160" name="Google Shape;160;p23" title="Chart"/>
          <p:cNvPicPr preferRelativeResize="0"/>
          <p:nvPr/>
        </p:nvPicPr>
        <p:blipFill>
          <a:blip r:embed="rId5">
            <a:alphaModFix/>
          </a:blip>
          <a:stretch>
            <a:fillRect/>
          </a:stretch>
        </p:blipFill>
        <p:spPr>
          <a:xfrm>
            <a:off x="6234900" y="292250"/>
            <a:ext cx="2846300" cy="2622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2205029" y="-87150"/>
            <a:ext cx="4516200" cy="35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Office of Emergency Management</a:t>
            </a:r>
            <a:endParaRPr/>
          </a:p>
        </p:txBody>
      </p:sp>
      <p:pic>
        <p:nvPicPr>
          <p:cNvPr id="166" name="Google Shape;166;p24" title="Chart"/>
          <p:cNvPicPr preferRelativeResize="0"/>
          <p:nvPr/>
        </p:nvPicPr>
        <p:blipFill>
          <a:blip r:embed="rId3">
            <a:alphaModFix/>
          </a:blip>
          <a:stretch>
            <a:fillRect/>
          </a:stretch>
        </p:blipFill>
        <p:spPr>
          <a:xfrm>
            <a:off x="41325" y="308500"/>
            <a:ext cx="2974800" cy="2559175"/>
          </a:xfrm>
          <a:prstGeom prst="rect">
            <a:avLst/>
          </a:prstGeom>
          <a:noFill/>
          <a:ln>
            <a:noFill/>
          </a:ln>
        </p:spPr>
      </p:pic>
      <p:sp>
        <p:nvSpPr>
          <p:cNvPr id="167" name="Google Shape;167;p24"/>
          <p:cNvSpPr txBox="1"/>
          <p:nvPr/>
        </p:nvSpPr>
        <p:spPr>
          <a:xfrm>
            <a:off x="2906300" y="3119375"/>
            <a:ext cx="3114000" cy="1933800"/>
          </a:xfrm>
          <a:prstGeom prst="rect">
            <a:avLst/>
          </a:prstGeom>
          <a:noFill/>
          <a:ln>
            <a:noFill/>
          </a:ln>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sz="800"/>
              <a:t>EMA grant application submitted</a:t>
            </a:r>
            <a:endParaRPr sz="800"/>
          </a:p>
          <a:p>
            <a:pPr indent="-279400" lvl="0" marL="457200" rtl="0" algn="l">
              <a:spcBef>
                <a:spcPts val="0"/>
              </a:spcBef>
              <a:spcAft>
                <a:spcPts val="0"/>
              </a:spcAft>
              <a:buSzPts val="800"/>
              <a:buChar char="➔"/>
            </a:pPr>
            <a:r>
              <a:rPr lang="en" sz="800"/>
              <a:t>Emergency Operations Plan updated and submitted to the State. Approved by State.</a:t>
            </a:r>
            <a:endParaRPr sz="800"/>
          </a:p>
          <a:p>
            <a:pPr indent="-279400" lvl="0" marL="457200" rtl="0" algn="l">
              <a:spcBef>
                <a:spcPts val="0"/>
              </a:spcBef>
              <a:spcAft>
                <a:spcPts val="0"/>
              </a:spcAft>
              <a:buSzPts val="800"/>
              <a:buChar char="➔"/>
            </a:pPr>
            <a:r>
              <a:rPr lang="en" sz="800"/>
              <a:t>50 Security Drills completed with Schools</a:t>
            </a:r>
            <a:endParaRPr sz="800"/>
          </a:p>
          <a:p>
            <a:pPr indent="-279400" lvl="0" marL="457200" rtl="0" algn="l">
              <a:spcBef>
                <a:spcPts val="0"/>
              </a:spcBef>
              <a:spcAft>
                <a:spcPts val="0"/>
              </a:spcAft>
              <a:buSzPts val="800"/>
              <a:buChar char="➔"/>
            </a:pPr>
            <a:r>
              <a:rPr lang="en" sz="800"/>
              <a:t>Completed Medical Countermeasures: Point of Dispensing Planning and Response Training</a:t>
            </a:r>
            <a:endParaRPr sz="800"/>
          </a:p>
          <a:p>
            <a:pPr indent="-279400" lvl="0" marL="457200" rtl="0" algn="l">
              <a:spcBef>
                <a:spcPts val="0"/>
              </a:spcBef>
              <a:spcAft>
                <a:spcPts val="0"/>
              </a:spcAft>
              <a:buSzPts val="800"/>
              <a:buChar char="➔"/>
            </a:pPr>
            <a:r>
              <a:rPr lang="en" sz="800"/>
              <a:t>Tested 56 Employees for COVID-19</a:t>
            </a:r>
            <a:endParaRPr sz="800"/>
          </a:p>
          <a:p>
            <a:pPr indent="-279400" lvl="0" marL="457200" rtl="0" algn="l">
              <a:spcBef>
                <a:spcPts val="0"/>
              </a:spcBef>
              <a:spcAft>
                <a:spcPts val="0"/>
              </a:spcAft>
              <a:buSzPts val="800"/>
              <a:buChar char="➔"/>
            </a:pPr>
            <a:r>
              <a:rPr lang="en" sz="800"/>
              <a:t>COOP Drill Completed</a:t>
            </a:r>
            <a:endParaRPr sz="800"/>
          </a:p>
          <a:p>
            <a:pPr indent="-279400" lvl="0" marL="457200" rtl="0" algn="l">
              <a:spcBef>
                <a:spcPts val="0"/>
              </a:spcBef>
              <a:spcAft>
                <a:spcPts val="0"/>
              </a:spcAft>
              <a:buSzPts val="800"/>
              <a:buChar char="➔"/>
            </a:pPr>
            <a:r>
              <a:rPr lang="en" sz="800"/>
              <a:t>Assisted Health Department with COVID-19 Vaccination Clinics</a:t>
            </a:r>
            <a:endParaRPr sz="800"/>
          </a:p>
          <a:p>
            <a:pPr indent="-279400" lvl="0" marL="457200" rtl="0" algn="l">
              <a:spcBef>
                <a:spcPts val="0"/>
              </a:spcBef>
              <a:spcAft>
                <a:spcPts val="0"/>
              </a:spcAft>
              <a:buSzPts val="800"/>
              <a:buChar char="➔"/>
            </a:pPr>
            <a:r>
              <a:rPr lang="en" sz="800"/>
              <a:t>Completed 2 Drills at Township Day Camps</a:t>
            </a:r>
            <a:endParaRPr sz="800"/>
          </a:p>
        </p:txBody>
      </p:sp>
      <p:sp>
        <p:nvSpPr>
          <p:cNvPr id="168" name="Google Shape;168;p24"/>
          <p:cNvSpPr txBox="1"/>
          <p:nvPr/>
        </p:nvSpPr>
        <p:spPr>
          <a:xfrm>
            <a:off x="5923000" y="3119375"/>
            <a:ext cx="3114000" cy="1933800"/>
          </a:xfrm>
          <a:prstGeom prst="rect">
            <a:avLst/>
          </a:prstGeom>
          <a:noFill/>
          <a:ln>
            <a:noFill/>
          </a:ln>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sz="800"/>
              <a:t>Active Shooter Drill</a:t>
            </a:r>
            <a:endParaRPr sz="800"/>
          </a:p>
          <a:p>
            <a:pPr indent="-279400" lvl="0" marL="457200" rtl="0" algn="l">
              <a:spcBef>
                <a:spcPts val="0"/>
              </a:spcBef>
              <a:spcAft>
                <a:spcPts val="0"/>
              </a:spcAft>
              <a:buSzPts val="800"/>
              <a:buChar char="➔"/>
            </a:pPr>
            <a:r>
              <a:rPr lang="en" sz="800"/>
              <a:t>CPR Training for Employees</a:t>
            </a:r>
            <a:endParaRPr sz="800"/>
          </a:p>
          <a:p>
            <a:pPr indent="-279400" lvl="0" marL="457200" rtl="0" algn="l">
              <a:spcBef>
                <a:spcPts val="0"/>
              </a:spcBef>
              <a:spcAft>
                <a:spcPts val="0"/>
              </a:spcAft>
              <a:buSzPts val="800"/>
              <a:buChar char="➔"/>
            </a:pPr>
            <a:r>
              <a:rPr lang="en" sz="800"/>
              <a:t>Drill with Fire/EMS</a:t>
            </a:r>
            <a:endParaRPr sz="800"/>
          </a:p>
          <a:p>
            <a:pPr indent="-279400" lvl="0" marL="457200" rtl="0" algn="l">
              <a:spcBef>
                <a:spcPts val="0"/>
              </a:spcBef>
              <a:spcAft>
                <a:spcPts val="0"/>
              </a:spcAft>
              <a:buSzPts val="800"/>
              <a:buChar char="➔"/>
            </a:pPr>
            <a:r>
              <a:rPr lang="en" sz="800"/>
              <a:t>Response Plans for Township Events</a:t>
            </a:r>
            <a:endParaRPr sz="800"/>
          </a:p>
          <a:p>
            <a:pPr indent="-279400" lvl="0" marL="457200" rtl="0" algn="l">
              <a:spcBef>
                <a:spcPts val="0"/>
              </a:spcBef>
              <a:spcAft>
                <a:spcPts val="0"/>
              </a:spcAft>
              <a:buSzPts val="800"/>
              <a:buChar char="➔"/>
            </a:pPr>
            <a:r>
              <a:rPr lang="en" sz="800"/>
              <a:t>Establish PODs for COVID-19 Vaccine Clinics</a:t>
            </a:r>
            <a:endParaRPr sz="800"/>
          </a:p>
          <a:p>
            <a:pPr indent="-279400" lvl="0" marL="457200" rtl="0" algn="l">
              <a:spcBef>
                <a:spcPts val="0"/>
              </a:spcBef>
              <a:spcAft>
                <a:spcPts val="0"/>
              </a:spcAft>
              <a:buSzPts val="800"/>
              <a:buChar char="➔"/>
            </a:pPr>
            <a:r>
              <a:rPr lang="en" sz="800"/>
              <a:t>Continue COVID-19 Testing</a:t>
            </a:r>
            <a:endParaRPr sz="800"/>
          </a:p>
          <a:p>
            <a:pPr indent="-279400" lvl="0" marL="457200" rtl="0" algn="l">
              <a:spcBef>
                <a:spcPts val="0"/>
              </a:spcBef>
              <a:spcAft>
                <a:spcPts val="0"/>
              </a:spcAft>
              <a:buSzPts val="800"/>
              <a:buChar char="➔"/>
            </a:pPr>
            <a:r>
              <a:rPr lang="en" sz="800"/>
              <a:t>Working with FEMA regarding damage to public infrastructure from Tropical Storm Ida</a:t>
            </a:r>
            <a:endParaRPr sz="800"/>
          </a:p>
          <a:p>
            <a:pPr indent="-279400" lvl="0" marL="457200" rtl="0" algn="l">
              <a:spcBef>
                <a:spcPts val="0"/>
              </a:spcBef>
              <a:spcAft>
                <a:spcPts val="0"/>
              </a:spcAft>
              <a:buSzPts val="800"/>
              <a:buChar char="➔"/>
            </a:pPr>
            <a:r>
              <a:rPr lang="en" sz="800"/>
              <a:t>Working with residents for mitigation efforts for homes damaged by Tropical Storm Ida</a:t>
            </a:r>
            <a:endParaRPr sz="800"/>
          </a:p>
          <a:p>
            <a:pPr indent="0" lvl="0" marL="457200" rtl="0" algn="l">
              <a:spcBef>
                <a:spcPts val="0"/>
              </a:spcBef>
              <a:spcAft>
                <a:spcPts val="0"/>
              </a:spcAft>
              <a:buNone/>
            </a:pPr>
            <a:r>
              <a:t/>
            </a:r>
            <a:endParaRPr sz="800"/>
          </a:p>
        </p:txBody>
      </p:sp>
      <p:sp>
        <p:nvSpPr>
          <p:cNvPr id="169" name="Google Shape;169;p24"/>
          <p:cNvSpPr txBox="1"/>
          <p:nvPr/>
        </p:nvSpPr>
        <p:spPr>
          <a:xfrm>
            <a:off x="-153375" y="3119275"/>
            <a:ext cx="3114000" cy="1933800"/>
          </a:xfrm>
          <a:prstGeom prst="rect">
            <a:avLst/>
          </a:prstGeom>
          <a:noFill/>
          <a:ln>
            <a:noFill/>
          </a:ln>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sz="800"/>
              <a:t>Ensure NIMS Compliance</a:t>
            </a:r>
            <a:endParaRPr sz="800"/>
          </a:p>
          <a:p>
            <a:pPr indent="-279400" lvl="0" marL="457200" rtl="0" algn="l">
              <a:spcBef>
                <a:spcPts val="0"/>
              </a:spcBef>
              <a:spcAft>
                <a:spcPts val="0"/>
              </a:spcAft>
              <a:buSzPts val="800"/>
              <a:buChar char="➔"/>
            </a:pPr>
            <a:r>
              <a:rPr lang="en" sz="800"/>
              <a:t>Apply for EMA Grant</a:t>
            </a:r>
            <a:endParaRPr sz="800"/>
          </a:p>
          <a:p>
            <a:pPr indent="-279400" lvl="0" marL="457200" rtl="0" algn="l">
              <a:spcBef>
                <a:spcPts val="0"/>
              </a:spcBef>
              <a:spcAft>
                <a:spcPts val="0"/>
              </a:spcAft>
              <a:buSzPts val="800"/>
              <a:buChar char="➔"/>
            </a:pPr>
            <a:r>
              <a:rPr lang="en" sz="800"/>
              <a:t>Drill with Schools and Businesses</a:t>
            </a:r>
            <a:endParaRPr sz="800"/>
          </a:p>
          <a:p>
            <a:pPr indent="-279400" lvl="0" marL="457200" rtl="0" algn="l">
              <a:spcBef>
                <a:spcPts val="0"/>
              </a:spcBef>
              <a:spcAft>
                <a:spcPts val="0"/>
              </a:spcAft>
              <a:buSzPts val="800"/>
              <a:buChar char="➔"/>
            </a:pPr>
            <a:r>
              <a:rPr lang="en" sz="800"/>
              <a:t>Update Emergency Operations Plan and submit to State</a:t>
            </a:r>
            <a:endParaRPr sz="800"/>
          </a:p>
          <a:p>
            <a:pPr indent="-279400" lvl="0" marL="457200" rtl="0" algn="l">
              <a:spcBef>
                <a:spcPts val="0"/>
              </a:spcBef>
              <a:spcAft>
                <a:spcPts val="0"/>
              </a:spcAft>
              <a:buSzPts val="800"/>
              <a:buChar char="➔"/>
            </a:pPr>
            <a:r>
              <a:rPr lang="en" sz="800"/>
              <a:t>Day Camp Training Drills</a:t>
            </a:r>
            <a:endParaRPr sz="800"/>
          </a:p>
          <a:p>
            <a:pPr indent="-279400" lvl="0" marL="457200" rtl="0" algn="l">
              <a:spcBef>
                <a:spcPts val="0"/>
              </a:spcBef>
              <a:spcAft>
                <a:spcPts val="0"/>
              </a:spcAft>
              <a:buSzPts val="800"/>
              <a:buChar char="➔"/>
            </a:pPr>
            <a:r>
              <a:rPr lang="en" sz="800"/>
              <a:t>Training for Township Employees</a:t>
            </a:r>
            <a:endParaRPr sz="800"/>
          </a:p>
          <a:p>
            <a:pPr indent="-279400" lvl="0" marL="457200" rtl="0" algn="l">
              <a:spcBef>
                <a:spcPts val="0"/>
              </a:spcBef>
              <a:spcAft>
                <a:spcPts val="0"/>
              </a:spcAft>
              <a:buSzPts val="800"/>
              <a:buChar char="➔"/>
            </a:pPr>
            <a:r>
              <a:rPr lang="en" sz="800"/>
              <a:t>Full Scale Drill</a:t>
            </a:r>
            <a:endParaRPr sz="800"/>
          </a:p>
          <a:p>
            <a:pPr indent="-279400" lvl="0" marL="457200" rtl="0" algn="l">
              <a:spcBef>
                <a:spcPts val="0"/>
              </a:spcBef>
              <a:spcAft>
                <a:spcPts val="0"/>
              </a:spcAft>
              <a:buSzPts val="800"/>
              <a:buChar char="➔"/>
            </a:pPr>
            <a:r>
              <a:rPr lang="en" sz="800"/>
              <a:t>Training for OEM Members</a:t>
            </a:r>
            <a:endParaRPr sz="800"/>
          </a:p>
          <a:p>
            <a:pPr indent="-279400" lvl="0" marL="457200" rtl="0" algn="l">
              <a:spcBef>
                <a:spcPts val="0"/>
              </a:spcBef>
              <a:spcAft>
                <a:spcPts val="0"/>
              </a:spcAft>
              <a:buSzPts val="800"/>
              <a:buChar char="➔"/>
            </a:pPr>
            <a:r>
              <a:rPr lang="en" sz="800"/>
              <a:t>COVID-19 Testing</a:t>
            </a:r>
            <a:endParaRPr sz="800"/>
          </a:p>
        </p:txBody>
      </p:sp>
      <p:pic>
        <p:nvPicPr>
          <p:cNvPr id="170" name="Google Shape;170;p24" title="Chart"/>
          <p:cNvPicPr preferRelativeResize="0"/>
          <p:nvPr/>
        </p:nvPicPr>
        <p:blipFill rotWithShape="1">
          <a:blip r:embed="rId4">
            <a:alphaModFix/>
          </a:blip>
          <a:srcRect b="477" l="0" r="0" t="0"/>
          <a:stretch/>
        </p:blipFill>
        <p:spPr>
          <a:xfrm>
            <a:off x="3069375" y="308500"/>
            <a:ext cx="3212424" cy="2559176"/>
          </a:xfrm>
          <a:prstGeom prst="rect">
            <a:avLst/>
          </a:prstGeom>
          <a:noFill/>
          <a:ln>
            <a:noFill/>
          </a:ln>
        </p:spPr>
      </p:pic>
      <p:pic>
        <p:nvPicPr>
          <p:cNvPr id="171" name="Google Shape;171;p24" title="Chart"/>
          <p:cNvPicPr preferRelativeResize="0"/>
          <p:nvPr/>
        </p:nvPicPr>
        <p:blipFill rotWithShape="1">
          <a:blip r:embed="rId5">
            <a:alphaModFix/>
          </a:blip>
          <a:srcRect b="4342" l="0" r="4342" t="0"/>
          <a:stretch/>
        </p:blipFill>
        <p:spPr>
          <a:xfrm>
            <a:off x="6335050" y="308500"/>
            <a:ext cx="2747350" cy="2559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2205029" y="-87150"/>
            <a:ext cx="4516200" cy="35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Parks &amp; Recreation</a:t>
            </a:r>
            <a:endParaRPr/>
          </a:p>
        </p:txBody>
      </p:sp>
      <p:sp>
        <p:nvSpPr>
          <p:cNvPr id="177" name="Google Shape;177;p25"/>
          <p:cNvSpPr txBox="1"/>
          <p:nvPr>
            <p:ph idx="1" type="body"/>
          </p:nvPr>
        </p:nvSpPr>
        <p:spPr>
          <a:xfrm>
            <a:off x="2906300" y="3102575"/>
            <a:ext cx="3114000" cy="19506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Offered a Go-Green Toy Swap allowing residents to recycle old, </a:t>
            </a:r>
            <a:r>
              <a:rPr lang="en"/>
              <a:t>fair condition toys to new families.</a:t>
            </a:r>
            <a:endParaRPr/>
          </a:p>
          <a:p>
            <a:pPr indent="-279400" lvl="0" marL="457200" rtl="0" algn="l">
              <a:spcBef>
                <a:spcPts val="0"/>
              </a:spcBef>
              <a:spcAft>
                <a:spcPts val="0"/>
              </a:spcAft>
              <a:buSzPts val="800"/>
              <a:buChar char="➔"/>
            </a:pPr>
            <a:r>
              <a:rPr lang="en"/>
              <a:t>Offered the annual Halloween costume exchange.</a:t>
            </a:r>
            <a:endParaRPr/>
          </a:p>
          <a:p>
            <a:pPr indent="-279400" lvl="0" marL="457200" rtl="0" algn="l">
              <a:spcBef>
                <a:spcPts val="0"/>
              </a:spcBef>
              <a:spcAft>
                <a:spcPts val="0"/>
              </a:spcAft>
              <a:buSzPts val="800"/>
              <a:buChar char="➔"/>
            </a:pPr>
            <a:r>
              <a:rPr lang="en"/>
              <a:t>Renovation of Singley softball infields after Hurricane Ida.</a:t>
            </a:r>
            <a:endParaRPr/>
          </a:p>
          <a:p>
            <a:pPr indent="-279400" lvl="0" marL="457200" rtl="0" algn="l">
              <a:spcBef>
                <a:spcPts val="0"/>
              </a:spcBef>
              <a:spcAft>
                <a:spcPts val="0"/>
              </a:spcAft>
              <a:buSzPts val="800"/>
              <a:buChar char="➔"/>
            </a:pPr>
            <a:r>
              <a:rPr lang="en"/>
              <a:t>Initial launch of E-Sports leagues to residents in Hillsborough.</a:t>
            </a:r>
            <a:endParaRPr/>
          </a:p>
          <a:p>
            <a:pPr indent="-279400" lvl="0" marL="457200" rtl="0" algn="l">
              <a:spcBef>
                <a:spcPts val="0"/>
              </a:spcBef>
              <a:spcAft>
                <a:spcPts val="0"/>
              </a:spcAft>
              <a:buSzPts val="800"/>
              <a:buChar char="➔"/>
            </a:pPr>
            <a:r>
              <a:rPr lang="en"/>
              <a:t>New partnership between Royce Brook Golf Club &amp; Hillsborough Township leading to adult &amp; youth golf clinic offerings.</a:t>
            </a:r>
            <a:endParaRPr/>
          </a:p>
          <a:p>
            <a:pPr indent="-279400" lvl="0" marL="457200" rtl="0" algn="l">
              <a:spcBef>
                <a:spcPts val="0"/>
              </a:spcBef>
              <a:spcAft>
                <a:spcPts val="0"/>
              </a:spcAft>
              <a:buSzPts val="800"/>
              <a:buChar char="➔"/>
            </a:pPr>
            <a:r>
              <a:rPr lang="en"/>
              <a:t>New partnership with NJ Sports Assigning Bureau to provide high quality softball officials.</a:t>
            </a:r>
            <a:endParaRPr/>
          </a:p>
          <a:p>
            <a:pPr indent="-279400" lvl="0" marL="457200" rtl="0" algn="l">
              <a:spcBef>
                <a:spcPts val="0"/>
              </a:spcBef>
              <a:spcAft>
                <a:spcPts val="0"/>
              </a:spcAft>
              <a:buSzPts val="800"/>
              <a:buChar char="➔"/>
            </a:pPr>
            <a:r>
              <a:rPr lang="en"/>
              <a:t>DC Skate team hosted a mental health awareness event at Ann Van Skatepark.</a:t>
            </a:r>
            <a:endParaRPr/>
          </a:p>
        </p:txBody>
      </p:sp>
      <p:sp>
        <p:nvSpPr>
          <p:cNvPr id="178" name="Google Shape;178;p25"/>
          <p:cNvSpPr txBox="1"/>
          <p:nvPr>
            <p:ph idx="2" type="body"/>
          </p:nvPr>
        </p:nvSpPr>
        <p:spPr>
          <a:xfrm>
            <a:off x="5923000" y="3102700"/>
            <a:ext cx="3114000" cy="19506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Willow Basketball Court &amp; Flagg Way tennis will both have patch work done prior to year end.</a:t>
            </a:r>
            <a:endParaRPr/>
          </a:p>
          <a:p>
            <a:pPr indent="-279400" lvl="0" marL="457200" rtl="0" algn="l">
              <a:spcBef>
                <a:spcPts val="0"/>
              </a:spcBef>
              <a:spcAft>
                <a:spcPts val="0"/>
              </a:spcAft>
              <a:buSzPts val="800"/>
              <a:buChar char="➔"/>
            </a:pPr>
            <a:r>
              <a:rPr lang="en"/>
              <a:t>Complete renovation of the dual tennis courts at Woodfield Park, which are soon to include both tennis and pickleball.</a:t>
            </a:r>
            <a:endParaRPr/>
          </a:p>
          <a:p>
            <a:pPr indent="-279400" lvl="0" marL="457200" rtl="0" algn="l">
              <a:spcBef>
                <a:spcPts val="0"/>
              </a:spcBef>
              <a:spcAft>
                <a:spcPts val="0"/>
              </a:spcAft>
              <a:buSzPts val="800"/>
              <a:buChar char="➔"/>
            </a:pPr>
            <a:r>
              <a:rPr lang="en"/>
              <a:t>Additional dog waste stations being installed at Woodfield Park.</a:t>
            </a:r>
            <a:endParaRPr/>
          </a:p>
          <a:p>
            <a:pPr indent="-279400" lvl="0" marL="457200" rtl="0" algn="l">
              <a:spcBef>
                <a:spcPts val="0"/>
              </a:spcBef>
              <a:spcAft>
                <a:spcPts val="0"/>
              </a:spcAft>
              <a:buSzPts val="800"/>
              <a:buChar char="➔"/>
            </a:pPr>
            <a:r>
              <a:rPr lang="en"/>
              <a:t>New “Movie &amp; Pajama Drive Night” being offered here in Hillsborough on Friday, Dec. 10th.</a:t>
            </a:r>
            <a:endParaRPr/>
          </a:p>
          <a:p>
            <a:pPr indent="-279400" lvl="0" marL="457200" rtl="0" algn="l">
              <a:spcBef>
                <a:spcPts val="0"/>
              </a:spcBef>
              <a:spcAft>
                <a:spcPts val="0"/>
              </a:spcAft>
              <a:buSzPts val="800"/>
              <a:buChar char="➔"/>
            </a:pPr>
            <a:r>
              <a:rPr lang="en"/>
              <a:t>Planning underway for the “Home for the Holiday’s Light Celebration,” where residents light up their holidays during the holiday season.</a:t>
            </a:r>
            <a:endParaRPr/>
          </a:p>
          <a:p>
            <a:pPr indent="-279400" lvl="0" marL="457200" rtl="0" algn="l">
              <a:spcBef>
                <a:spcPts val="0"/>
              </a:spcBef>
              <a:spcAft>
                <a:spcPts val="0"/>
              </a:spcAft>
              <a:buSzPts val="800"/>
              <a:buChar char="➔"/>
            </a:pPr>
            <a:r>
              <a:rPr lang="en"/>
              <a:t>Framework put in place for the snow decorating contest as well the start to next </a:t>
            </a:r>
            <a:r>
              <a:rPr lang="en"/>
              <a:t>year's</a:t>
            </a:r>
            <a:r>
              <a:rPr lang="en"/>
              <a:t> Valentines Day Luminaries project.</a:t>
            </a:r>
            <a:endParaRPr/>
          </a:p>
        </p:txBody>
      </p:sp>
      <p:sp>
        <p:nvSpPr>
          <p:cNvPr id="179" name="Google Shape;179;p25"/>
          <p:cNvSpPr txBox="1"/>
          <p:nvPr>
            <p:ph idx="3" type="body"/>
          </p:nvPr>
        </p:nvSpPr>
        <p:spPr>
          <a:xfrm>
            <a:off x="-153375" y="3020074"/>
            <a:ext cx="3114000" cy="2033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279400" lvl="0" marL="457200" rtl="0" algn="l">
              <a:spcBef>
                <a:spcPts val="0"/>
              </a:spcBef>
              <a:spcAft>
                <a:spcPts val="0"/>
              </a:spcAft>
              <a:buSzPts val="800"/>
              <a:buChar char="➔"/>
            </a:pPr>
            <a:r>
              <a:rPr lang="en"/>
              <a:t>Worked in conjunction with Boy Scouts to install a sand volleyball court at Willow Complex.</a:t>
            </a:r>
            <a:endParaRPr/>
          </a:p>
          <a:p>
            <a:pPr indent="0" lvl="0" marL="457200" rtl="0" algn="l">
              <a:spcBef>
                <a:spcPts val="0"/>
              </a:spcBef>
              <a:spcAft>
                <a:spcPts val="0"/>
              </a:spcAft>
              <a:buNone/>
            </a:pPr>
            <a:r>
              <a:t/>
            </a:r>
            <a:endParaRPr/>
          </a:p>
          <a:p>
            <a:pPr indent="-279400" lvl="0" marL="457200" rtl="0" algn="l">
              <a:spcBef>
                <a:spcPts val="0"/>
              </a:spcBef>
              <a:spcAft>
                <a:spcPts val="0"/>
              </a:spcAft>
              <a:buSzPts val="800"/>
              <a:buChar char="➔"/>
            </a:pPr>
            <a:r>
              <a:rPr lang="en"/>
              <a:t>Removal of dead ash trees at Ann Van &amp; South Willow Complex.</a:t>
            </a:r>
            <a:endParaRPr/>
          </a:p>
          <a:p>
            <a:pPr indent="0" lvl="0" marL="457200" rtl="0" algn="l">
              <a:spcBef>
                <a:spcPts val="0"/>
              </a:spcBef>
              <a:spcAft>
                <a:spcPts val="0"/>
              </a:spcAft>
              <a:buNone/>
            </a:pPr>
            <a:r>
              <a:t/>
            </a:r>
            <a:endParaRPr/>
          </a:p>
          <a:p>
            <a:pPr indent="-279400" lvl="0" marL="457200" rtl="0" algn="l">
              <a:spcBef>
                <a:spcPts val="0"/>
              </a:spcBef>
              <a:spcAft>
                <a:spcPts val="0"/>
              </a:spcAft>
              <a:buSzPts val="800"/>
              <a:buChar char="➔"/>
            </a:pPr>
            <a:r>
              <a:rPr lang="en"/>
              <a:t>Connected the AVM access road and P-Loop as an expanded trail.</a:t>
            </a:r>
            <a:endParaRPr/>
          </a:p>
          <a:p>
            <a:pPr indent="0" lvl="0" marL="457200" rtl="0" algn="l">
              <a:spcBef>
                <a:spcPts val="0"/>
              </a:spcBef>
              <a:spcAft>
                <a:spcPts val="0"/>
              </a:spcAft>
              <a:buNone/>
            </a:pPr>
            <a:r>
              <a:t/>
            </a:r>
            <a:endParaRPr/>
          </a:p>
          <a:p>
            <a:pPr indent="-279400" lvl="0" marL="457200" rtl="0" algn="l">
              <a:spcBef>
                <a:spcPts val="0"/>
              </a:spcBef>
              <a:spcAft>
                <a:spcPts val="0"/>
              </a:spcAft>
              <a:buSzPts val="800"/>
              <a:buChar char="➔"/>
            </a:pPr>
            <a:r>
              <a:rPr lang="en"/>
              <a:t>Bird houses installed along the walking trails at Merdinger Trail.</a:t>
            </a:r>
            <a:endParaRPr/>
          </a:p>
          <a:p>
            <a:pPr indent="0" lvl="0" marL="457200" rtl="0" algn="l">
              <a:spcBef>
                <a:spcPts val="0"/>
              </a:spcBef>
              <a:spcAft>
                <a:spcPts val="0"/>
              </a:spcAft>
              <a:buNone/>
            </a:pPr>
            <a:r>
              <a:t/>
            </a:r>
            <a:endParaRPr/>
          </a:p>
          <a:p>
            <a:pPr indent="-279400" lvl="0" marL="457200" rtl="0" algn="l">
              <a:spcBef>
                <a:spcPts val="0"/>
              </a:spcBef>
              <a:spcAft>
                <a:spcPts val="0"/>
              </a:spcAft>
              <a:buSzPts val="800"/>
              <a:buChar char="➔"/>
            </a:pPr>
            <a:r>
              <a:rPr lang="en"/>
              <a:t>Wrapped up the first full years worth of “Movie In The Park” which finished with 4 total showings for the year.</a:t>
            </a:r>
            <a:endParaRPr/>
          </a:p>
        </p:txBody>
      </p:sp>
      <p:pic>
        <p:nvPicPr>
          <p:cNvPr id="180" name="Google Shape;180;p25" title="Chart"/>
          <p:cNvPicPr preferRelativeResize="0"/>
          <p:nvPr/>
        </p:nvPicPr>
        <p:blipFill>
          <a:blip r:embed="rId3">
            <a:alphaModFix/>
          </a:blip>
          <a:stretch>
            <a:fillRect/>
          </a:stretch>
        </p:blipFill>
        <p:spPr>
          <a:xfrm>
            <a:off x="38325" y="300300"/>
            <a:ext cx="2983875" cy="2619676"/>
          </a:xfrm>
          <a:prstGeom prst="rect">
            <a:avLst/>
          </a:prstGeom>
          <a:noFill/>
          <a:ln>
            <a:noFill/>
          </a:ln>
        </p:spPr>
      </p:pic>
      <p:pic>
        <p:nvPicPr>
          <p:cNvPr id="181" name="Google Shape;181;p25" title="Chart"/>
          <p:cNvPicPr preferRelativeResize="0"/>
          <p:nvPr/>
        </p:nvPicPr>
        <p:blipFill>
          <a:blip r:embed="rId4">
            <a:alphaModFix/>
          </a:blip>
          <a:stretch>
            <a:fillRect/>
          </a:stretch>
        </p:blipFill>
        <p:spPr>
          <a:xfrm>
            <a:off x="3064425" y="300300"/>
            <a:ext cx="3018324" cy="2619676"/>
          </a:xfrm>
          <a:prstGeom prst="rect">
            <a:avLst/>
          </a:prstGeom>
          <a:noFill/>
          <a:ln>
            <a:noFill/>
          </a:ln>
        </p:spPr>
      </p:pic>
      <p:pic>
        <p:nvPicPr>
          <p:cNvPr id="182" name="Google Shape;182;p25" title="Chart"/>
          <p:cNvPicPr preferRelativeResize="0"/>
          <p:nvPr/>
        </p:nvPicPr>
        <p:blipFill>
          <a:blip r:embed="rId5">
            <a:alphaModFix/>
          </a:blip>
          <a:stretch>
            <a:fillRect/>
          </a:stretch>
        </p:blipFill>
        <p:spPr>
          <a:xfrm>
            <a:off x="6124975" y="300300"/>
            <a:ext cx="2976150" cy="2619676"/>
          </a:xfrm>
          <a:prstGeom prst="rect">
            <a:avLst/>
          </a:prstGeom>
          <a:noFill/>
          <a:ln>
            <a:noFill/>
          </a:ln>
        </p:spPr>
      </p:pic>
      <p:sp>
        <p:nvSpPr>
          <p:cNvPr id="183" name="Google Shape;183;p25"/>
          <p:cNvSpPr txBox="1"/>
          <p:nvPr/>
        </p:nvSpPr>
        <p:spPr>
          <a:xfrm>
            <a:off x="690050" y="1105375"/>
            <a:ext cx="55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455</a:t>
            </a:r>
            <a:endParaRPr/>
          </a:p>
        </p:txBody>
      </p:sp>
      <p:sp>
        <p:nvSpPr>
          <p:cNvPr id="184" name="Google Shape;184;p25"/>
          <p:cNvSpPr txBox="1"/>
          <p:nvPr/>
        </p:nvSpPr>
        <p:spPr>
          <a:xfrm>
            <a:off x="1437600" y="1955150"/>
            <a:ext cx="55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206</a:t>
            </a:r>
            <a:endParaRPr/>
          </a:p>
        </p:txBody>
      </p:sp>
      <p:sp>
        <p:nvSpPr>
          <p:cNvPr id="185" name="Google Shape;185;p25"/>
          <p:cNvSpPr txBox="1"/>
          <p:nvPr/>
        </p:nvSpPr>
        <p:spPr>
          <a:xfrm>
            <a:off x="2205025" y="779500"/>
            <a:ext cx="49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581</a:t>
            </a:r>
            <a:endParaRPr/>
          </a:p>
        </p:txBody>
      </p:sp>
      <p:sp>
        <p:nvSpPr>
          <p:cNvPr id="186" name="Google Shape;186;p25"/>
          <p:cNvSpPr txBox="1"/>
          <p:nvPr/>
        </p:nvSpPr>
        <p:spPr>
          <a:xfrm>
            <a:off x="3757000" y="964775"/>
            <a:ext cx="1047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$69,650</a:t>
            </a:r>
            <a:endParaRPr sz="900"/>
          </a:p>
        </p:txBody>
      </p:sp>
      <p:sp>
        <p:nvSpPr>
          <p:cNvPr id="187" name="Google Shape;187;p25"/>
          <p:cNvSpPr txBox="1"/>
          <p:nvPr/>
        </p:nvSpPr>
        <p:spPr>
          <a:xfrm>
            <a:off x="4479000" y="1632050"/>
            <a:ext cx="849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$41,250</a:t>
            </a:r>
            <a:endParaRPr sz="900"/>
          </a:p>
        </p:txBody>
      </p:sp>
      <p:sp>
        <p:nvSpPr>
          <p:cNvPr id="188" name="Google Shape;188;p25"/>
          <p:cNvSpPr txBox="1"/>
          <p:nvPr/>
        </p:nvSpPr>
        <p:spPr>
          <a:xfrm>
            <a:off x="5192275" y="818050"/>
            <a:ext cx="932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$77,255</a:t>
            </a:r>
            <a:endParaRPr sz="900"/>
          </a:p>
        </p:txBody>
      </p:sp>
      <p:sp>
        <p:nvSpPr>
          <p:cNvPr id="189" name="Google Shape;189;p25"/>
          <p:cNvSpPr txBox="1"/>
          <p:nvPr/>
        </p:nvSpPr>
        <p:spPr>
          <a:xfrm>
            <a:off x="6824025" y="1141150"/>
            <a:ext cx="55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96</a:t>
            </a:r>
            <a:endParaRPr/>
          </a:p>
        </p:txBody>
      </p:sp>
      <p:sp>
        <p:nvSpPr>
          <p:cNvPr id="190" name="Google Shape;190;p25"/>
          <p:cNvSpPr txBox="1"/>
          <p:nvPr/>
        </p:nvSpPr>
        <p:spPr>
          <a:xfrm>
            <a:off x="7520400" y="740950"/>
            <a:ext cx="53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120</a:t>
            </a:r>
            <a:endParaRPr/>
          </a:p>
        </p:txBody>
      </p:sp>
      <p:sp>
        <p:nvSpPr>
          <p:cNvPr id="191" name="Google Shape;191;p25"/>
          <p:cNvSpPr txBox="1"/>
          <p:nvPr/>
        </p:nvSpPr>
        <p:spPr>
          <a:xfrm>
            <a:off x="8327000" y="1105375"/>
            <a:ext cx="65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98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type="title"/>
          </p:nvPr>
        </p:nvSpPr>
        <p:spPr>
          <a:xfrm>
            <a:off x="2205029" y="-87150"/>
            <a:ext cx="4516200" cy="35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Planning &amp; Zoning</a:t>
            </a:r>
            <a:endParaRPr/>
          </a:p>
        </p:txBody>
      </p:sp>
      <p:sp>
        <p:nvSpPr>
          <p:cNvPr id="197" name="Google Shape;197;p26"/>
          <p:cNvSpPr txBox="1"/>
          <p:nvPr>
            <p:ph idx="1" type="body"/>
          </p:nvPr>
        </p:nvSpPr>
        <p:spPr>
          <a:xfrm>
            <a:off x="3015000" y="3086100"/>
            <a:ext cx="3114000" cy="22833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SzPts val="900"/>
              <a:buChar char="➔"/>
            </a:pPr>
            <a:r>
              <a:rPr lang="en" sz="900"/>
              <a:t>Two new staff hired - ZO &amp; AP/GIS</a:t>
            </a:r>
            <a:endParaRPr sz="900"/>
          </a:p>
          <a:p>
            <a:pPr indent="-285750" lvl="0" marL="457200" rtl="0" algn="l">
              <a:spcBef>
                <a:spcPts val="0"/>
              </a:spcBef>
              <a:spcAft>
                <a:spcPts val="0"/>
              </a:spcAft>
              <a:buSzPts val="900"/>
              <a:buChar char="➔"/>
            </a:pPr>
            <a:r>
              <a:rPr lang="en" sz="900"/>
              <a:t>Zoning maps updated and posted. </a:t>
            </a:r>
            <a:endParaRPr sz="900"/>
          </a:p>
          <a:p>
            <a:pPr indent="-285750" lvl="0" marL="457200" rtl="0" algn="l">
              <a:spcBef>
                <a:spcPts val="0"/>
              </a:spcBef>
              <a:spcAft>
                <a:spcPts val="0"/>
              </a:spcAft>
              <a:buSzPts val="900"/>
              <a:buChar char="➔"/>
            </a:pPr>
            <a:r>
              <a:rPr lang="en" sz="900"/>
              <a:t>Draft flood/road closure map completed. </a:t>
            </a:r>
            <a:endParaRPr sz="900"/>
          </a:p>
          <a:p>
            <a:pPr indent="-285750" lvl="0" marL="457200" rtl="0" algn="l">
              <a:spcBef>
                <a:spcPts val="0"/>
              </a:spcBef>
              <a:spcAft>
                <a:spcPts val="0"/>
              </a:spcAft>
              <a:buSzPts val="900"/>
              <a:buChar char="➔"/>
            </a:pPr>
            <a:r>
              <a:rPr lang="en" sz="900"/>
              <a:t>Developed new format for capital requests. </a:t>
            </a:r>
            <a:endParaRPr sz="900"/>
          </a:p>
          <a:p>
            <a:pPr indent="0" lvl="0" marL="0" rtl="0" algn="l">
              <a:spcBef>
                <a:spcPts val="0"/>
              </a:spcBef>
              <a:spcAft>
                <a:spcPts val="0"/>
              </a:spcAft>
              <a:buNone/>
            </a:pPr>
            <a:r>
              <a:t/>
            </a:r>
            <a:endParaRPr/>
          </a:p>
          <a:p>
            <a:pPr indent="0" lvl="0" marL="457200" rtl="0" algn="l">
              <a:spcBef>
                <a:spcPts val="0"/>
              </a:spcBef>
              <a:spcAft>
                <a:spcPts val="0"/>
              </a:spcAft>
              <a:buNone/>
            </a:pPr>
            <a:r>
              <a:rPr lang="en" sz="900" u="sng"/>
              <a:t>Major Board Approvals</a:t>
            </a:r>
            <a:r>
              <a:rPr lang="en" sz="900"/>
              <a:t>:</a:t>
            </a:r>
            <a:endParaRPr sz="900"/>
          </a:p>
          <a:p>
            <a:pPr indent="-285750" lvl="0" marL="457200" rtl="0" algn="l">
              <a:spcBef>
                <a:spcPts val="0"/>
              </a:spcBef>
              <a:spcAft>
                <a:spcPts val="0"/>
              </a:spcAft>
              <a:buSzPts val="900"/>
              <a:buChar char="➔"/>
            </a:pPr>
            <a:r>
              <a:rPr lang="en" sz="900"/>
              <a:t>Campus Assoc. AH site plan.</a:t>
            </a:r>
            <a:endParaRPr sz="900"/>
          </a:p>
          <a:p>
            <a:pPr indent="-285750" lvl="0" marL="457200" rtl="0" algn="l">
              <a:spcBef>
                <a:spcPts val="0"/>
              </a:spcBef>
              <a:spcAft>
                <a:spcPts val="0"/>
              </a:spcAft>
              <a:buSzPts val="900"/>
              <a:buChar char="➔"/>
            </a:pPr>
            <a:r>
              <a:rPr lang="en" sz="900"/>
              <a:t>Green Care Farms dementia facility.</a:t>
            </a:r>
            <a:endParaRPr sz="900"/>
          </a:p>
          <a:p>
            <a:pPr indent="-285750" lvl="0" marL="457200" rtl="0" algn="l">
              <a:spcBef>
                <a:spcPts val="0"/>
              </a:spcBef>
              <a:spcAft>
                <a:spcPts val="0"/>
              </a:spcAft>
              <a:buSzPts val="900"/>
              <a:buChar char="➔"/>
            </a:pPr>
            <a:r>
              <a:rPr lang="en" sz="900"/>
              <a:t>Moe’s drive-through.</a:t>
            </a:r>
            <a:endParaRPr sz="900"/>
          </a:p>
          <a:p>
            <a:pPr indent="0" lvl="0" marL="457200" rtl="0" algn="l">
              <a:spcBef>
                <a:spcPts val="0"/>
              </a:spcBef>
              <a:spcAft>
                <a:spcPts val="0"/>
              </a:spcAft>
              <a:buNone/>
            </a:pPr>
            <a:r>
              <a:t/>
            </a:r>
            <a:endParaRPr sz="900"/>
          </a:p>
        </p:txBody>
      </p:sp>
      <p:sp>
        <p:nvSpPr>
          <p:cNvPr id="198" name="Google Shape;198;p26"/>
          <p:cNvSpPr txBox="1"/>
          <p:nvPr>
            <p:ph idx="2" type="body"/>
          </p:nvPr>
        </p:nvSpPr>
        <p:spPr>
          <a:xfrm>
            <a:off x="5935400" y="3086100"/>
            <a:ext cx="3114000" cy="19050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sz="900"/>
              <a:t>Finalize affordable housing </a:t>
            </a:r>
            <a:r>
              <a:rPr lang="en" sz="900"/>
              <a:t>compliance</a:t>
            </a:r>
            <a:r>
              <a:rPr lang="en" sz="900"/>
              <a:t>. </a:t>
            </a:r>
            <a:endParaRPr sz="900"/>
          </a:p>
          <a:p>
            <a:pPr indent="-285750" lvl="0" marL="457200" rtl="0" algn="l">
              <a:spcBef>
                <a:spcPts val="0"/>
              </a:spcBef>
              <a:spcAft>
                <a:spcPts val="0"/>
              </a:spcAft>
              <a:buSzPts val="900"/>
              <a:buChar char="➔"/>
            </a:pPr>
            <a:r>
              <a:rPr lang="en" sz="900"/>
              <a:t>Accept </a:t>
            </a:r>
            <a:r>
              <a:rPr lang="en" sz="900"/>
              <a:t>VDVH Phase 4 bids in November.</a:t>
            </a:r>
            <a:endParaRPr sz="900"/>
          </a:p>
          <a:p>
            <a:pPr indent="-285750" lvl="0" marL="457200" rtl="0" algn="l">
              <a:spcBef>
                <a:spcPts val="0"/>
              </a:spcBef>
              <a:spcAft>
                <a:spcPts val="0"/>
              </a:spcAft>
              <a:buSzPts val="900"/>
              <a:buChar char="➔"/>
            </a:pPr>
            <a:r>
              <a:rPr lang="en" sz="900"/>
              <a:t>Finalize/summarize </a:t>
            </a:r>
            <a:r>
              <a:rPr lang="en" sz="900"/>
              <a:t>capital</a:t>
            </a:r>
            <a:r>
              <a:rPr lang="en" sz="900"/>
              <a:t> budget requests for TC.</a:t>
            </a:r>
            <a:endParaRPr sz="900"/>
          </a:p>
          <a:p>
            <a:pPr indent="-285750" lvl="0" marL="457200" rtl="0" algn="l">
              <a:spcBef>
                <a:spcPts val="0"/>
              </a:spcBef>
              <a:spcAft>
                <a:spcPts val="0"/>
              </a:spcAft>
              <a:buSzPts val="900"/>
              <a:buChar char="➔"/>
            </a:pPr>
            <a:r>
              <a:rPr lang="en" sz="900"/>
              <a:t>Initiate </a:t>
            </a:r>
            <a:r>
              <a:rPr lang="en" sz="900"/>
              <a:t>rezoning</a:t>
            </a:r>
            <a:r>
              <a:rPr lang="en" sz="900"/>
              <a:t> studies. </a:t>
            </a:r>
            <a:endParaRPr sz="900"/>
          </a:p>
          <a:p>
            <a:pPr indent="-285750" lvl="0" marL="457200" rtl="0" algn="l">
              <a:spcBef>
                <a:spcPts val="0"/>
              </a:spcBef>
              <a:spcAft>
                <a:spcPts val="0"/>
              </a:spcAft>
              <a:buSzPts val="900"/>
              <a:buChar char="➔"/>
            </a:pPr>
            <a:r>
              <a:rPr lang="en" sz="900"/>
              <a:t>Prepare Board/Commission annual reports.</a:t>
            </a:r>
            <a:endParaRPr sz="900"/>
          </a:p>
          <a:p>
            <a:pPr indent="-285750" lvl="0" marL="457200" rtl="0" algn="l">
              <a:spcBef>
                <a:spcPts val="0"/>
              </a:spcBef>
              <a:spcAft>
                <a:spcPts val="0"/>
              </a:spcAft>
              <a:buSzPts val="900"/>
              <a:buChar char="➔"/>
            </a:pPr>
            <a:r>
              <a:rPr lang="en" sz="900"/>
              <a:t>Prepare for reorg meetings. </a:t>
            </a:r>
            <a:endParaRPr sz="900"/>
          </a:p>
          <a:p>
            <a:pPr indent="-285750" lvl="0" marL="457200" rtl="0" algn="l">
              <a:spcBef>
                <a:spcPts val="0"/>
              </a:spcBef>
              <a:spcAft>
                <a:spcPts val="0"/>
              </a:spcAft>
              <a:buSzPts val="900"/>
              <a:buChar char="➔"/>
            </a:pPr>
            <a:r>
              <a:rPr lang="en" sz="900"/>
              <a:t>Develop VDVH Phase 5 renovation plan.</a:t>
            </a:r>
            <a:endParaRPr sz="900"/>
          </a:p>
          <a:p>
            <a:pPr indent="-285750" lvl="0" marL="457200" rtl="0" algn="l">
              <a:spcBef>
                <a:spcPts val="0"/>
              </a:spcBef>
              <a:spcAft>
                <a:spcPts val="0"/>
              </a:spcAft>
              <a:buSzPts val="900"/>
              <a:buChar char="➔"/>
            </a:pPr>
            <a:r>
              <a:rPr lang="en" sz="900"/>
              <a:t>Possible VDVH grant application.</a:t>
            </a:r>
            <a:endParaRPr sz="900"/>
          </a:p>
          <a:p>
            <a:pPr indent="-285750" lvl="0" marL="457200" rtl="0" algn="l">
              <a:spcBef>
                <a:spcPts val="0"/>
              </a:spcBef>
              <a:spcAft>
                <a:spcPts val="0"/>
              </a:spcAft>
              <a:buSzPts val="900"/>
              <a:buChar char="➔"/>
            </a:pPr>
            <a:r>
              <a:rPr lang="en" sz="900"/>
              <a:t>Work with County Planning on resiliency plan. </a:t>
            </a:r>
            <a:endParaRPr sz="900"/>
          </a:p>
          <a:p>
            <a:pPr indent="-285750" lvl="0" marL="457200" rtl="0" algn="l">
              <a:spcBef>
                <a:spcPts val="0"/>
              </a:spcBef>
              <a:spcAft>
                <a:spcPts val="0"/>
              </a:spcAft>
              <a:buSzPts val="900"/>
              <a:buChar char="➔"/>
            </a:pPr>
            <a:r>
              <a:rPr lang="en" sz="900"/>
              <a:t>Adopt EV ordinance.</a:t>
            </a:r>
            <a:endParaRPr sz="900"/>
          </a:p>
        </p:txBody>
      </p:sp>
      <p:sp>
        <p:nvSpPr>
          <p:cNvPr id="199" name="Google Shape;199;p26"/>
          <p:cNvSpPr txBox="1"/>
          <p:nvPr>
            <p:ph idx="3" type="body"/>
          </p:nvPr>
        </p:nvSpPr>
        <p:spPr>
          <a:xfrm>
            <a:off x="-153375" y="3020074"/>
            <a:ext cx="3114000" cy="20331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SzPts val="900"/>
              <a:buChar char="➔"/>
            </a:pPr>
            <a:r>
              <a:rPr lang="en" sz="900"/>
              <a:t>Aff. Hsg. Element &amp; Fair Share Plan (PB 11/4).</a:t>
            </a:r>
            <a:endParaRPr sz="900"/>
          </a:p>
          <a:p>
            <a:pPr indent="-285750" lvl="0" marL="457200" rtl="0" algn="l">
              <a:spcBef>
                <a:spcPts val="0"/>
              </a:spcBef>
              <a:spcAft>
                <a:spcPts val="0"/>
              </a:spcAft>
              <a:buSzPts val="900"/>
              <a:buChar char="➔"/>
            </a:pPr>
            <a:r>
              <a:rPr lang="en" sz="900"/>
              <a:t>Affirm. Mktg Plan &amp; Rehab Manual (TC 12/14).</a:t>
            </a:r>
            <a:endParaRPr sz="900"/>
          </a:p>
          <a:p>
            <a:pPr indent="-285750" lvl="0" marL="457200" rtl="0" algn="l">
              <a:spcBef>
                <a:spcPts val="0"/>
              </a:spcBef>
              <a:spcAft>
                <a:spcPts val="0"/>
              </a:spcAft>
              <a:buSzPts val="900"/>
              <a:buChar char="➔"/>
            </a:pPr>
            <a:r>
              <a:rPr lang="en" sz="900"/>
              <a:t>Final AH </a:t>
            </a:r>
            <a:r>
              <a:rPr lang="en" sz="900"/>
              <a:t>compliance</a:t>
            </a:r>
            <a:r>
              <a:rPr lang="en" sz="900"/>
              <a:t> </a:t>
            </a:r>
            <a:r>
              <a:rPr lang="en" sz="900"/>
              <a:t>hearing</a:t>
            </a:r>
            <a:r>
              <a:rPr lang="en" sz="900"/>
              <a:t> w/Court (12/16)</a:t>
            </a:r>
            <a:endParaRPr sz="900"/>
          </a:p>
          <a:p>
            <a:pPr indent="-285750" lvl="0" marL="457200" rtl="0" algn="l">
              <a:spcBef>
                <a:spcPts val="0"/>
              </a:spcBef>
              <a:spcAft>
                <a:spcPts val="0"/>
              </a:spcAft>
              <a:buSzPts val="900"/>
              <a:buChar char="➔"/>
            </a:pPr>
            <a:r>
              <a:rPr lang="en" sz="900"/>
              <a:t>Capital Project Request invitations sent out.</a:t>
            </a:r>
            <a:endParaRPr sz="900"/>
          </a:p>
          <a:p>
            <a:pPr indent="-285750" lvl="0" marL="457200" rtl="0" algn="l">
              <a:spcBef>
                <a:spcPts val="0"/>
              </a:spcBef>
              <a:spcAft>
                <a:spcPts val="0"/>
              </a:spcAft>
              <a:buSzPts val="900"/>
              <a:buChar char="➔"/>
            </a:pPr>
            <a:r>
              <a:rPr lang="en" sz="900"/>
              <a:t>VDVH Phase 4. (Nov. bid)</a:t>
            </a:r>
            <a:endParaRPr sz="900"/>
          </a:p>
          <a:p>
            <a:pPr indent="-285750" lvl="0" marL="457200" rtl="0" algn="l">
              <a:spcBef>
                <a:spcPts val="0"/>
              </a:spcBef>
              <a:spcAft>
                <a:spcPts val="0"/>
              </a:spcAft>
              <a:buSzPts val="900"/>
              <a:buChar char="➔"/>
            </a:pPr>
            <a:r>
              <a:rPr lang="en" sz="900"/>
              <a:t>Coordinate Sherman Phase 2.</a:t>
            </a:r>
            <a:endParaRPr sz="900"/>
          </a:p>
          <a:p>
            <a:pPr indent="0" lvl="0" marL="457200" rtl="0" algn="l">
              <a:spcBef>
                <a:spcPts val="0"/>
              </a:spcBef>
              <a:spcAft>
                <a:spcPts val="0"/>
              </a:spcAft>
              <a:buNone/>
            </a:pPr>
            <a:r>
              <a:rPr lang="en" sz="900" u="sng"/>
              <a:t>Major Board applications</a:t>
            </a:r>
            <a:r>
              <a:rPr lang="en" sz="900"/>
              <a:t>:</a:t>
            </a:r>
            <a:endParaRPr sz="900"/>
          </a:p>
          <a:p>
            <a:pPr indent="-285750" lvl="0" marL="457200" rtl="0" algn="l">
              <a:spcBef>
                <a:spcPts val="0"/>
              </a:spcBef>
              <a:spcAft>
                <a:spcPts val="0"/>
              </a:spcAft>
              <a:buSzPts val="900"/>
              <a:buChar char="➔"/>
            </a:pPr>
            <a:r>
              <a:rPr lang="en" sz="900"/>
              <a:t>Angras subdivision (10/28).</a:t>
            </a:r>
            <a:endParaRPr sz="900"/>
          </a:p>
          <a:p>
            <a:pPr indent="-285750" lvl="0" marL="457200" rtl="0" algn="l">
              <a:spcBef>
                <a:spcPts val="0"/>
              </a:spcBef>
              <a:spcAft>
                <a:spcPts val="0"/>
              </a:spcAft>
              <a:buSzPts val="900"/>
              <a:buChar char="➔"/>
            </a:pPr>
            <a:r>
              <a:rPr lang="en" sz="900"/>
              <a:t>JSM/Cost Cutters site plan (12/9).</a:t>
            </a:r>
            <a:endParaRPr sz="900"/>
          </a:p>
          <a:p>
            <a:pPr indent="-285750" lvl="0" marL="457200" rtl="0" algn="l">
              <a:spcBef>
                <a:spcPts val="0"/>
              </a:spcBef>
              <a:spcAft>
                <a:spcPts val="0"/>
              </a:spcAft>
              <a:buSzPts val="900"/>
              <a:buChar char="➔"/>
            </a:pPr>
            <a:r>
              <a:rPr lang="en" sz="900"/>
              <a:t>Harvard Way warehouse site plan (11/18).</a:t>
            </a:r>
            <a:endParaRPr sz="900"/>
          </a:p>
          <a:p>
            <a:pPr indent="-285750" lvl="0" marL="457200" rtl="0" algn="l">
              <a:spcBef>
                <a:spcPts val="0"/>
              </a:spcBef>
              <a:spcAft>
                <a:spcPts val="0"/>
              </a:spcAft>
              <a:buSzPts val="900"/>
              <a:buChar char="➔"/>
            </a:pPr>
            <a:r>
              <a:rPr lang="en" sz="900"/>
              <a:t>Enclave @ Royce Brook subdivision(12/2).</a:t>
            </a:r>
            <a:endParaRPr sz="900"/>
          </a:p>
          <a:p>
            <a:pPr indent="-285750" lvl="0" marL="457200" rtl="0" algn="l">
              <a:spcBef>
                <a:spcPts val="0"/>
              </a:spcBef>
              <a:spcAft>
                <a:spcPts val="0"/>
              </a:spcAft>
              <a:buSzPts val="900"/>
              <a:buChar char="➔"/>
            </a:pPr>
            <a:r>
              <a:rPr lang="en" sz="900"/>
              <a:t>M&amp;M Glen Gery </a:t>
            </a:r>
            <a:r>
              <a:rPr lang="en" sz="900"/>
              <a:t>subdivision - east and west. </a:t>
            </a:r>
            <a:endParaRPr sz="900"/>
          </a:p>
          <a:p>
            <a:pPr indent="-285750" lvl="0" marL="457200" rtl="0" algn="l">
              <a:spcBef>
                <a:spcPts val="0"/>
              </a:spcBef>
              <a:spcAft>
                <a:spcPts val="0"/>
              </a:spcAft>
              <a:buSzPts val="900"/>
              <a:buChar char="➔"/>
            </a:pPr>
            <a:r>
              <a:rPr lang="en" sz="900"/>
              <a:t>Amwell Road warehouse site plan.</a:t>
            </a:r>
            <a:endParaRPr sz="900"/>
          </a:p>
          <a:p>
            <a:pPr indent="-285750" lvl="0" marL="457200" rtl="0" algn="l">
              <a:spcBef>
                <a:spcPts val="0"/>
              </a:spcBef>
              <a:spcAft>
                <a:spcPts val="0"/>
              </a:spcAft>
              <a:buSzPts val="900"/>
              <a:buChar char="➔"/>
            </a:pPr>
            <a:r>
              <a:rPr lang="en" sz="900"/>
              <a:t>Nassau Dog Day Care site plan.</a:t>
            </a:r>
            <a:endParaRPr sz="900"/>
          </a:p>
          <a:p>
            <a:pPr indent="0" lvl="0" marL="457200" rtl="0" algn="l">
              <a:spcBef>
                <a:spcPts val="0"/>
              </a:spcBef>
              <a:spcAft>
                <a:spcPts val="0"/>
              </a:spcAft>
              <a:buNone/>
            </a:pPr>
            <a:r>
              <a:t/>
            </a:r>
            <a:endParaRPr/>
          </a:p>
        </p:txBody>
      </p:sp>
      <p:pic>
        <p:nvPicPr>
          <p:cNvPr id="200" name="Google Shape;200;p26" title="Chart"/>
          <p:cNvPicPr preferRelativeResize="0"/>
          <p:nvPr/>
        </p:nvPicPr>
        <p:blipFill>
          <a:blip r:embed="rId3">
            <a:alphaModFix/>
          </a:blip>
          <a:stretch>
            <a:fillRect/>
          </a:stretch>
        </p:blipFill>
        <p:spPr>
          <a:xfrm>
            <a:off x="6134645" y="267150"/>
            <a:ext cx="3009365" cy="2634837"/>
          </a:xfrm>
          <a:prstGeom prst="rect">
            <a:avLst/>
          </a:prstGeom>
          <a:noFill/>
          <a:ln cap="flat" cmpd="sng" w="9525">
            <a:solidFill>
              <a:schemeClr val="dk2"/>
            </a:solidFill>
            <a:prstDash val="solid"/>
            <a:round/>
            <a:headEnd len="sm" w="sm" type="none"/>
            <a:tailEnd len="sm" w="sm" type="none"/>
          </a:ln>
        </p:spPr>
      </p:pic>
      <p:pic>
        <p:nvPicPr>
          <p:cNvPr id="201" name="Google Shape;201;p26" title="Chart"/>
          <p:cNvPicPr preferRelativeResize="0"/>
          <p:nvPr/>
        </p:nvPicPr>
        <p:blipFill>
          <a:blip r:embed="rId4">
            <a:alphaModFix/>
          </a:blip>
          <a:stretch>
            <a:fillRect/>
          </a:stretch>
        </p:blipFill>
        <p:spPr>
          <a:xfrm>
            <a:off x="3050250" y="267150"/>
            <a:ext cx="3050250" cy="2634825"/>
          </a:xfrm>
          <a:prstGeom prst="rect">
            <a:avLst/>
          </a:prstGeom>
          <a:noFill/>
          <a:ln cap="flat" cmpd="sng" w="9525">
            <a:solidFill>
              <a:schemeClr val="dk2"/>
            </a:solidFill>
            <a:prstDash val="solid"/>
            <a:round/>
            <a:headEnd len="sm" w="sm" type="none"/>
            <a:tailEnd len="sm" w="sm" type="none"/>
          </a:ln>
        </p:spPr>
      </p:pic>
      <p:pic>
        <p:nvPicPr>
          <p:cNvPr id="202" name="Google Shape;202;p26" title="Chart"/>
          <p:cNvPicPr preferRelativeResize="0"/>
          <p:nvPr/>
        </p:nvPicPr>
        <p:blipFill>
          <a:blip r:embed="rId5">
            <a:alphaModFix/>
          </a:blip>
          <a:stretch>
            <a:fillRect/>
          </a:stretch>
        </p:blipFill>
        <p:spPr>
          <a:xfrm>
            <a:off x="0" y="267150"/>
            <a:ext cx="3050250" cy="26348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7"/>
          <p:cNvSpPr txBox="1"/>
          <p:nvPr>
            <p:ph type="title"/>
          </p:nvPr>
        </p:nvSpPr>
        <p:spPr>
          <a:xfrm>
            <a:off x="2205029" y="-87150"/>
            <a:ext cx="4516200" cy="35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Public Works</a:t>
            </a:r>
            <a:endParaRPr/>
          </a:p>
        </p:txBody>
      </p:sp>
      <p:sp>
        <p:nvSpPr>
          <p:cNvPr id="208" name="Google Shape;208;p27"/>
          <p:cNvSpPr txBox="1"/>
          <p:nvPr>
            <p:ph idx="1" type="body"/>
          </p:nvPr>
        </p:nvSpPr>
        <p:spPr>
          <a:xfrm>
            <a:off x="2906300" y="3185675"/>
            <a:ext cx="3114000" cy="18675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sz="1000"/>
              <a:t>Promoted Ron Lemieux from Mechanic to Foreman.</a:t>
            </a:r>
            <a:endParaRPr sz="1000"/>
          </a:p>
          <a:p>
            <a:pPr indent="-292100" lvl="0" marL="457200" rtl="0" algn="l">
              <a:spcBef>
                <a:spcPts val="0"/>
              </a:spcBef>
              <a:spcAft>
                <a:spcPts val="0"/>
              </a:spcAft>
              <a:buSzPts val="1000"/>
              <a:buChar char="➔"/>
            </a:pPr>
            <a:r>
              <a:rPr lang="en" sz="1000"/>
              <a:t>Promoted Greg Brandt from Foreman to Assistant Supervisor.</a:t>
            </a:r>
            <a:endParaRPr sz="1000"/>
          </a:p>
          <a:p>
            <a:pPr indent="-292100" lvl="0" marL="457200" rtl="0" algn="l">
              <a:spcBef>
                <a:spcPts val="0"/>
              </a:spcBef>
              <a:spcAft>
                <a:spcPts val="0"/>
              </a:spcAft>
              <a:buSzPts val="1000"/>
              <a:buChar char="➔"/>
            </a:pPr>
            <a:r>
              <a:rPr lang="en" sz="1000"/>
              <a:t>Created a Heavy Equipment Operator 1 opening.</a:t>
            </a:r>
            <a:endParaRPr sz="1000"/>
          </a:p>
          <a:p>
            <a:pPr indent="-292100" lvl="0" marL="457200" rtl="0" algn="l">
              <a:spcBef>
                <a:spcPts val="0"/>
              </a:spcBef>
              <a:spcAft>
                <a:spcPts val="0"/>
              </a:spcAft>
              <a:buSzPts val="1000"/>
              <a:buChar char="➔"/>
            </a:pPr>
            <a:r>
              <a:rPr lang="en" sz="1000"/>
              <a:t>Virtual Litter Clean Ups (ongoing)</a:t>
            </a:r>
            <a:endParaRPr sz="1000"/>
          </a:p>
          <a:p>
            <a:pPr indent="-292100" lvl="0" marL="457200" rtl="0" algn="l">
              <a:spcBef>
                <a:spcPts val="0"/>
              </a:spcBef>
              <a:spcAft>
                <a:spcPts val="0"/>
              </a:spcAft>
              <a:buSzPts val="1000"/>
              <a:buChar char="➔"/>
            </a:pPr>
            <a:r>
              <a:rPr lang="en" sz="1000"/>
              <a:t>7 Month, 14 Event Annual Clean Up Culminates October 30.</a:t>
            </a:r>
            <a:endParaRPr sz="1000"/>
          </a:p>
        </p:txBody>
      </p:sp>
      <p:sp>
        <p:nvSpPr>
          <p:cNvPr id="209" name="Google Shape;209;p27"/>
          <p:cNvSpPr txBox="1"/>
          <p:nvPr>
            <p:ph idx="2" type="body"/>
          </p:nvPr>
        </p:nvSpPr>
        <p:spPr>
          <a:xfrm>
            <a:off x="5923000" y="3185650"/>
            <a:ext cx="3114000" cy="18675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sz="1000"/>
              <a:t>Clean Communities Event - Littercon on November 13</a:t>
            </a:r>
            <a:endParaRPr sz="1000"/>
          </a:p>
          <a:p>
            <a:pPr indent="-292100" lvl="0" marL="457200" rtl="0" algn="l">
              <a:spcBef>
                <a:spcPts val="0"/>
              </a:spcBef>
              <a:spcAft>
                <a:spcPts val="0"/>
              </a:spcAft>
              <a:buSzPts val="1000"/>
              <a:buChar char="➔"/>
            </a:pPr>
            <a:r>
              <a:rPr lang="en" sz="1000"/>
              <a:t>Create Board of Directors for Clean Communities Program</a:t>
            </a:r>
            <a:endParaRPr sz="1000"/>
          </a:p>
          <a:p>
            <a:pPr indent="-292100" lvl="0" marL="457200" rtl="0" algn="l">
              <a:spcBef>
                <a:spcPts val="0"/>
              </a:spcBef>
              <a:spcAft>
                <a:spcPts val="0"/>
              </a:spcAft>
              <a:buSzPts val="1000"/>
              <a:buChar char="➔"/>
            </a:pPr>
            <a:r>
              <a:rPr lang="en" sz="1000"/>
              <a:t>Road Maintenance Strategies 2022</a:t>
            </a:r>
            <a:endParaRPr sz="1000"/>
          </a:p>
        </p:txBody>
      </p:sp>
      <p:sp>
        <p:nvSpPr>
          <p:cNvPr id="210" name="Google Shape;210;p27"/>
          <p:cNvSpPr txBox="1"/>
          <p:nvPr>
            <p:ph idx="3" type="body"/>
          </p:nvPr>
        </p:nvSpPr>
        <p:spPr>
          <a:xfrm>
            <a:off x="-153375" y="3185675"/>
            <a:ext cx="3114000" cy="18675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sz="1000"/>
              <a:t>Hurricane</a:t>
            </a:r>
            <a:r>
              <a:rPr lang="en" sz="1000"/>
              <a:t> Ida Clean Up</a:t>
            </a:r>
            <a:endParaRPr sz="1000"/>
          </a:p>
          <a:p>
            <a:pPr indent="-292100" lvl="0" marL="457200" rtl="0" algn="l">
              <a:spcBef>
                <a:spcPts val="0"/>
              </a:spcBef>
              <a:spcAft>
                <a:spcPts val="0"/>
              </a:spcAft>
              <a:buSzPts val="1000"/>
              <a:buChar char="➔"/>
            </a:pPr>
            <a:r>
              <a:rPr lang="en" sz="1000"/>
              <a:t>Roadway Crack Sealing Program</a:t>
            </a:r>
            <a:endParaRPr sz="1000"/>
          </a:p>
          <a:p>
            <a:pPr indent="-292100" lvl="0" marL="457200" rtl="0" algn="l">
              <a:spcBef>
                <a:spcPts val="0"/>
              </a:spcBef>
              <a:spcAft>
                <a:spcPts val="0"/>
              </a:spcAft>
              <a:buSzPts val="1000"/>
              <a:buChar char="➔"/>
            </a:pPr>
            <a:r>
              <a:rPr lang="en" sz="1000"/>
              <a:t>Storm drain repairs/rebuilds</a:t>
            </a:r>
            <a:endParaRPr sz="1000"/>
          </a:p>
          <a:p>
            <a:pPr indent="-292100" lvl="0" marL="457200" rtl="0" algn="l">
              <a:spcBef>
                <a:spcPts val="0"/>
              </a:spcBef>
              <a:spcAft>
                <a:spcPts val="0"/>
              </a:spcAft>
              <a:buSzPts val="1000"/>
              <a:buChar char="➔"/>
            </a:pPr>
            <a:r>
              <a:rPr lang="en" sz="1000"/>
              <a:t>Commercial Mowing Contractor Program</a:t>
            </a:r>
            <a:endParaRPr sz="1000"/>
          </a:p>
          <a:p>
            <a:pPr indent="-292100" lvl="0" marL="457200" rtl="0" algn="l">
              <a:spcBef>
                <a:spcPts val="0"/>
              </a:spcBef>
              <a:spcAft>
                <a:spcPts val="0"/>
              </a:spcAft>
              <a:buSzPts val="1000"/>
              <a:buChar char="➔"/>
            </a:pPr>
            <a:r>
              <a:rPr lang="en" sz="1000"/>
              <a:t>Leaf Collection Program and Winter Operations Equipment Review/Repairs</a:t>
            </a:r>
            <a:endParaRPr sz="1000"/>
          </a:p>
          <a:p>
            <a:pPr indent="-292100" lvl="0" marL="457200" rtl="0" algn="l">
              <a:spcBef>
                <a:spcPts val="0"/>
              </a:spcBef>
              <a:spcAft>
                <a:spcPts val="0"/>
              </a:spcAft>
              <a:buSzPts val="1000"/>
              <a:buChar char="➔"/>
            </a:pPr>
            <a:r>
              <a:rPr lang="en" sz="1000"/>
              <a:t>Snow Plowing Contractor Contracts</a:t>
            </a:r>
            <a:endParaRPr sz="1000"/>
          </a:p>
        </p:txBody>
      </p:sp>
      <p:pic>
        <p:nvPicPr>
          <p:cNvPr id="211" name="Google Shape;211;p27" title="Chart"/>
          <p:cNvPicPr preferRelativeResize="0"/>
          <p:nvPr/>
        </p:nvPicPr>
        <p:blipFill>
          <a:blip r:embed="rId3">
            <a:alphaModFix/>
          </a:blip>
          <a:stretch>
            <a:fillRect/>
          </a:stretch>
        </p:blipFill>
        <p:spPr>
          <a:xfrm>
            <a:off x="0" y="267150"/>
            <a:ext cx="3044550" cy="2655625"/>
          </a:xfrm>
          <a:prstGeom prst="rect">
            <a:avLst/>
          </a:prstGeom>
          <a:noFill/>
          <a:ln>
            <a:noFill/>
          </a:ln>
        </p:spPr>
      </p:pic>
      <p:pic>
        <p:nvPicPr>
          <p:cNvPr id="212" name="Google Shape;212;p27" title="Chart"/>
          <p:cNvPicPr preferRelativeResize="0"/>
          <p:nvPr/>
        </p:nvPicPr>
        <p:blipFill>
          <a:blip r:embed="rId4">
            <a:alphaModFix/>
          </a:blip>
          <a:stretch>
            <a:fillRect/>
          </a:stretch>
        </p:blipFill>
        <p:spPr>
          <a:xfrm>
            <a:off x="3044550" y="267150"/>
            <a:ext cx="3044550" cy="2655625"/>
          </a:xfrm>
          <a:prstGeom prst="rect">
            <a:avLst/>
          </a:prstGeom>
          <a:noFill/>
          <a:ln>
            <a:noFill/>
          </a:ln>
        </p:spPr>
      </p:pic>
      <p:pic>
        <p:nvPicPr>
          <p:cNvPr id="213" name="Google Shape;213;p27" title="Chart"/>
          <p:cNvPicPr preferRelativeResize="0"/>
          <p:nvPr/>
        </p:nvPicPr>
        <p:blipFill>
          <a:blip r:embed="rId5">
            <a:alphaModFix/>
          </a:blip>
          <a:stretch>
            <a:fillRect/>
          </a:stretch>
        </p:blipFill>
        <p:spPr>
          <a:xfrm>
            <a:off x="6089100" y="267150"/>
            <a:ext cx="3008724" cy="26556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8"/>
          <p:cNvSpPr txBox="1"/>
          <p:nvPr>
            <p:ph type="title"/>
          </p:nvPr>
        </p:nvSpPr>
        <p:spPr>
          <a:xfrm>
            <a:off x="2205029" y="-87150"/>
            <a:ext cx="4516200" cy="35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Social Services</a:t>
            </a:r>
            <a:endParaRPr/>
          </a:p>
        </p:txBody>
      </p:sp>
      <p:sp>
        <p:nvSpPr>
          <p:cNvPr id="219" name="Google Shape;219;p28"/>
          <p:cNvSpPr txBox="1"/>
          <p:nvPr>
            <p:ph idx="1" type="body"/>
          </p:nvPr>
        </p:nvSpPr>
        <p:spPr>
          <a:xfrm>
            <a:off x="2906300" y="3135875"/>
            <a:ext cx="3114000" cy="19173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Drive thru Health Fair Foothill Acres at Willow Road 7/15/21</a:t>
            </a:r>
            <a:endParaRPr/>
          </a:p>
          <a:p>
            <a:pPr indent="-279400" lvl="0" marL="457200" rtl="0" algn="l">
              <a:spcBef>
                <a:spcPts val="0"/>
              </a:spcBef>
              <a:spcAft>
                <a:spcPts val="0"/>
              </a:spcAft>
              <a:buSzPts val="800"/>
              <a:buChar char="➔"/>
            </a:pPr>
            <a:r>
              <a:rPr lang="en"/>
              <a:t>Back to School, supply drive</a:t>
            </a:r>
            <a:endParaRPr/>
          </a:p>
          <a:p>
            <a:pPr indent="-279400" lvl="0" marL="457200" rtl="0" algn="l">
              <a:spcBef>
                <a:spcPts val="0"/>
              </a:spcBef>
              <a:spcAft>
                <a:spcPts val="0"/>
              </a:spcAft>
              <a:buSzPts val="800"/>
              <a:buChar char="➔"/>
            </a:pPr>
            <a:r>
              <a:rPr lang="en"/>
              <a:t>Backpacks</a:t>
            </a:r>
            <a:r>
              <a:rPr lang="en"/>
              <a:t> for Students distribution</a:t>
            </a:r>
            <a:endParaRPr/>
          </a:p>
          <a:p>
            <a:pPr indent="-279400" lvl="0" marL="457200" rtl="0" algn="l">
              <a:spcBef>
                <a:spcPts val="0"/>
              </a:spcBef>
              <a:spcAft>
                <a:spcPts val="0"/>
              </a:spcAft>
              <a:buSzPts val="800"/>
              <a:buChar char="➔"/>
            </a:pPr>
            <a:r>
              <a:rPr lang="en"/>
              <a:t>Mass Food Distributions 9/30/21</a:t>
            </a:r>
            <a:endParaRPr/>
          </a:p>
          <a:p>
            <a:pPr indent="-279400" lvl="0" marL="457200" rtl="0" algn="l">
              <a:spcBef>
                <a:spcPts val="0"/>
              </a:spcBef>
              <a:spcAft>
                <a:spcPts val="0"/>
              </a:spcAft>
              <a:buSzPts val="800"/>
              <a:buChar char="➔"/>
            </a:pPr>
            <a:r>
              <a:rPr lang="en"/>
              <a:t>Senior</a:t>
            </a:r>
            <a:r>
              <a:rPr lang="en"/>
              <a:t> Dancers back to practices</a:t>
            </a:r>
            <a:endParaRPr/>
          </a:p>
          <a:p>
            <a:pPr indent="-279400" lvl="0" marL="457200" rtl="0" algn="l">
              <a:spcBef>
                <a:spcPts val="0"/>
              </a:spcBef>
              <a:spcAft>
                <a:spcPts val="0"/>
              </a:spcAft>
              <a:buSzPts val="800"/>
              <a:buChar char="➔"/>
            </a:pPr>
            <a:r>
              <a:rPr lang="en"/>
              <a:t>Expanded Busing coverage to </a:t>
            </a:r>
            <a:r>
              <a:rPr lang="en"/>
              <a:t>Princeton</a:t>
            </a:r>
            <a:r>
              <a:rPr lang="en"/>
              <a:t> Medical Center and Hunterdon Medical Center</a:t>
            </a:r>
            <a:endParaRPr/>
          </a:p>
          <a:p>
            <a:pPr indent="-279400" lvl="0" marL="457200" rtl="0" algn="l">
              <a:spcBef>
                <a:spcPts val="0"/>
              </a:spcBef>
              <a:spcAft>
                <a:spcPts val="0"/>
              </a:spcAft>
              <a:buSzPts val="800"/>
              <a:buChar char="➔"/>
            </a:pPr>
            <a:r>
              <a:rPr lang="en"/>
              <a:t>Trex Challenge completed information being </a:t>
            </a:r>
            <a:r>
              <a:rPr lang="en"/>
              <a:t>submitted</a:t>
            </a:r>
            <a:r>
              <a:rPr lang="en"/>
              <a:t> for park bench.</a:t>
            </a:r>
            <a:endParaRPr/>
          </a:p>
          <a:p>
            <a:pPr indent="-279400" lvl="0" marL="457200" rtl="0" algn="l">
              <a:spcBef>
                <a:spcPts val="0"/>
              </a:spcBef>
              <a:spcAft>
                <a:spcPts val="0"/>
              </a:spcAft>
              <a:buSzPts val="800"/>
              <a:buChar char="➔"/>
            </a:pPr>
            <a:r>
              <a:rPr lang="en"/>
              <a:t>Employee Plastic Bag Challenge </a:t>
            </a:r>
            <a:endParaRPr/>
          </a:p>
          <a:p>
            <a:pPr indent="-279400" lvl="0" marL="457200" rtl="0" algn="l">
              <a:spcBef>
                <a:spcPts val="0"/>
              </a:spcBef>
              <a:spcAft>
                <a:spcPts val="0"/>
              </a:spcAft>
              <a:buSzPts val="800"/>
              <a:buChar char="➔"/>
            </a:pPr>
            <a:r>
              <a:rPr lang="en"/>
              <a:t>Managing and distributing collected clothing/household/food items due to Hurricane Ida.</a:t>
            </a:r>
            <a:endParaRPr/>
          </a:p>
          <a:p>
            <a:pPr indent="-279400" lvl="0" marL="457200" rtl="0" algn="l">
              <a:spcBef>
                <a:spcPts val="0"/>
              </a:spcBef>
              <a:spcAft>
                <a:spcPts val="0"/>
              </a:spcAft>
              <a:buSzPts val="800"/>
              <a:buChar char="➔"/>
            </a:pPr>
            <a:r>
              <a:rPr lang="en"/>
              <a:t>Providing</a:t>
            </a:r>
            <a:r>
              <a:rPr lang="en"/>
              <a:t> resources and </a:t>
            </a:r>
            <a:r>
              <a:rPr lang="en"/>
              <a:t>supplies</a:t>
            </a:r>
            <a:r>
              <a:rPr lang="en"/>
              <a:t> to 165 families over a 17 day period. </a:t>
            </a:r>
            <a:endParaRPr/>
          </a:p>
        </p:txBody>
      </p:sp>
      <p:sp>
        <p:nvSpPr>
          <p:cNvPr id="220" name="Google Shape;220;p28"/>
          <p:cNvSpPr txBox="1"/>
          <p:nvPr>
            <p:ph idx="2" type="body"/>
          </p:nvPr>
        </p:nvSpPr>
        <p:spPr>
          <a:xfrm>
            <a:off x="5923000" y="3135875"/>
            <a:ext cx="3114000" cy="19173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New Bus on order - delayed </a:t>
            </a:r>
            <a:endParaRPr/>
          </a:p>
          <a:p>
            <a:pPr indent="-279400" lvl="0" marL="457200" rtl="0" algn="l">
              <a:spcBef>
                <a:spcPts val="0"/>
              </a:spcBef>
              <a:spcAft>
                <a:spcPts val="0"/>
              </a:spcAft>
              <a:buSzPts val="800"/>
              <a:buChar char="➔"/>
            </a:pPr>
            <a:r>
              <a:rPr lang="en"/>
              <a:t>New Department SUV ordered - delayed</a:t>
            </a:r>
            <a:endParaRPr/>
          </a:p>
          <a:p>
            <a:pPr indent="-279400" lvl="0" marL="457200" rtl="0" algn="l">
              <a:spcBef>
                <a:spcPts val="0"/>
              </a:spcBef>
              <a:spcAft>
                <a:spcPts val="0"/>
              </a:spcAft>
              <a:buSzPts val="800"/>
              <a:buChar char="➔"/>
            </a:pPr>
            <a:r>
              <a:rPr lang="en"/>
              <a:t>PBA Stuff the bus Food Drive Nov 20th </a:t>
            </a:r>
            <a:endParaRPr/>
          </a:p>
          <a:p>
            <a:pPr indent="-279400" lvl="0" marL="457200" rtl="0" algn="l">
              <a:spcBef>
                <a:spcPts val="0"/>
              </a:spcBef>
              <a:spcAft>
                <a:spcPts val="0"/>
              </a:spcAft>
              <a:buSzPts val="800"/>
              <a:buChar char="➔"/>
            </a:pPr>
            <a:r>
              <a:rPr lang="en"/>
              <a:t>Increased information on web page </a:t>
            </a:r>
            <a:endParaRPr/>
          </a:p>
          <a:p>
            <a:pPr indent="-279400" lvl="0" marL="457200" rtl="0" algn="l">
              <a:spcBef>
                <a:spcPts val="0"/>
              </a:spcBef>
              <a:spcAft>
                <a:spcPts val="0"/>
              </a:spcAft>
              <a:buSzPts val="800"/>
              <a:buChar char="➔"/>
            </a:pPr>
            <a:r>
              <a:rPr lang="en"/>
              <a:t>Boo Bash for </a:t>
            </a:r>
            <a:r>
              <a:rPr lang="en"/>
              <a:t>seniors</a:t>
            </a:r>
            <a:r>
              <a:rPr lang="en"/>
              <a:t> Oct 27th Ann Van Park</a:t>
            </a:r>
            <a:endParaRPr/>
          </a:p>
          <a:p>
            <a:pPr indent="-279400" lvl="0" marL="457200" rtl="0" algn="l">
              <a:spcBef>
                <a:spcPts val="0"/>
              </a:spcBef>
              <a:spcAft>
                <a:spcPts val="0"/>
              </a:spcAft>
              <a:buSzPts val="800"/>
              <a:buChar char="➔"/>
            </a:pPr>
            <a:r>
              <a:rPr lang="en"/>
              <a:t>Changing over 1 of our </a:t>
            </a:r>
            <a:r>
              <a:rPr lang="en"/>
              <a:t>senior</a:t>
            </a:r>
            <a:r>
              <a:rPr lang="en"/>
              <a:t> exercise classes to an </a:t>
            </a:r>
            <a:r>
              <a:rPr lang="en"/>
              <a:t>evening</a:t>
            </a:r>
            <a:r>
              <a:rPr lang="en"/>
              <a:t> class for seniors who still work.</a:t>
            </a:r>
            <a:endParaRPr/>
          </a:p>
          <a:p>
            <a:pPr indent="-279400" lvl="0" marL="457200" rtl="0" algn="l">
              <a:spcBef>
                <a:spcPts val="0"/>
              </a:spcBef>
              <a:spcAft>
                <a:spcPts val="0"/>
              </a:spcAft>
              <a:buSzPts val="800"/>
              <a:buChar char="➔"/>
            </a:pPr>
            <a:r>
              <a:rPr lang="en"/>
              <a:t>Increased education resources and virtual videos for the C.A.N. clients</a:t>
            </a:r>
            <a:endParaRPr/>
          </a:p>
          <a:p>
            <a:pPr indent="-279400" lvl="0" marL="457200" rtl="0" algn="l">
              <a:spcBef>
                <a:spcPts val="0"/>
              </a:spcBef>
              <a:spcAft>
                <a:spcPts val="0"/>
              </a:spcAft>
              <a:buSzPts val="800"/>
              <a:buChar char="➔"/>
            </a:pPr>
            <a:r>
              <a:rPr lang="en"/>
              <a:t>Increase the number of outreach events for C.A.N.</a:t>
            </a:r>
            <a:endParaRPr/>
          </a:p>
        </p:txBody>
      </p:sp>
      <p:sp>
        <p:nvSpPr>
          <p:cNvPr id="221" name="Google Shape;221;p28"/>
          <p:cNvSpPr txBox="1"/>
          <p:nvPr>
            <p:ph idx="3" type="body"/>
          </p:nvPr>
        </p:nvSpPr>
        <p:spPr>
          <a:xfrm>
            <a:off x="-195575" y="3020075"/>
            <a:ext cx="3280500" cy="20331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Managing donations, organizing </a:t>
            </a:r>
            <a:r>
              <a:rPr lang="en"/>
              <a:t>and rotating</a:t>
            </a:r>
            <a:r>
              <a:rPr lang="en"/>
              <a:t> stock</a:t>
            </a:r>
            <a:endParaRPr/>
          </a:p>
          <a:p>
            <a:pPr indent="-279400" lvl="0" marL="457200" rtl="0" algn="l">
              <a:spcBef>
                <a:spcPts val="0"/>
              </a:spcBef>
              <a:spcAft>
                <a:spcPts val="0"/>
              </a:spcAft>
              <a:buSzPts val="800"/>
              <a:buChar char="➔"/>
            </a:pPr>
            <a:r>
              <a:rPr lang="en"/>
              <a:t>Monthly Mass Feeding &amp; Vulnerable populations meetings</a:t>
            </a:r>
            <a:endParaRPr/>
          </a:p>
          <a:p>
            <a:pPr indent="-279400" lvl="0" marL="457200" rtl="0" algn="l">
              <a:spcBef>
                <a:spcPts val="0"/>
              </a:spcBef>
              <a:spcAft>
                <a:spcPts val="0"/>
              </a:spcAft>
              <a:buSzPts val="800"/>
              <a:buChar char="➔"/>
            </a:pPr>
            <a:r>
              <a:rPr lang="en"/>
              <a:t>Updating MPR room use policy and </a:t>
            </a:r>
            <a:r>
              <a:rPr lang="en"/>
              <a:t>procedures</a:t>
            </a:r>
            <a:endParaRPr/>
          </a:p>
          <a:p>
            <a:pPr indent="-279400" lvl="0" marL="457200" rtl="0" algn="l">
              <a:spcBef>
                <a:spcPts val="0"/>
              </a:spcBef>
              <a:spcAft>
                <a:spcPts val="0"/>
              </a:spcAft>
              <a:buSzPts val="800"/>
              <a:buChar char="➔"/>
            </a:pPr>
            <a:r>
              <a:rPr lang="en"/>
              <a:t>Senior Exercise Program</a:t>
            </a:r>
            <a:endParaRPr/>
          </a:p>
          <a:p>
            <a:pPr indent="-279400" lvl="0" marL="457200" rtl="0" algn="l">
              <a:spcBef>
                <a:spcPts val="0"/>
              </a:spcBef>
              <a:spcAft>
                <a:spcPts val="0"/>
              </a:spcAft>
              <a:buSzPts val="800"/>
              <a:buChar char="➔"/>
            </a:pPr>
            <a:r>
              <a:rPr lang="en"/>
              <a:t>November</a:t>
            </a:r>
            <a:r>
              <a:rPr lang="en"/>
              <a:t> 12th Food distribution</a:t>
            </a:r>
            <a:endParaRPr/>
          </a:p>
          <a:p>
            <a:pPr indent="-279400" lvl="0" marL="457200" rtl="0" algn="l">
              <a:spcBef>
                <a:spcPts val="0"/>
              </a:spcBef>
              <a:spcAft>
                <a:spcPts val="0"/>
              </a:spcAft>
              <a:buSzPts val="800"/>
              <a:buChar char="➔"/>
            </a:pPr>
            <a:r>
              <a:rPr lang="en"/>
              <a:t>Boo Bash in partner with FootHIll acres Oct 27th</a:t>
            </a:r>
            <a:endParaRPr/>
          </a:p>
          <a:p>
            <a:pPr indent="-279400" lvl="0" marL="457200" rtl="0" algn="l">
              <a:spcBef>
                <a:spcPts val="0"/>
              </a:spcBef>
              <a:spcAft>
                <a:spcPts val="0"/>
              </a:spcAft>
              <a:buSzPts val="800"/>
              <a:buChar char="➔"/>
            </a:pPr>
            <a:r>
              <a:rPr lang="en"/>
              <a:t>Working with Volunteer for cooking videos for web page</a:t>
            </a:r>
            <a:endParaRPr/>
          </a:p>
          <a:p>
            <a:pPr indent="-279400" lvl="0" marL="457200" rtl="0" algn="l">
              <a:spcBef>
                <a:spcPts val="0"/>
              </a:spcBef>
              <a:spcAft>
                <a:spcPts val="0"/>
              </a:spcAft>
              <a:buSzPts val="800"/>
              <a:buChar char="➔"/>
            </a:pPr>
            <a:r>
              <a:rPr lang="en"/>
              <a:t>Holiday Program prep (Thanksgiving &amp; Christmas)</a:t>
            </a:r>
            <a:endParaRPr/>
          </a:p>
          <a:p>
            <a:pPr indent="-279400" lvl="0" marL="457200" rtl="0" algn="l">
              <a:spcBef>
                <a:spcPts val="0"/>
              </a:spcBef>
              <a:spcAft>
                <a:spcPts val="0"/>
              </a:spcAft>
              <a:buSzPts val="800"/>
              <a:buChar char="➔"/>
            </a:pPr>
            <a:r>
              <a:rPr lang="en"/>
              <a:t>Working w/Health Dept. </a:t>
            </a:r>
            <a:r>
              <a:rPr lang="en"/>
              <a:t>Covid &amp; Flu </a:t>
            </a:r>
            <a:r>
              <a:rPr lang="en"/>
              <a:t>vaccines for seniors. </a:t>
            </a:r>
            <a:endParaRPr/>
          </a:p>
          <a:p>
            <a:pPr indent="-279400" lvl="0" marL="457200" rtl="0" algn="l">
              <a:spcBef>
                <a:spcPts val="0"/>
              </a:spcBef>
              <a:spcAft>
                <a:spcPts val="0"/>
              </a:spcAft>
              <a:buSzPts val="800"/>
              <a:buChar char="➔"/>
            </a:pPr>
            <a:r>
              <a:rPr lang="en"/>
              <a:t>Mayors Wellness Campaign/Health/Rutgers Intern - Childhood obesity </a:t>
            </a:r>
            <a:r>
              <a:rPr lang="en"/>
              <a:t>pamphlet</a:t>
            </a:r>
            <a:r>
              <a:rPr lang="en"/>
              <a:t>.</a:t>
            </a:r>
            <a:endParaRPr/>
          </a:p>
          <a:p>
            <a:pPr indent="-279400" lvl="0" marL="457200" rtl="0" algn="l">
              <a:spcBef>
                <a:spcPts val="0"/>
              </a:spcBef>
              <a:spcAft>
                <a:spcPts val="0"/>
              </a:spcAft>
              <a:buSzPts val="800"/>
              <a:buChar char="➔"/>
            </a:pPr>
            <a:r>
              <a:rPr lang="en"/>
              <a:t>Trex </a:t>
            </a:r>
            <a:r>
              <a:rPr lang="en"/>
              <a:t>Community</a:t>
            </a:r>
            <a:r>
              <a:rPr lang="en"/>
              <a:t> Plastic bag collection challenge, Part of Litter Did You Know campaign/PSE&amp;G NJ Sust. grant </a:t>
            </a:r>
            <a:endParaRPr/>
          </a:p>
          <a:p>
            <a:pPr indent="-279400" lvl="0" marL="457200" rtl="0" algn="l">
              <a:spcBef>
                <a:spcPts val="0"/>
              </a:spcBef>
              <a:spcAft>
                <a:spcPts val="0"/>
              </a:spcAft>
              <a:buSzPts val="800"/>
              <a:buChar char="➔"/>
            </a:pPr>
            <a:r>
              <a:rPr lang="en"/>
              <a:t>REACH Intern project of Flooding and Emerg Preparedness for seniors</a:t>
            </a:r>
            <a:endParaRPr/>
          </a:p>
          <a:p>
            <a:pPr indent="-279400" lvl="0" marL="457200" rtl="0" algn="l">
              <a:spcBef>
                <a:spcPts val="0"/>
              </a:spcBef>
              <a:spcAft>
                <a:spcPts val="0"/>
              </a:spcAft>
              <a:buSzPts val="800"/>
              <a:buChar char="➔"/>
            </a:pPr>
            <a:r>
              <a:rPr lang="en"/>
              <a:t>Mass Feeding Drive thru event Nov 12th </a:t>
            </a:r>
            <a:endParaRPr/>
          </a:p>
        </p:txBody>
      </p:sp>
      <p:pic>
        <p:nvPicPr>
          <p:cNvPr id="222" name="Google Shape;222;p28" title="SENIOR TRANSPORTATION NUMBER OF ROUND TRIPS"/>
          <p:cNvPicPr preferRelativeResize="0"/>
          <p:nvPr/>
        </p:nvPicPr>
        <p:blipFill>
          <a:blip r:embed="rId3">
            <a:alphaModFix/>
          </a:blip>
          <a:stretch>
            <a:fillRect/>
          </a:stretch>
        </p:blipFill>
        <p:spPr>
          <a:xfrm>
            <a:off x="38375" y="322600"/>
            <a:ext cx="2691900" cy="2619512"/>
          </a:xfrm>
          <a:prstGeom prst="rect">
            <a:avLst/>
          </a:prstGeom>
          <a:noFill/>
          <a:ln>
            <a:noFill/>
          </a:ln>
        </p:spPr>
      </p:pic>
      <p:pic>
        <p:nvPicPr>
          <p:cNvPr id="223" name="Google Shape;223;p28" title="COMMUNITY ASSISTANCE NETWORK NUMBER OF VISITS"/>
          <p:cNvPicPr preferRelativeResize="0"/>
          <p:nvPr/>
        </p:nvPicPr>
        <p:blipFill>
          <a:blip r:embed="rId4">
            <a:alphaModFix/>
          </a:blip>
          <a:stretch>
            <a:fillRect/>
          </a:stretch>
        </p:blipFill>
        <p:spPr>
          <a:xfrm>
            <a:off x="2776725" y="322600"/>
            <a:ext cx="3078425" cy="2585575"/>
          </a:xfrm>
          <a:prstGeom prst="rect">
            <a:avLst/>
          </a:prstGeom>
          <a:noFill/>
          <a:ln>
            <a:noFill/>
          </a:ln>
        </p:spPr>
      </p:pic>
      <p:pic>
        <p:nvPicPr>
          <p:cNvPr id="224" name="Google Shape;224;p28" title="NUMBER OF DONATIONS TO C.A.N."/>
          <p:cNvPicPr preferRelativeResize="0"/>
          <p:nvPr/>
        </p:nvPicPr>
        <p:blipFill>
          <a:blip r:embed="rId5">
            <a:alphaModFix/>
          </a:blip>
          <a:stretch>
            <a:fillRect/>
          </a:stretch>
        </p:blipFill>
        <p:spPr>
          <a:xfrm>
            <a:off x="5923000" y="322600"/>
            <a:ext cx="3193875" cy="2585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9"/>
          <p:cNvSpPr txBox="1"/>
          <p:nvPr>
            <p:ph type="title"/>
          </p:nvPr>
        </p:nvSpPr>
        <p:spPr>
          <a:xfrm>
            <a:off x="2205029" y="-87150"/>
            <a:ext cx="4516200" cy="35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Assessor</a:t>
            </a:r>
            <a:endParaRPr/>
          </a:p>
        </p:txBody>
      </p:sp>
      <p:sp>
        <p:nvSpPr>
          <p:cNvPr id="230" name="Google Shape;230;p29"/>
          <p:cNvSpPr txBox="1"/>
          <p:nvPr>
            <p:ph idx="1" type="body"/>
          </p:nvPr>
        </p:nvSpPr>
        <p:spPr>
          <a:xfrm>
            <a:off x="2900275" y="2973275"/>
            <a:ext cx="3331500" cy="207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900"/>
          </a:p>
          <a:p>
            <a:pPr indent="-152400" lvl="0" marL="285750" rtl="0" algn="l">
              <a:spcBef>
                <a:spcPts val="0"/>
              </a:spcBef>
              <a:spcAft>
                <a:spcPts val="0"/>
              </a:spcAft>
              <a:buSzPts val="600"/>
              <a:buFont typeface="Merriweather"/>
              <a:buChar char="●"/>
            </a:pPr>
            <a:r>
              <a:rPr lang="en" sz="600">
                <a:latin typeface="Merriweather"/>
                <a:ea typeface="Merriweather"/>
                <a:cs typeface="Merriweather"/>
                <a:sym typeface="Merriweather"/>
              </a:rPr>
              <a:t>Staff had inspected 116 properties affected by IDA</a:t>
            </a:r>
            <a:endParaRPr sz="600">
              <a:latin typeface="Merriweather"/>
              <a:ea typeface="Merriweather"/>
              <a:cs typeface="Merriweather"/>
              <a:sym typeface="Merriweather"/>
            </a:endParaRPr>
          </a:p>
          <a:p>
            <a:pPr indent="0" lvl="0" marL="0" rtl="0" algn="l">
              <a:spcBef>
                <a:spcPts val="0"/>
              </a:spcBef>
              <a:spcAft>
                <a:spcPts val="0"/>
              </a:spcAft>
              <a:buNone/>
            </a:pPr>
            <a:r>
              <a:t/>
            </a:r>
            <a:endParaRPr sz="600">
              <a:latin typeface="Merriweather"/>
              <a:ea typeface="Merriweather"/>
              <a:cs typeface="Merriweather"/>
              <a:sym typeface="Merriweather"/>
            </a:endParaRPr>
          </a:p>
          <a:p>
            <a:pPr indent="-152400" lvl="0" marL="285750" rtl="0" algn="l">
              <a:spcBef>
                <a:spcPts val="0"/>
              </a:spcBef>
              <a:spcAft>
                <a:spcPts val="0"/>
              </a:spcAft>
              <a:buSzPts val="600"/>
              <a:buFont typeface="Merriweather"/>
              <a:buChar char="●"/>
            </a:pPr>
            <a:r>
              <a:rPr lang="en" sz="600">
                <a:latin typeface="Merriweather"/>
                <a:ea typeface="Merriweather"/>
                <a:cs typeface="Merriweather"/>
                <a:sym typeface="Merriweather"/>
              </a:rPr>
              <a:t>Over 250 Addeds were inspected and calculated </a:t>
            </a:r>
            <a:endParaRPr sz="600">
              <a:latin typeface="Merriweather"/>
              <a:ea typeface="Merriweather"/>
              <a:cs typeface="Merriweather"/>
              <a:sym typeface="Merriweather"/>
            </a:endParaRPr>
          </a:p>
          <a:p>
            <a:pPr indent="285750" lvl="0" marL="0" rtl="0" algn="l">
              <a:spcBef>
                <a:spcPts val="0"/>
              </a:spcBef>
              <a:spcAft>
                <a:spcPts val="0"/>
              </a:spcAft>
              <a:buNone/>
            </a:pPr>
            <a:r>
              <a:rPr lang="en" sz="600">
                <a:latin typeface="Merriweather"/>
                <a:ea typeface="Merriweather"/>
                <a:cs typeface="Merriweather"/>
                <a:sym typeface="Merriweather"/>
              </a:rPr>
              <a:t>for additional value and filed on October 1st</a:t>
            </a:r>
            <a:endParaRPr sz="600">
              <a:latin typeface="Merriweather"/>
              <a:ea typeface="Merriweather"/>
              <a:cs typeface="Merriweather"/>
              <a:sym typeface="Merriweather"/>
            </a:endParaRPr>
          </a:p>
          <a:p>
            <a:pPr indent="285750" lvl="0" marL="0" rtl="0" algn="l">
              <a:spcBef>
                <a:spcPts val="0"/>
              </a:spcBef>
              <a:spcAft>
                <a:spcPts val="0"/>
              </a:spcAft>
              <a:buNone/>
            </a:pPr>
            <a:r>
              <a:t/>
            </a:r>
            <a:endParaRPr sz="600">
              <a:latin typeface="Merriweather"/>
              <a:ea typeface="Merriweather"/>
              <a:cs typeface="Merriweather"/>
              <a:sym typeface="Merriweather"/>
            </a:endParaRPr>
          </a:p>
          <a:p>
            <a:pPr indent="-152400" lvl="0" marL="285750" rtl="0" algn="l">
              <a:spcBef>
                <a:spcPts val="0"/>
              </a:spcBef>
              <a:spcAft>
                <a:spcPts val="0"/>
              </a:spcAft>
              <a:buSzPts val="600"/>
              <a:buFont typeface="Merriweather"/>
              <a:buChar char="●"/>
            </a:pPr>
            <a:r>
              <a:rPr lang="en" sz="600">
                <a:latin typeface="Merriweather"/>
                <a:ea typeface="Merriweather"/>
                <a:cs typeface="Merriweather"/>
                <a:sym typeface="Merriweather"/>
              </a:rPr>
              <a:t>100 Farmland inspections were performed</a:t>
            </a:r>
            <a:endParaRPr sz="600">
              <a:latin typeface="Merriweather"/>
              <a:ea typeface="Merriweather"/>
              <a:cs typeface="Merriweather"/>
              <a:sym typeface="Merriweather"/>
            </a:endParaRPr>
          </a:p>
          <a:p>
            <a:pPr indent="0" lvl="0" marL="0" rtl="0" algn="l">
              <a:spcBef>
                <a:spcPts val="0"/>
              </a:spcBef>
              <a:spcAft>
                <a:spcPts val="0"/>
              </a:spcAft>
              <a:buNone/>
            </a:pPr>
            <a:r>
              <a:t/>
            </a:r>
            <a:endParaRPr sz="600">
              <a:latin typeface="Merriweather"/>
              <a:ea typeface="Merriweather"/>
              <a:cs typeface="Merriweather"/>
              <a:sym typeface="Merriweather"/>
            </a:endParaRPr>
          </a:p>
          <a:p>
            <a:pPr indent="-152400" lvl="0" marL="285750" rtl="0" algn="l">
              <a:spcBef>
                <a:spcPts val="0"/>
              </a:spcBef>
              <a:spcAft>
                <a:spcPts val="0"/>
              </a:spcAft>
              <a:buSzPts val="600"/>
              <a:buFont typeface="Merriweather"/>
              <a:buChar char="●"/>
            </a:pPr>
            <a:r>
              <a:rPr lang="en" sz="600">
                <a:latin typeface="Merriweather"/>
                <a:ea typeface="Merriweather"/>
                <a:cs typeface="Merriweather"/>
                <a:sym typeface="Merriweather"/>
              </a:rPr>
              <a:t>254 Farmland applications were processed and reviewed  </a:t>
            </a:r>
            <a:endParaRPr sz="600">
              <a:latin typeface="Merriweather"/>
              <a:ea typeface="Merriweather"/>
              <a:cs typeface="Merriweather"/>
              <a:sym typeface="Merriweather"/>
            </a:endParaRPr>
          </a:p>
          <a:p>
            <a:pPr indent="0" lvl="0" marL="0" rtl="0" algn="l">
              <a:spcBef>
                <a:spcPts val="0"/>
              </a:spcBef>
              <a:spcAft>
                <a:spcPts val="0"/>
              </a:spcAft>
              <a:buNone/>
            </a:pPr>
            <a:r>
              <a:t/>
            </a:r>
            <a:endParaRPr sz="600">
              <a:latin typeface="Merriweather"/>
              <a:ea typeface="Merriweather"/>
              <a:cs typeface="Merriweather"/>
              <a:sym typeface="Merriweather"/>
            </a:endParaRPr>
          </a:p>
          <a:p>
            <a:pPr indent="-152400" lvl="0" marL="285750" rtl="0" algn="l">
              <a:spcBef>
                <a:spcPts val="0"/>
              </a:spcBef>
              <a:spcAft>
                <a:spcPts val="0"/>
              </a:spcAft>
              <a:buSzPts val="600"/>
              <a:buFont typeface="Merriweather"/>
              <a:buChar char="●"/>
            </a:pPr>
            <a:r>
              <a:rPr lang="en" sz="600">
                <a:latin typeface="Merriweather"/>
                <a:ea typeface="Merriweather"/>
                <a:cs typeface="Merriweather"/>
                <a:sym typeface="Merriweather"/>
              </a:rPr>
              <a:t>As of 10/26/21 - 918 deeds processed </a:t>
            </a:r>
            <a:endParaRPr sz="600">
              <a:latin typeface="Merriweather"/>
              <a:ea typeface="Merriweather"/>
              <a:cs typeface="Merriweather"/>
              <a:sym typeface="Merriweather"/>
            </a:endParaRPr>
          </a:p>
          <a:p>
            <a:pPr indent="0" lvl="0" marL="0" rtl="0" algn="l">
              <a:spcBef>
                <a:spcPts val="0"/>
              </a:spcBef>
              <a:spcAft>
                <a:spcPts val="0"/>
              </a:spcAft>
              <a:buNone/>
            </a:pPr>
            <a:r>
              <a:t/>
            </a:r>
            <a:endParaRPr sz="600">
              <a:latin typeface="Merriweather"/>
              <a:ea typeface="Merriweather"/>
              <a:cs typeface="Merriweather"/>
              <a:sym typeface="Merriweather"/>
            </a:endParaRPr>
          </a:p>
          <a:p>
            <a:pPr indent="-152400" lvl="0" marL="285750" rtl="0" algn="l">
              <a:spcBef>
                <a:spcPts val="0"/>
              </a:spcBef>
              <a:spcAft>
                <a:spcPts val="0"/>
              </a:spcAft>
              <a:buSzPts val="600"/>
              <a:buFont typeface="Merriweather"/>
              <a:buChar char="●"/>
            </a:pPr>
            <a:r>
              <a:rPr lang="en" sz="600">
                <a:latin typeface="Merriweather"/>
                <a:ea typeface="Merriweather"/>
                <a:cs typeface="Merriweather"/>
                <a:sym typeface="Merriweather"/>
              </a:rPr>
              <a:t>Inspectors completed Rutgers PTA 1 course</a:t>
            </a:r>
            <a:endParaRPr sz="600">
              <a:latin typeface="Merriweather"/>
              <a:ea typeface="Merriweather"/>
              <a:cs typeface="Merriweather"/>
              <a:sym typeface="Merriweather"/>
            </a:endParaRPr>
          </a:p>
          <a:p>
            <a:pPr indent="0" lvl="0" marL="0" rtl="0" algn="l">
              <a:spcBef>
                <a:spcPts val="0"/>
              </a:spcBef>
              <a:spcAft>
                <a:spcPts val="0"/>
              </a:spcAft>
              <a:buNone/>
            </a:pPr>
            <a:r>
              <a:t/>
            </a:r>
            <a:endParaRPr sz="600">
              <a:latin typeface="Merriweather"/>
              <a:ea typeface="Merriweather"/>
              <a:cs typeface="Merriweather"/>
              <a:sym typeface="Merriweather"/>
            </a:endParaRPr>
          </a:p>
          <a:p>
            <a:pPr indent="-152400" lvl="0" marL="285750" rtl="0" algn="l">
              <a:spcBef>
                <a:spcPts val="0"/>
              </a:spcBef>
              <a:spcAft>
                <a:spcPts val="0"/>
              </a:spcAft>
              <a:buSzPts val="600"/>
              <a:buFont typeface="Merriweather"/>
              <a:buChar char="●"/>
            </a:pPr>
            <a:r>
              <a:rPr lang="en" sz="600">
                <a:latin typeface="Merriweather"/>
                <a:ea typeface="Merriweather"/>
                <a:cs typeface="Merriweather"/>
                <a:sym typeface="Merriweather"/>
              </a:rPr>
              <a:t>53 Further Statements were created and mailed</a:t>
            </a:r>
            <a:endParaRPr sz="600">
              <a:latin typeface="Merriweather"/>
              <a:ea typeface="Merriweather"/>
              <a:cs typeface="Merriweather"/>
              <a:sym typeface="Merriweather"/>
            </a:endParaRPr>
          </a:p>
          <a:p>
            <a:pPr indent="0" lvl="0" marL="0" rtl="0" algn="l">
              <a:spcBef>
                <a:spcPts val="0"/>
              </a:spcBef>
              <a:spcAft>
                <a:spcPts val="0"/>
              </a:spcAft>
              <a:buNone/>
            </a:pPr>
            <a:r>
              <a:t/>
            </a:r>
            <a:endParaRPr sz="600">
              <a:latin typeface="Merriweather"/>
              <a:ea typeface="Merriweather"/>
              <a:cs typeface="Merriweather"/>
              <a:sym typeface="Merriweather"/>
            </a:endParaRPr>
          </a:p>
          <a:p>
            <a:pPr indent="-152400" lvl="0" marL="285750" rtl="0" algn="l">
              <a:spcBef>
                <a:spcPts val="0"/>
              </a:spcBef>
              <a:spcAft>
                <a:spcPts val="0"/>
              </a:spcAft>
              <a:buSzPts val="600"/>
              <a:buFont typeface="Merriweather"/>
              <a:buChar char="●"/>
            </a:pPr>
            <a:r>
              <a:rPr lang="en" sz="600">
                <a:latin typeface="Merriweather"/>
                <a:ea typeface="Merriweather"/>
                <a:cs typeface="Merriweather"/>
                <a:sym typeface="Merriweather"/>
              </a:rPr>
              <a:t>Staff members were trained to use tablets during inspections replacing a hard copy of property record cards</a:t>
            </a:r>
            <a:endParaRPr sz="600">
              <a:latin typeface="Merriweather"/>
              <a:ea typeface="Merriweather"/>
              <a:cs typeface="Merriweather"/>
              <a:sym typeface="Merriweather"/>
            </a:endParaRPr>
          </a:p>
          <a:p>
            <a:pPr indent="0" lvl="0" marL="0" rtl="0" algn="l">
              <a:spcBef>
                <a:spcPts val="0"/>
              </a:spcBef>
              <a:spcAft>
                <a:spcPts val="0"/>
              </a:spcAft>
              <a:buNone/>
            </a:pPr>
            <a:r>
              <a:t/>
            </a:r>
            <a:endParaRPr sz="600">
              <a:latin typeface="Merriweather"/>
              <a:ea typeface="Merriweather"/>
              <a:cs typeface="Merriweather"/>
              <a:sym typeface="Merriweather"/>
            </a:endParaRPr>
          </a:p>
          <a:p>
            <a:pPr indent="-152400" lvl="0" marL="285750" rtl="0" algn="l">
              <a:spcBef>
                <a:spcPts val="0"/>
              </a:spcBef>
              <a:spcAft>
                <a:spcPts val="0"/>
              </a:spcAft>
              <a:buSzPts val="600"/>
              <a:buFont typeface="Merriweather"/>
              <a:buChar char="●"/>
            </a:pPr>
            <a:r>
              <a:rPr lang="en" sz="600">
                <a:latin typeface="Merriweather"/>
                <a:ea typeface="Merriweather"/>
                <a:cs typeface="Merriweather"/>
                <a:sym typeface="Merriweather"/>
              </a:rPr>
              <a:t>Staff entered approximately 3,000 inspection sheets </a:t>
            </a:r>
            <a:endParaRPr sz="600">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 </a:t>
            </a:r>
            <a:endParaRPr>
              <a:latin typeface="Merriweather"/>
              <a:ea typeface="Merriweather"/>
              <a:cs typeface="Merriweather"/>
              <a:sym typeface="Merriweather"/>
            </a:endParaRPr>
          </a:p>
        </p:txBody>
      </p:sp>
      <p:sp>
        <p:nvSpPr>
          <p:cNvPr id="231" name="Google Shape;231;p29"/>
          <p:cNvSpPr txBox="1"/>
          <p:nvPr>
            <p:ph idx="2" type="body"/>
          </p:nvPr>
        </p:nvSpPr>
        <p:spPr>
          <a:xfrm>
            <a:off x="5922999" y="3020074"/>
            <a:ext cx="3114000" cy="203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erriweather"/>
              <a:ea typeface="Merriweather"/>
              <a:cs typeface="Merriweather"/>
              <a:sym typeface="Merriweather"/>
            </a:endParaRPr>
          </a:p>
          <a:p>
            <a:pPr indent="-273050" lvl="0" marL="457200" rtl="0" algn="l">
              <a:spcBef>
                <a:spcPts val="0"/>
              </a:spcBef>
              <a:spcAft>
                <a:spcPts val="0"/>
              </a:spcAft>
              <a:buSzPts val="700"/>
              <a:buFont typeface="Merriweather"/>
              <a:buChar char="●"/>
            </a:pPr>
            <a:r>
              <a:rPr lang="en" sz="700">
                <a:latin typeface="Merriweather"/>
                <a:ea typeface="Merriweather"/>
                <a:cs typeface="Merriweather"/>
                <a:sym typeface="Merriweather"/>
              </a:rPr>
              <a:t>Administrative Assistant will take Rutgers PTA 1 course in Spring 2022</a:t>
            </a:r>
            <a:endParaRPr sz="700">
              <a:latin typeface="Merriweather"/>
              <a:ea typeface="Merriweather"/>
              <a:cs typeface="Merriweather"/>
              <a:sym typeface="Merriweather"/>
            </a:endParaRPr>
          </a:p>
          <a:p>
            <a:pPr indent="0" lvl="0" marL="0" rtl="0" algn="l">
              <a:spcBef>
                <a:spcPts val="0"/>
              </a:spcBef>
              <a:spcAft>
                <a:spcPts val="0"/>
              </a:spcAft>
              <a:buNone/>
            </a:pPr>
            <a:r>
              <a:t/>
            </a:r>
            <a:endParaRPr sz="700">
              <a:latin typeface="Merriweather"/>
              <a:ea typeface="Merriweather"/>
              <a:cs typeface="Merriweather"/>
              <a:sym typeface="Merriweather"/>
            </a:endParaRPr>
          </a:p>
          <a:p>
            <a:pPr indent="-273050" lvl="0" marL="457200" rtl="0" algn="l">
              <a:spcBef>
                <a:spcPts val="0"/>
              </a:spcBef>
              <a:spcAft>
                <a:spcPts val="0"/>
              </a:spcAft>
              <a:buSzPts val="700"/>
              <a:buFont typeface="Merriweather"/>
              <a:buChar char="●"/>
            </a:pPr>
            <a:r>
              <a:rPr lang="en" sz="700">
                <a:latin typeface="Merriweather"/>
                <a:ea typeface="Merriweather"/>
                <a:cs typeface="Merriweather"/>
                <a:sym typeface="Merriweather"/>
              </a:rPr>
              <a:t>Inspectors will take PTA 2 course in Spring 2022</a:t>
            </a:r>
            <a:endParaRPr sz="700">
              <a:latin typeface="Merriweather"/>
              <a:ea typeface="Merriweather"/>
              <a:cs typeface="Merriweather"/>
              <a:sym typeface="Merriweather"/>
            </a:endParaRPr>
          </a:p>
          <a:p>
            <a:pPr indent="0" lvl="0" marL="0" rtl="0" algn="l">
              <a:spcBef>
                <a:spcPts val="0"/>
              </a:spcBef>
              <a:spcAft>
                <a:spcPts val="0"/>
              </a:spcAft>
              <a:buNone/>
            </a:pPr>
            <a:r>
              <a:t/>
            </a:r>
            <a:endParaRPr sz="700">
              <a:latin typeface="Merriweather"/>
              <a:ea typeface="Merriweather"/>
              <a:cs typeface="Merriweather"/>
              <a:sym typeface="Merriweather"/>
            </a:endParaRPr>
          </a:p>
          <a:p>
            <a:pPr indent="-273050" lvl="0" marL="457200" rtl="0" algn="l">
              <a:spcBef>
                <a:spcPts val="0"/>
              </a:spcBef>
              <a:spcAft>
                <a:spcPts val="0"/>
              </a:spcAft>
              <a:buSzPts val="700"/>
              <a:buFont typeface="Merriweather"/>
              <a:buChar char="●"/>
            </a:pPr>
            <a:r>
              <a:rPr lang="en" sz="700">
                <a:latin typeface="Merriweather"/>
                <a:ea typeface="Merriweather"/>
                <a:cs typeface="Merriweather"/>
                <a:sym typeface="Merriweather"/>
              </a:rPr>
              <a:t>Deeds received after 9/1/21 are reflecting stable sale prices without further substantial increases</a:t>
            </a:r>
            <a:endParaRPr sz="700">
              <a:latin typeface="Merriweather"/>
              <a:ea typeface="Merriweather"/>
              <a:cs typeface="Merriweather"/>
              <a:sym typeface="Merriweather"/>
            </a:endParaRPr>
          </a:p>
          <a:p>
            <a:pPr indent="0" lvl="0" marL="0" rtl="0" algn="l">
              <a:spcBef>
                <a:spcPts val="0"/>
              </a:spcBef>
              <a:spcAft>
                <a:spcPts val="0"/>
              </a:spcAft>
              <a:buNone/>
            </a:pPr>
            <a:r>
              <a:t/>
            </a:r>
            <a:endParaRPr sz="700">
              <a:latin typeface="Merriweather"/>
              <a:ea typeface="Merriweather"/>
              <a:cs typeface="Merriweather"/>
              <a:sym typeface="Merriweather"/>
            </a:endParaRPr>
          </a:p>
          <a:p>
            <a:pPr indent="-273050" lvl="0" marL="457200" rtl="0" algn="l">
              <a:spcBef>
                <a:spcPts val="0"/>
              </a:spcBef>
              <a:spcAft>
                <a:spcPts val="0"/>
              </a:spcAft>
              <a:buSzPts val="700"/>
              <a:buFont typeface="Merriweather"/>
              <a:buChar char="●"/>
            </a:pPr>
            <a:r>
              <a:rPr lang="en" sz="700">
                <a:latin typeface="Merriweather"/>
                <a:ea typeface="Merriweather"/>
                <a:cs typeface="Merriweather"/>
                <a:sym typeface="Merriweather"/>
              </a:rPr>
              <a:t>New Somerset County Tax Board Administrator will be more hands on with the Assessors and plans to spend more time at the Assessor’s offices and in the field with each Assessor</a:t>
            </a:r>
            <a:endParaRPr sz="700">
              <a:latin typeface="Merriweather"/>
              <a:ea typeface="Merriweather"/>
              <a:cs typeface="Merriweather"/>
              <a:sym typeface="Merriweather"/>
            </a:endParaRPr>
          </a:p>
        </p:txBody>
      </p:sp>
      <p:sp>
        <p:nvSpPr>
          <p:cNvPr id="232" name="Google Shape;232;p29"/>
          <p:cNvSpPr txBox="1"/>
          <p:nvPr>
            <p:ph idx="3" type="body"/>
          </p:nvPr>
        </p:nvSpPr>
        <p:spPr>
          <a:xfrm>
            <a:off x="-153375" y="3066200"/>
            <a:ext cx="3114000" cy="1987200"/>
          </a:xfrm>
          <a:prstGeom prst="rect">
            <a:avLst/>
          </a:prstGeom>
        </p:spPr>
        <p:txBody>
          <a:bodyPr anchorCtr="0" anchor="t" bIns="91425" lIns="91425" spcFirstLastPara="1" rIns="91425" wrap="square" tIns="91425">
            <a:noAutofit/>
          </a:bodyPr>
          <a:lstStyle/>
          <a:p>
            <a:pPr indent="-273050" lvl="0" marL="457200" rtl="0" algn="l">
              <a:spcBef>
                <a:spcPts val="0"/>
              </a:spcBef>
              <a:spcAft>
                <a:spcPts val="0"/>
              </a:spcAft>
              <a:buSzPts val="700"/>
              <a:buFont typeface="Merriweather"/>
              <a:buChar char="●"/>
            </a:pPr>
            <a:r>
              <a:rPr lang="en" sz="700">
                <a:latin typeface="Merriweather"/>
                <a:ea typeface="Merriweather"/>
                <a:cs typeface="Merriweather"/>
                <a:sym typeface="Merriweather"/>
              </a:rPr>
              <a:t>Phase 3 (Research of market trends) of the reassessment is delayed to the new vendor</a:t>
            </a:r>
            <a:endParaRPr sz="700">
              <a:latin typeface="Merriweather"/>
              <a:ea typeface="Merriweather"/>
              <a:cs typeface="Merriweather"/>
              <a:sym typeface="Merriweather"/>
            </a:endParaRPr>
          </a:p>
          <a:p>
            <a:pPr indent="0" lvl="0" marL="0" rtl="0" algn="l">
              <a:spcBef>
                <a:spcPts val="0"/>
              </a:spcBef>
              <a:spcAft>
                <a:spcPts val="0"/>
              </a:spcAft>
              <a:buNone/>
            </a:pPr>
            <a:r>
              <a:t/>
            </a:r>
            <a:endParaRPr sz="700">
              <a:latin typeface="Merriweather"/>
              <a:ea typeface="Merriweather"/>
              <a:cs typeface="Merriweather"/>
              <a:sym typeface="Merriweather"/>
            </a:endParaRPr>
          </a:p>
          <a:p>
            <a:pPr indent="-273050" lvl="0" marL="457200" rtl="0" algn="l">
              <a:spcBef>
                <a:spcPts val="0"/>
              </a:spcBef>
              <a:spcAft>
                <a:spcPts val="0"/>
              </a:spcAft>
              <a:buSzPts val="700"/>
              <a:buFont typeface="Merriweather"/>
              <a:buChar char="●"/>
            </a:pPr>
            <a:r>
              <a:rPr lang="en" sz="700">
                <a:latin typeface="Merriweather"/>
                <a:ea typeface="Merriweather"/>
                <a:cs typeface="Merriweather"/>
                <a:sym typeface="Merriweather"/>
              </a:rPr>
              <a:t>Reassessment inspections for 2022 have begun in October (total 4,260)</a:t>
            </a:r>
            <a:endParaRPr sz="700">
              <a:latin typeface="Merriweather"/>
              <a:ea typeface="Merriweather"/>
              <a:cs typeface="Merriweather"/>
              <a:sym typeface="Merriweather"/>
            </a:endParaRPr>
          </a:p>
          <a:p>
            <a:pPr indent="0" lvl="0" marL="0" rtl="0" algn="l">
              <a:spcBef>
                <a:spcPts val="0"/>
              </a:spcBef>
              <a:spcAft>
                <a:spcPts val="0"/>
              </a:spcAft>
              <a:buNone/>
            </a:pPr>
            <a:r>
              <a:t/>
            </a:r>
            <a:endParaRPr sz="700">
              <a:latin typeface="Merriweather"/>
              <a:ea typeface="Merriweather"/>
              <a:cs typeface="Merriweather"/>
              <a:sym typeface="Merriweather"/>
            </a:endParaRPr>
          </a:p>
          <a:p>
            <a:pPr indent="-273050" lvl="0" marL="457200" rtl="0" algn="l">
              <a:spcBef>
                <a:spcPts val="0"/>
              </a:spcBef>
              <a:spcAft>
                <a:spcPts val="0"/>
              </a:spcAft>
              <a:buSzPts val="700"/>
              <a:buFont typeface="Merriweather"/>
              <a:buChar char="●"/>
            </a:pPr>
            <a:r>
              <a:rPr lang="en" sz="700">
                <a:latin typeface="Merriweather"/>
                <a:ea typeface="Merriweather"/>
                <a:cs typeface="Merriweather"/>
                <a:sym typeface="Merriweather"/>
              </a:rPr>
              <a:t>Assessor working on valuing properties impacted by IDA and the pandemic</a:t>
            </a:r>
            <a:endParaRPr sz="700">
              <a:latin typeface="Merriweather"/>
              <a:ea typeface="Merriweather"/>
              <a:cs typeface="Merriweather"/>
              <a:sym typeface="Merriweather"/>
            </a:endParaRPr>
          </a:p>
          <a:p>
            <a:pPr indent="0" lvl="0" marL="0" rtl="0" algn="l">
              <a:spcBef>
                <a:spcPts val="0"/>
              </a:spcBef>
              <a:spcAft>
                <a:spcPts val="0"/>
              </a:spcAft>
              <a:buNone/>
            </a:pPr>
            <a:r>
              <a:t/>
            </a:r>
            <a:endParaRPr sz="700">
              <a:latin typeface="Merriweather"/>
              <a:ea typeface="Merriweather"/>
              <a:cs typeface="Merriweather"/>
              <a:sym typeface="Merriweather"/>
            </a:endParaRPr>
          </a:p>
          <a:p>
            <a:pPr indent="-273050" lvl="0" marL="457200" rtl="0" algn="l">
              <a:spcBef>
                <a:spcPts val="0"/>
              </a:spcBef>
              <a:spcAft>
                <a:spcPts val="0"/>
              </a:spcAft>
              <a:buSzPts val="700"/>
              <a:buFont typeface="Merriweather"/>
              <a:buChar char="●"/>
            </a:pPr>
            <a:r>
              <a:rPr lang="en" sz="700">
                <a:latin typeface="Merriweather"/>
                <a:ea typeface="Merriweather"/>
                <a:cs typeface="Merriweather"/>
                <a:sym typeface="Merriweather"/>
              </a:rPr>
              <a:t>Mailing reassessment information to areas that are to be inspected for the reassessment program</a:t>
            </a:r>
            <a:endParaRPr sz="700">
              <a:latin typeface="Merriweather"/>
              <a:ea typeface="Merriweather"/>
              <a:cs typeface="Merriweather"/>
              <a:sym typeface="Merriweather"/>
            </a:endParaRPr>
          </a:p>
          <a:p>
            <a:pPr indent="0" lvl="0" marL="0" rtl="0" algn="l">
              <a:spcBef>
                <a:spcPts val="0"/>
              </a:spcBef>
              <a:spcAft>
                <a:spcPts val="0"/>
              </a:spcAft>
              <a:buNone/>
            </a:pPr>
            <a:r>
              <a:t/>
            </a:r>
            <a:endParaRPr sz="700">
              <a:latin typeface="Merriweather"/>
              <a:ea typeface="Merriweather"/>
              <a:cs typeface="Merriweather"/>
              <a:sym typeface="Merriweather"/>
            </a:endParaRPr>
          </a:p>
          <a:p>
            <a:pPr indent="-273050" lvl="0" marL="457200" rtl="0" algn="l">
              <a:spcBef>
                <a:spcPts val="0"/>
              </a:spcBef>
              <a:spcAft>
                <a:spcPts val="0"/>
              </a:spcAft>
              <a:buSzPts val="700"/>
              <a:buFont typeface="Merriweather"/>
              <a:buChar char="●"/>
            </a:pPr>
            <a:r>
              <a:rPr lang="en" sz="700">
                <a:latin typeface="Merriweather"/>
                <a:ea typeface="Merriweather"/>
                <a:cs typeface="Merriweather"/>
                <a:sym typeface="Merriweather"/>
              </a:rPr>
              <a:t>Ongoing collaboration  with the new software vendor to incorporate different functions and reports needed</a:t>
            </a:r>
            <a:endParaRPr sz="700">
              <a:latin typeface="Merriweather"/>
              <a:ea typeface="Merriweather"/>
              <a:cs typeface="Merriweather"/>
              <a:sym typeface="Merriweather"/>
            </a:endParaRPr>
          </a:p>
          <a:p>
            <a:pPr indent="0" lvl="0" marL="0" rtl="0" algn="l">
              <a:spcBef>
                <a:spcPts val="0"/>
              </a:spcBef>
              <a:spcAft>
                <a:spcPts val="0"/>
              </a:spcAft>
              <a:buNone/>
            </a:pPr>
            <a:r>
              <a:t/>
            </a:r>
            <a:endParaRPr sz="700">
              <a:latin typeface="Merriweather"/>
              <a:ea typeface="Merriweather"/>
              <a:cs typeface="Merriweather"/>
              <a:sym typeface="Merriweather"/>
            </a:endParaRPr>
          </a:p>
          <a:p>
            <a:pPr indent="-273050" lvl="0" marL="457200" rtl="0" algn="l">
              <a:spcBef>
                <a:spcPts val="0"/>
              </a:spcBef>
              <a:spcAft>
                <a:spcPts val="0"/>
              </a:spcAft>
              <a:buSzPts val="700"/>
              <a:buFont typeface="Merriweather"/>
              <a:buChar char="●"/>
            </a:pPr>
            <a:r>
              <a:rPr lang="en" sz="700">
                <a:latin typeface="Merriweather"/>
                <a:ea typeface="Merriweather"/>
                <a:cs typeface="Merriweather"/>
                <a:sym typeface="Merriweather"/>
              </a:rPr>
              <a:t>Updating all farmland property values due to increase in values as per Rutgers Cooperative</a:t>
            </a:r>
            <a:endParaRPr sz="700">
              <a:latin typeface="Merriweather"/>
              <a:ea typeface="Merriweather"/>
              <a:cs typeface="Merriweather"/>
              <a:sym typeface="Merriweather"/>
            </a:endParaRPr>
          </a:p>
          <a:p>
            <a:pPr indent="0" lvl="0" marL="0" rtl="0" algn="l">
              <a:spcBef>
                <a:spcPts val="0"/>
              </a:spcBef>
              <a:spcAft>
                <a:spcPts val="0"/>
              </a:spcAft>
              <a:buNone/>
            </a:pPr>
            <a:r>
              <a:t/>
            </a:r>
            <a:endParaRPr sz="700">
              <a:latin typeface="Merriweather"/>
              <a:ea typeface="Merriweather"/>
              <a:cs typeface="Merriweather"/>
              <a:sym typeface="Merriweather"/>
            </a:endParaRPr>
          </a:p>
        </p:txBody>
      </p:sp>
      <p:pic>
        <p:nvPicPr>
          <p:cNvPr id="233" name="Google Shape;233;p29" title="Chart"/>
          <p:cNvPicPr preferRelativeResize="0"/>
          <p:nvPr/>
        </p:nvPicPr>
        <p:blipFill>
          <a:blip r:embed="rId3">
            <a:alphaModFix/>
          </a:blip>
          <a:stretch>
            <a:fillRect/>
          </a:stretch>
        </p:blipFill>
        <p:spPr>
          <a:xfrm>
            <a:off x="0" y="267150"/>
            <a:ext cx="3034550" cy="2600525"/>
          </a:xfrm>
          <a:prstGeom prst="rect">
            <a:avLst/>
          </a:prstGeom>
          <a:noFill/>
          <a:ln>
            <a:noFill/>
          </a:ln>
        </p:spPr>
      </p:pic>
      <p:pic>
        <p:nvPicPr>
          <p:cNvPr id="234" name="Google Shape;234;p29" title="Chart"/>
          <p:cNvPicPr preferRelativeResize="0"/>
          <p:nvPr/>
        </p:nvPicPr>
        <p:blipFill>
          <a:blip r:embed="rId4">
            <a:alphaModFix/>
          </a:blip>
          <a:stretch>
            <a:fillRect/>
          </a:stretch>
        </p:blipFill>
        <p:spPr>
          <a:xfrm>
            <a:off x="2964724" y="267150"/>
            <a:ext cx="3174675" cy="2600525"/>
          </a:xfrm>
          <a:prstGeom prst="rect">
            <a:avLst/>
          </a:prstGeom>
          <a:noFill/>
          <a:ln>
            <a:noFill/>
          </a:ln>
        </p:spPr>
      </p:pic>
      <p:pic>
        <p:nvPicPr>
          <p:cNvPr id="235" name="Google Shape;235;p29" title="Chart"/>
          <p:cNvPicPr preferRelativeResize="0"/>
          <p:nvPr/>
        </p:nvPicPr>
        <p:blipFill>
          <a:blip r:embed="rId5">
            <a:alphaModFix/>
          </a:blip>
          <a:stretch>
            <a:fillRect/>
          </a:stretch>
        </p:blipFill>
        <p:spPr>
          <a:xfrm>
            <a:off x="6139400" y="267150"/>
            <a:ext cx="3034551" cy="2600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9" name="Shape 239"/>
        <p:cNvGrpSpPr/>
        <p:nvPr/>
      </p:nvGrpSpPr>
      <p:grpSpPr>
        <a:xfrm>
          <a:off x="0" y="0"/>
          <a:ext cx="0" cy="0"/>
          <a:chOff x="0" y="0"/>
          <a:chExt cx="0" cy="0"/>
        </a:xfrm>
      </p:grpSpPr>
      <p:pic>
        <p:nvPicPr>
          <p:cNvPr id="240" name="Google Shape;240;p30"/>
          <p:cNvPicPr preferRelativeResize="0"/>
          <p:nvPr/>
        </p:nvPicPr>
        <p:blipFill>
          <a:blip r:embed="rId3">
            <a:alphaModFix/>
          </a:blip>
          <a:stretch>
            <a:fillRect/>
          </a:stretch>
        </p:blipFill>
        <p:spPr>
          <a:xfrm>
            <a:off x="0" y="1063963"/>
            <a:ext cx="9143999" cy="30155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31"/>
          <p:cNvSpPr txBox="1"/>
          <p:nvPr/>
        </p:nvSpPr>
        <p:spPr>
          <a:xfrm>
            <a:off x="70075" y="1328100"/>
            <a:ext cx="9144000" cy="2571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900">
                <a:solidFill>
                  <a:schemeClr val="lt1"/>
                </a:solidFill>
                <a:latin typeface="Times New Roman"/>
                <a:ea typeface="Times New Roman"/>
                <a:cs typeface="Times New Roman"/>
                <a:sym typeface="Times New Roman"/>
              </a:rPr>
              <a:t>“THINGS GET DONE ONLY IF THE DATA WE</a:t>
            </a:r>
            <a:endParaRPr b="1" sz="2900">
              <a:solidFill>
                <a:schemeClr val="lt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2900">
                <a:solidFill>
                  <a:schemeClr val="lt1"/>
                </a:solidFill>
                <a:latin typeface="Times New Roman"/>
                <a:ea typeface="Times New Roman"/>
                <a:cs typeface="Times New Roman"/>
                <a:sym typeface="Times New Roman"/>
              </a:rPr>
              <a:t> GATHER CAN INFORM AND INSPIRE THOSE </a:t>
            </a:r>
            <a:endParaRPr b="1" sz="2900">
              <a:solidFill>
                <a:schemeClr val="lt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 sz="2900">
                <a:solidFill>
                  <a:schemeClr val="lt1"/>
                </a:solidFill>
                <a:latin typeface="Times New Roman"/>
                <a:ea typeface="Times New Roman"/>
                <a:cs typeface="Times New Roman"/>
                <a:sym typeface="Times New Roman"/>
              </a:rPr>
              <a:t>IN A POSITION TO MAKE A </a:t>
            </a:r>
            <a:r>
              <a:rPr b="1" lang="en" sz="2900">
                <a:solidFill>
                  <a:schemeClr val="lt1"/>
                </a:solidFill>
                <a:latin typeface="Times New Roman"/>
                <a:ea typeface="Times New Roman"/>
                <a:cs typeface="Times New Roman"/>
                <a:sym typeface="Times New Roman"/>
              </a:rPr>
              <a:t>DIFFERENCE</a:t>
            </a:r>
            <a:r>
              <a:rPr b="1" lang="en" sz="2900">
                <a:solidFill>
                  <a:schemeClr val="lt1"/>
                </a:solidFill>
                <a:latin typeface="Times New Roman"/>
                <a:ea typeface="Times New Roman"/>
                <a:cs typeface="Times New Roman"/>
                <a:sym typeface="Times New Roman"/>
              </a:rPr>
              <a:t>”</a:t>
            </a:r>
            <a:endParaRPr b="1" sz="2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b="1" sz="30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b="1" lang="en" sz="2500">
                <a:solidFill>
                  <a:schemeClr val="lt1"/>
                </a:solidFill>
                <a:latin typeface="Times New Roman"/>
                <a:ea typeface="Times New Roman"/>
                <a:cs typeface="Times New Roman"/>
                <a:sym typeface="Times New Roman"/>
              </a:rPr>
              <a:t>~ Michael J Schmoker ~</a:t>
            </a:r>
            <a:endParaRPr b="1" sz="2500">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5"/>
          <p:cNvSpPr txBox="1"/>
          <p:nvPr/>
        </p:nvSpPr>
        <p:spPr>
          <a:xfrm>
            <a:off x="1708500" y="905850"/>
            <a:ext cx="5727000" cy="266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500">
                <a:latin typeface="Times New Roman"/>
                <a:ea typeface="Times New Roman"/>
                <a:cs typeface="Times New Roman"/>
                <a:sym typeface="Times New Roman"/>
              </a:rPr>
              <a:t>WITHOUT DATA</a:t>
            </a:r>
            <a:r>
              <a:rPr b="1" lang="en" sz="5500">
                <a:solidFill>
                  <a:schemeClr val="dk1"/>
                </a:solidFill>
                <a:latin typeface="Times New Roman"/>
                <a:ea typeface="Times New Roman"/>
                <a:cs typeface="Times New Roman"/>
                <a:sym typeface="Times New Roman"/>
              </a:rPr>
              <a:t> </a:t>
            </a:r>
            <a:endParaRPr b="1" sz="55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sz="22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b="1" lang="en" sz="2300">
                <a:solidFill>
                  <a:schemeClr val="lt1"/>
                </a:solidFill>
                <a:latin typeface="Times New Roman"/>
                <a:ea typeface="Times New Roman"/>
                <a:cs typeface="Times New Roman"/>
                <a:sym typeface="Times New Roman"/>
              </a:rPr>
              <a:t>YOU’RE JUST ANOTHER PERSON </a:t>
            </a:r>
            <a:endParaRPr b="1" sz="23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b="1" lang="en" sz="2300">
                <a:solidFill>
                  <a:schemeClr val="lt1"/>
                </a:solidFill>
                <a:latin typeface="Times New Roman"/>
                <a:ea typeface="Times New Roman"/>
                <a:cs typeface="Times New Roman"/>
                <a:sym typeface="Times New Roman"/>
              </a:rPr>
              <a:t>WITH AN OPINION</a:t>
            </a:r>
            <a:r>
              <a:rPr lang="en" sz="2300">
                <a:solidFill>
                  <a:schemeClr val="lt1"/>
                </a:solidFill>
                <a:latin typeface="Times New Roman"/>
                <a:ea typeface="Times New Roman"/>
                <a:cs typeface="Times New Roman"/>
                <a:sym typeface="Times New Roman"/>
              </a:rPr>
              <a:t> </a:t>
            </a:r>
            <a:endParaRPr sz="23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t/>
            </a:r>
            <a:endParaRPr sz="2300">
              <a:solidFill>
                <a:schemeClr val="lt1"/>
              </a:solidFill>
              <a:latin typeface="Times New Roman"/>
              <a:ea typeface="Times New Roman"/>
              <a:cs typeface="Times New Roman"/>
              <a:sym typeface="Times New Roman"/>
            </a:endParaRPr>
          </a:p>
          <a:p>
            <a:pPr indent="0" lvl="0" marL="0" rtl="0" algn="ctr">
              <a:spcBef>
                <a:spcPts val="0"/>
              </a:spcBef>
              <a:spcAft>
                <a:spcPts val="0"/>
              </a:spcAft>
              <a:buNone/>
            </a:pPr>
            <a:r>
              <a:rPr b="1" lang="en" sz="1500">
                <a:solidFill>
                  <a:schemeClr val="lt1"/>
                </a:solidFill>
                <a:latin typeface="Times New Roman"/>
                <a:ea typeface="Times New Roman"/>
                <a:cs typeface="Times New Roman"/>
                <a:sym typeface="Times New Roman"/>
              </a:rPr>
              <a:t>W. EDWARDS DEMING </a:t>
            </a:r>
            <a:endParaRPr b="1" sz="1500">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6"/>
          <p:cNvSpPr txBox="1"/>
          <p:nvPr/>
        </p:nvSpPr>
        <p:spPr>
          <a:xfrm>
            <a:off x="680700" y="966725"/>
            <a:ext cx="7782600" cy="270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latin typeface="Times New Roman"/>
                <a:ea typeface="Times New Roman"/>
                <a:cs typeface="Times New Roman"/>
                <a:sym typeface="Times New Roman"/>
              </a:rPr>
              <a:t>IF WE HAVE DATA LET’S LOOK AT DATA. </a:t>
            </a:r>
            <a:endParaRPr b="1" sz="2800">
              <a:latin typeface="Times New Roman"/>
              <a:ea typeface="Times New Roman"/>
              <a:cs typeface="Times New Roman"/>
              <a:sym typeface="Times New Roman"/>
            </a:endParaRPr>
          </a:p>
          <a:p>
            <a:pPr indent="0" lvl="0" marL="0" rtl="0" algn="ctr">
              <a:spcBef>
                <a:spcPts val="0"/>
              </a:spcBef>
              <a:spcAft>
                <a:spcPts val="0"/>
              </a:spcAft>
              <a:buNone/>
            </a:pPr>
            <a:r>
              <a:rPr b="1" lang="en" sz="2800">
                <a:latin typeface="Times New Roman"/>
                <a:ea typeface="Times New Roman"/>
                <a:cs typeface="Times New Roman"/>
                <a:sym typeface="Times New Roman"/>
              </a:rPr>
              <a:t>IF ALL WE HAVE ARE OPINIONS, </a:t>
            </a:r>
            <a:endParaRPr b="1" sz="2800">
              <a:latin typeface="Times New Roman"/>
              <a:ea typeface="Times New Roman"/>
              <a:cs typeface="Times New Roman"/>
              <a:sym typeface="Times New Roman"/>
            </a:endParaRPr>
          </a:p>
          <a:p>
            <a:pPr indent="0" lvl="0" marL="0" rtl="0" algn="ctr">
              <a:spcBef>
                <a:spcPts val="0"/>
              </a:spcBef>
              <a:spcAft>
                <a:spcPts val="0"/>
              </a:spcAft>
              <a:buNone/>
            </a:pPr>
            <a:r>
              <a:rPr b="1" lang="en" sz="2800">
                <a:latin typeface="Times New Roman"/>
                <a:ea typeface="Times New Roman"/>
                <a:cs typeface="Times New Roman"/>
                <a:sym typeface="Times New Roman"/>
              </a:rPr>
              <a:t>LET'S</a:t>
            </a:r>
            <a:r>
              <a:rPr b="1" lang="en" sz="2800">
                <a:latin typeface="Times New Roman"/>
                <a:ea typeface="Times New Roman"/>
                <a:cs typeface="Times New Roman"/>
                <a:sym typeface="Times New Roman"/>
              </a:rPr>
              <a:t> GO WITH MINE.</a:t>
            </a:r>
            <a:endParaRPr b="1" sz="2800">
              <a:latin typeface="Times New Roman"/>
              <a:ea typeface="Times New Roman"/>
              <a:cs typeface="Times New Roman"/>
              <a:sym typeface="Times New Roman"/>
            </a:endParaRPr>
          </a:p>
          <a:p>
            <a:pPr indent="0" lvl="0" marL="0" rtl="0" algn="ctr">
              <a:spcBef>
                <a:spcPts val="0"/>
              </a:spcBef>
              <a:spcAft>
                <a:spcPts val="0"/>
              </a:spcAft>
              <a:buNone/>
            </a:pPr>
            <a:r>
              <a:t/>
            </a:r>
            <a:endParaRPr b="1" sz="2800">
              <a:latin typeface="Times New Roman"/>
              <a:ea typeface="Times New Roman"/>
              <a:cs typeface="Times New Roman"/>
              <a:sym typeface="Times New Roman"/>
            </a:endParaRPr>
          </a:p>
          <a:p>
            <a:pPr indent="0" lvl="0" marL="0" rtl="0" algn="l">
              <a:spcBef>
                <a:spcPts val="0"/>
              </a:spcBef>
              <a:spcAft>
                <a:spcPts val="0"/>
              </a:spcAft>
              <a:buNone/>
            </a:pPr>
            <a:r>
              <a:t/>
            </a:r>
            <a:endParaRPr b="1" sz="1700">
              <a:latin typeface="Times New Roman"/>
              <a:ea typeface="Times New Roman"/>
              <a:cs typeface="Times New Roman"/>
              <a:sym typeface="Times New Roman"/>
            </a:endParaRPr>
          </a:p>
          <a:p>
            <a:pPr indent="0" lvl="0" marL="0" rtl="0" algn="ctr">
              <a:spcBef>
                <a:spcPts val="0"/>
              </a:spcBef>
              <a:spcAft>
                <a:spcPts val="0"/>
              </a:spcAft>
              <a:buNone/>
            </a:pPr>
            <a:r>
              <a:rPr b="1" lang="en" sz="1800">
                <a:latin typeface="Times New Roman"/>
                <a:ea typeface="Times New Roman"/>
                <a:cs typeface="Times New Roman"/>
                <a:sym typeface="Times New Roman"/>
              </a:rPr>
              <a:t>JAMES L. BARKSDALE, FORMER NESTCAPE CEO</a:t>
            </a:r>
            <a:r>
              <a:rPr b="1" lang="en" sz="1700">
                <a:latin typeface="Times New Roman"/>
                <a:ea typeface="Times New Roman"/>
                <a:cs typeface="Times New Roman"/>
                <a:sym typeface="Times New Roman"/>
              </a:rPr>
              <a:t> </a:t>
            </a:r>
            <a:endParaRPr b="1" sz="1700">
              <a:latin typeface="Times New Roman"/>
              <a:ea typeface="Times New Roman"/>
              <a:cs typeface="Times New Roman"/>
              <a:sym typeface="Times New Roman"/>
            </a:endParaRPr>
          </a:p>
          <a:p>
            <a:pPr indent="0" lvl="0" marL="0" rtl="0" algn="l">
              <a:spcBef>
                <a:spcPts val="0"/>
              </a:spcBef>
              <a:spcAft>
                <a:spcPts val="0"/>
              </a:spcAft>
              <a:buNone/>
            </a:pPr>
            <a:r>
              <a:t/>
            </a:r>
            <a:endParaRPr b="1" sz="17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FBFBF"/>
            </a:gs>
            <a:gs pos="100000">
              <a:srgbClr val="737373"/>
            </a:gs>
          </a:gsLst>
          <a:path path="circle">
            <a:fillToRect b="50%" l="50%" r="50%" t="50%"/>
          </a:path>
          <a:tileRect/>
        </a:gra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1868175" y="487400"/>
            <a:ext cx="7075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chemeClr val="lt1"/>
                </a:solidFill>
              </a:rPr>
              <a:t>2021 Q3 Department Status Reports</a:t>
            </a:r>
            <a:endParaRPr b="1">
              <a:solidFill>
                <a:schemeClr val="lt1"/>
              </a:solidFill>
            </a:endParaRPr>
          </a:p>
        </p:txBody>
      </p:sp>
      <p:sp>
        <p:nvSpPr>
          <p:cNvPr id="87" name="Google Shape;87;p17"/>
          <p:cNvSpPr txBox="1"/>
          <p:nvPr>
            <p:ph idx="1" type="body"/>
          </p:nvPr>
        </p:nvSpPr>
        <p:spPr>
          <a:xfrm>
            <a:off x="433075" y="1775175"/>
            <a:ext cx="4302600" cy="2709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Roboto"/>
              <a:buAutoNum type="arabicPeriod"/>
            </a:pPr>
            <a:r>
              <a:rPr b="1" lang="en">
                <a:solidFill>
                  <a:schemeClr val="lt1"/>
                </a:solidFill>
                <a:latin typeface="Roboto"/>
                <a:ea typeface="Roboto"/>
                <a:cs typeface="Roboto"/>
                <a:sym typeface="Roboto"/>
              </a:rPr>
              <a:t>Business Advocate</a:t>
            </a:r>
            <a:endParaRPr b="1">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AutoNum type="arabicPeriod"/>
            </a:pPr>
            <a:r>
              <a:rPr b="1" lang="en">
                <a:solidFill>
                  <a:schemeClr val="lt1"/>
                </a:solidFill>
                <a:latin typeface="Roboto"/>
                <a:ea typeface="Roboto"/>
                <a:cs typeface="Roboto"/>
                <a:sym typeface="Roboto"/>
              </a:rPr>
              <a:t>Administration</a:t>
            </a:r>
            <a:endParaRPr b="1">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AutoNum type="arabicPeriod"/>
            </a:pPr>
            <a:r>
              <a:rPr b="1" lang="en">
                <a:solidFill>
                  <a:schemeClr val="lt1"/>
                </a:solidFill>
                <a:latin typeface="Roboto"/>
                <a:ea typeface="Roboto"/>
                <a:cs typeface="Roboto"/>
                <a:sym typeface="Roboto"/>
              </a:rPr>
              <a:t>Building Department</a:t>
            </a:r>
            <a:endParaRPr b="1">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AutoNum type="arabicPeriod"/>
            </a:pPr>
            <a:r>
              <a:rPr b="1" lang="en">
                <a:solidFill>
                  <a:schemeClr val="lt1"/>
                </a:solidFill>
                <a:latin typeface="Roboto"/>
                <a:ea typeface="Roboto"/>
                <a:cs typeface="Roboto"/>
                <a:sym typeface="Roboto"/>
              </a:rPr>
              <a:t>Engineering</a:t>
            </a:r>
            <a:endParaRPr b="1">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AutoNum type="arabicPeriod"/>
            </a:pPr>
            <a:r>
              <a:rPr b="1" lang="en">
                <a:solidFill>
                  <a:schemeClr val="lt1"/>
                </a:solidFill>
                <a:latin typeface="Roboto"/>
                <a:ea typeface="Roboto"/>
                <a:cs typeface="Roboto"/>
                <a:sym typeface="Roboto"/>
              </a:rPr>
              <a:t>Finance</a:t>
            </a:r>
            <a:endParaRPr b="1">
              <a:solidFill>
                <a:schemeClr val="lt1"/>
              </a:solidFill>
              <a:latin typeface="Roboto"/>
              <a:ea typeface="Roboto"/>
              <a:cs typeface="Roboto"/>
              <a:sym typeface="Roboto"/>
            </a:endParaRPr>
          </a:p>
          <a:p>
            <a:pPr indent="-342900" lvl="0" marL="457200" rtl="0" algn="l">
              <a:spcBef>
                <a:spcPts val="0"/>
              </a:spcBef>
              <a:spcAft>
                <a:spcPts val="0"/>
              </a:spcAft>
              <a:buClr>
                <a:schemeClr val="lt1"/>
              </a:buClr>
              <a:buSzPts val="1800"/>
              <a:buFont typeface="Roboto"/>
              <a:buAutoNum type="arabicPeriod"/>
            </a:pPr>
            <a:r>
              <a:rPr b="1" lang="en">
                <a:solidFill>
                  <a:schemeClr val="lt1"/>
                </a:solidFill>
                <a:latin typeface="Roboto"/>
                <a:ea typeface="Roboto"/>
                <a:cs typeface="Roboto"/>
                <a:sym typeface="Roboto"/>
              </a:rPr>
              <a:t>Health Department</a:t>
            </a:r>
            <a:endParaRPr b="1">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AutoNum type="arabicPeriod"/>
            </a:pPr>
            <a:r>
              <a:rPr b="1" lang="en">
                <a:solidFill>
                  <a:schemeClr val="lt1"/>
                </a:solidFill>
                <a:latin typeface="Roboto"/>
                <a:ea typeface="Roboto"/>
                <a:cs typeface="Roboto"/>
                <a:sym typeface="Roboto"/>
              </a:rPr>
              <a:t>Office of Emergency Management</a:t>
            </a:r>
            <a:endParaRPr b="1">
              <a:solidFill>
                <a:schemeClr val="lt1"/>
              </a:solidFill>
              <a:latin typeface="Roboto"/>
              <a:ea typeface="Roboto"/>
              <a:cs typeface="Roboto"/>
              <a:sym typeface="Roboto"/>
            </a:endParaRPr>
          </a:p>
          <a:p>
            <a:pPr indent="0" lvl="0" marL="0" rtl="0" algn="l">
              <a:lnSpc>
                <a:spcPct val="115000"/>
              </a:lnSpc>
              <a:spcBef>
                <a:spcPts val="1600"/>
              </a:spcBef>
              <a:spcAft>
                <a:spcPts val="1600"/>
              </a:spcAft>
              <a:buSzPts val="1800"/>
              <a:buNone/>
            </a:pPr>
            <a:r>
              <a:t/>
            </a:r>
            <a:endParaRPr/>
          </a:p>
        </p:txBody>
      </p:sp>
      <p:sp>
        <p:nvSpPr>
          <p:cNvPr id="88" name="Google Shape;88;p17"/>
          <p:cNvSpPr/>
          <p:nvPr/>
        </p:nvSpPr>
        <p:spPr>
          <a:xfrm>
            <a:off x="424313" y="211662"/>
            <a:ext cx="1223100" cy="1216200"/>
          </a:xfrm>
          <a:prstGeom prst="ellipse">
            <a:avLst/>
          </a:prstGeom>
          <a:solidFill>
            <a:srgbClr val="FFFFFF"/>
          </a:solidFill>
          <a:ln cap="flat" cmpd="sng" w="9525">
            <a:solidFill>
              <a:srgbClr val="3030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edit_5_5846026357.png" id="89" name="Google Shape;89;p17"/>
          <p:cNvPicPr preferRelativeResize="0"/>
          <p:nvPr/>
        </p:nvPicPr>
        <p:blipFill rotWithShape="1">
          <a:blip r:embed="rId3">
            <a:alphaModFix/>
          </a:blip>
          <a:srcRect b="0" l="0" r="0" t="0"/>
          <a:stretch/>
        </p:blipFill>
        <p:spPr>
          <a:xfrm>
            <a:off x="427775" y="211675"/>
            <a:ext cx="1216175" cy="1216175"/>
          </a:xfrm>
          <a:prstGeom prst="rect">
            <a:avLst/>
          </a:prstGeom>
          <a:noFill/>
          <a:ln>
            <a:noFill/>
          </a:ln>
        </p:spPr>
      </p:pic>
      <p:sp>
        <p:nvSpPr>
          <p:cNvPr id="90" name="Google Shape;90;p17"/>
          <p:cNvSpPr txBox="1"/>
          <p:nvPr/>
        </p:nvSpPr>
        <p:spPr>
          <a:xfrm>
            <a:off x="4736625" y="1775175"/>
            <a:ext cx="3784800" cy="23118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0"/>
              </a:spcBef>
              <a:spcAft>
                <a:spcPts val="0"/>
              </a:spcAft>
              <a:buNone/>
            </a:pPr>
            <a:r>
              <a:rPr b="1" lang="en" sz="1800">
                <a:solidFill>
                  <a:schemeClr val="lt1"/>
                </a:solidFill>
                <a:latin typeface="Roboto"/>
                <a:ea typeface="Roboto"/>
                <a:cs typeface="Roboto"/>
                <a:sym typeface="Roboto"/>
              </a:rPr>
              <a:t>8.</a:t>
            </a:r>
            <a:r>
              <a:rPr lang="en" sz="1800">
                <a:solidFill>
                  <a:schemeClr val="dk1"/>
                </a:solidFill>
                <a:latin typeface="Roboto"/>
                <a:ea typeface="Roboto"/>
                <a:cs typeface="Roboto"/>
                <a:sym typeface="Roboto"/>
              </a:rPr>
              <a:t>	</a:t>
            </a:r>
            <a:r>
              <a:rPr b="1" lang="en" sz="1800">
                <a:solidFill>
                  <a:schemeClr val="lt1"/>
                </a:solidFill>
                <a:latin typeface="Roboto"/>
                <a:ea typeface="Roboto"/>
                <a:cs typeface="Roboto"/>
                <a:sym typeface="Roboto"/>
              </a:rPr>
              <a:t>Parks and Recreation</a:t>
            </a:r>
            <a:endParaRPr b="1" sz="1800">
              <a:solidFill>
                <a:schemeClr val="lt1"/>
              </a:solidFill>
              <a:latin typeface="Roboto"/>
              <a:ea typeface="Roboto"/>
              <a:cs typeface="Roboto"/>
              <a:sym typeface="Roboto"/>
            </a:endParaRPr>
          </a:p>
          <a:p>
            <a:pPr indent="457200" lvl="0" marL="0" rtl="0" algn="l">
              <a:lnSpc>
                <a:spcPct val="115000"/>
              </a:lnSpc>
              <a:spcBef>
                <a:spcPts val="0"/>
              </a:spcBef>
              <a:spcAft>
                <a:spcPts val="0"/>
              </a:spcAft>
              <a:buNone/>
            </a:pPr>
            <a:r>
              <a:rPr b="1" lang="en" sz="1800">
                <a:solidFill>
                  <a:schemeClr val="lt1"/>
                </a:solidFill>
                <a:latin typeface="Roboto"/>
                <a:ea typeface="Roboto"/>
                <a:cs typeface="Roboto"/>
                <a:sym typeface="Roboto"/>
              </a:rPr>
              <a:t>9.	Planning and Zoning</a:t>
            </a:r>
            <a:endParaRPr b="1" sz="1800">
              <a:solidFill>
                <a:schemeClr val="lt1"/>
              </a:solidFill>
              <a:latin typeface="Roboto"/>
              <a:ea typeface="Roboto"/>
              <a:cs typeface="Roboto"/>
              <a:sym typeface="Roboto"/>
            </a:endParaRPr>
          </a:p>
          <a:p>
            <a:pPr indent="0" lvl="0" marL="457200" rtl="0" algn="l">
              <a:lnSpc>
                <a:spcPct val="115000"/>
              </a:lnSpc>
              <a:spcBef>
                <a:spcPts val="0"/>
              </a:spcBef>
              <a:spcAft>
                <a:spcPts val="0"/>
              </a:spcAft>
              <a:buNone/>
            </a:pPr>
            <a:r>
              <a:rPr b="1" lang="en" sz="1800">
                <a:solidFill>
                  <a:schemeClr val="lt1"/>
                </a:solidFill>
                <a:latin typeface="Roboto"/>
                <a:ea typeface="Roboto"/>
                <a:cs typeface="Roboto"/>
                <a:sym typeface="Roboto"/>
              </a:rPr>
              <a:t>10.	Public Works</a:t>
            </a:r>
            <a:endParaRPr b="1" sz="1800">
              <a:solidFill>
                <a:schemeClr val="lt1"/>
              </a:solidFill>
              <a:latin typeface="Roboto"/>
              <a:ea typeface="Roboto"/>
              <a:cs typeface="Roboto"/>
              <a:sym typeface="Roboto"/>
            </a:endParaRPr>
          </a:p>
          <a:p>
            <a:pPr indent="0" lvl="0" marL="457200" rtl="0" algn="l">
              <a:lnSpc>
                <a:spcPct val="115000"/>
              </a:lnSpc>
              <a:spcBef>
                <a:spcPts val="0"/>
              </a:spcBef>
              <a:spcAft>
                <a:spcPts val="0"/>
              </a:spcAft>
              <a:buNone/>
            </a:pPr>
            <a:r>
              <a:rPr b="1" lang="en" sz="1800">
                <a:solidFill>
                  <a:schemeClr val="lt1"/>
                </a:solidFill>
                <a:latin typeface="Roboto"/>
                <a:ea typeface="Roboto"/>
                <a:cs typeface="Roboto"/>
                <a:sym typeface="Roboto"/>
              </a:rPr>
              <a:t>11.	Social Services</a:t>
            </a:r>
            <a:endParaRPr b="1" sz="1800">
              <a:solidFill>
                <a:schemeClr val="lt1"/>
              </a:solidFill>
              <a:latin typeface="Roboto"/>
              <a:ea typeface="Roboto"/>
              <a:cs typeface="Roboto"/>
              <a:sym typeface="Roboto"/>
            </a:endParaRPr>
          </a:p>
          <a:p>
            <a:pPr indent="0" lvl="0" marL="457200" rtl="0" algn="l">
              <a:lnSpc>
                <a:spcPct val="115000"/>
              </a:lnSpc>
              <a:spcBef>
                <a:spcPts val="0"/>
              </a:spcBef>
              <a:spcAft>
                <a:spcPts val="0"/>
              </a:spcAft>
              <a:buNone/>
            </a:pPr>
            <a:r>
              <a:rPr b="1" lang="en" sz="1800">
                <a:solidFill>
                  <a:schemeClr val="lt1"/>
                </a:solidFill>
                <a:latin typeface="Roboto"/>
                <a:ea typeface="Roboto"/>
                <a:cs typeface="Roboto"/>
                <a:sym typeface="Roboto"/>
              </a:rPr>
              <a:t>12.	Tax Assessor</a:t>
            </a:r>
            <a:endParaRPr b="1" sz="1800">
              <a:solidFill>
                <a:schemeClr val="lt1"/>
              </a:solidFill>
              <a:latin typeface="Roboto"/>
              <a:ea typeface="Roboto"/>
              <a:cs typeface="Roboto"/>
              <a:sym typeface="Roboto"/>
            </a:endParaRPr>
          </a:p>
          <a:p>
            <a:pPr indent="0" lvl="0" marL="457200" rtl="0" algn="l">
              <a:lnSpc>
                <a:spcPct val="115000"/>
              </a:lnSpc>
              <a:spcBef>
                <a:spcPts val="0"/>
              </a:spcBef>
              <a:spcAft>
                <a:spcPts val="0"/>
              </a:spcAft>
              <a:buNone/>
            </a:pPr>
            <a:r>
              <a:rPr b="1" lang="en" sz="1800">
                <a:solidFill>
                  <a:schemeClr val="lt1"/>
                </a:solidFill>
                <a:latin typeface="Roboto"/>
                <a:ea typeface="Roboto"/>
                <a:cs typeface="Roboto"/>
                <a:sym typeface="Roboto"/>
              </a:rPr>
              <a:t>13.	Technology</a:t>
            </a:r>
            <a:endParaRPr b="1" sz="180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2205029" y="-87150"/>
            <a:ext cx="4516200" cy="35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Business Advocate / Sustainability</a:t>
            </a:r>
            <a:endParaRPr/>
          </a:p>
        </p:txBody>
      </p:sp>
      <p:sp>
        <p:nvSpPr>
          <p:cNvPr id="96" name="Google Shape;96;p18"/>
          <p:cNvSpPr txBox="1"/>
          <p:nvPr/>
        </p:nvSpPr>
        <p:spPr>
          <a:xfrm>
            <a:off x="-49200" y="3110399"/>
            <a:ext cx="3114000" cy="20331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SzPts val="900"/>
              <a:buChar char="➔"/>
            </a:pPr>
            <a:r>
              <a:rPr lang="en" sz="900"/>
              <a:t>Sustainable Jersey Certifications</a:t>
            </a:r>
            <a:endParaRPr sz="900"/>
          </a:p>
          <a:p>
            <a:pPr indent="-285750" lvl="1" marL="914400" rtl="0" algn="l">
              <a:spcBef>
                <a:spcPts val="0"/>
              </a:spcBef>
              <a:spcAft>
                <a:spcPts val="0"/>
              </a:spcAft>
              <a:buSzPts val="900"/>
              <a:buChar char="◆"/>
            </a:pPr>
            <a:r>
              <a:rPr lang="en" sz="900"/>
              <a:t>Established Criteria for G&amp;O</a:t>
            </a:r>
            <a:endParaRPr sz="900"/>
          </a:p>
          <a:p>
            <a:pPr indent="-285750" lvl="1" marL="914400" rtl="0" algn="l">
              <a:spcBef>
                <a:spcPts val="0"/>
              </a:spcBef>
              <a:spcAft>
                <a:spcPts val="0"/>
              </a:spcAft>
              <a:buSzPts val="900"/>
              <a:buChar char="◆"/>
            </a:pPr>
            <a:r>
              <a:rPr lang="en" sz="900"/>
              <a:t>EV Charging Grant</a:t>
            </a:r>
            <a:endParaRPr sz="900"/>
          </a:p>
          <a:p>
            <a:pPr indent="-285750" lvl="0" marL="457200" rtl="0" algn="l">
              <a:spcBef>
                <a:spcPts val="0"/>
              </a:spcBef>
              <a:spcAft>
                <a:spcPts val="0"/>
              </a:spcAft>
              <a:buSzPts val="900"/>
              <a:buChar char="➔"/>
            </a:pPr>
            <a:r>
              <a:rPr lang="en" sz="900"/>
              <a:t>Sustainable Community Education &amp; Outreach</a:t>
            </a:r>
            <a:endParaRPr sz="900"/>
          </a:p>
          <a:p>
            <a:pPr indent="-285750" lvl="0" marL="457200" rtl="0" algn="l">
              <a:spcBef>
                <a:spcPts val="0"/>
              </a:spcBef>
              <a:spcAft>
                <a:spcPts val="0"/>
              </a:spcAft>
              <a:buSzPts val="900"/>
              <a:buChar char="➔"/>
            </a:pPr>
            <a:r>
              <a:rPr lang="en" sz="900"/>
              <a:t>COVID-19 Pandemic Recovery Response:</a:t>
            </a:r>
            <a:endParaRPr sz="900"/>
          </a:p>
          <a:p>
            <a:pPr indent="-285750" lvl="1" marL="914400" rtl="0" algn="l">
              <a:spcBef>
                <a:spcPts val="0"/>
              </a:spcBef>
              <a:spcAft>
                <a:spcPts val="0"/>
              </a:spcAft>
              <a:buSzPts val="900"/>
              <a:buChar char="◆"/>
            </a:pPr>
            <a:r>
              <a:rPr lang="en" sz="900"/>
              <a:t>Digital Newsletters  / Social Media / YouTube</a:t>
            </a:r>
            <a:endParaRPr sz="900"/>
          </a:p>
          <a:p>
            <a:pPr indent="-285750" lvl="1" marL="914400" rtl="0" algn="l">
              <a:spcBef>
                <a:spcPts val="0"/>
              </a:spcBef>
              <a:spcAft>
                <a:spcPts val="0"/>
              </a:spcAft>
              <a:buSzPts val="900"/>
              <a:buChar char="◆"/>
            </a:pPr>
            <a:r>
              <a:rPr lang="en" sz="900"/>
              <a:t>Business Development &amp; Promotion</a:t>
            </a:r>
            <a:endParaRPr sz="900"/>
          </a:p>
          <a:p>
            <a:pPr indent="-273050" lvl="0" marL="457200" rtl="0" algn="l">
              <a:spcBef>
                <a:spcPts val="0"/>
              </a:spcBef>
              <a:spcAft>
                <a:spcPts val="0"/>
              </a:spcAft>
              <a:buSzPts val="700"/>
              <a:buChar char="➔"/>
            </a:pPr>
            <a:r>
              <a:rPr lang="en" sz="900"/>
              <a:t>Economic Development Report</a:t>
            </a:r>
            <a:endParaRPr sz="900"/>
          </a:p>
          <a:p>
            <a:pPr indent="-285750" lvl="0" marL="457200" rtl="0" algn="l">
              <a:spcBef>
                <a:spcPts val="0"/>
              </a:spcBef>
              <a:spcAft>
                <a:spcPts val="0"/>
              </a:spcAft>
              <a:buSzPts val="900"/>
              <a:buChar char="➔"/>
            </a:pPr>
            <a:r>
              <a:rPr lang="en" sz="900"/>
              <a:t>Route 206 Bypass &amp; Widening</a:t>
            </a:r>
            <a:endParaRPr sz="900"/>
          </a:p>
          <a:p>
            <a:pPr indent="-285750" lvl="0" marL="457200" rtl="0" algn="l">
              <a:spcBef>
                <a:spcPts val="0"/>
              </a:spcBef>
              <a:spcAft>
                <a:spcPts val="0"/>
              </a:spcAft>
              <a:buSzPts val="900"/>
              <a:buChar char="➔"/>
            </a:pPr>
            <a:r>
              <a:rPr lang="en" sz="900"/>
              <a:t>Restaurant Week</a:t>
            </a:r>
            <a:endParaRPr sz="900"/>
          </a:p>
          <a:p>
            <a:pPr indent="-285750" lvl="0" marL="457200" rtl="0" algn="l">
              <a:spcBef>
                <a:spcPts val="0"/>
              </a:spcBef>
              <a:spcAft>
                <a:spcPts val="0"/>
              </a:spcAft>
              <a:buSzPts val="900"/>
              <a:buChar char="➔"/>
            </a:pPr>
            <a:r>
              <a:rPr lang="en" sz="900"/>
              <a:t>REACH / College Interns &amp; Volunteer Projects</a:t>
            </a:r>
            <a:endParaRPr sz="900"/>
          </a:p>
          <a:p>
            <a:pPr indent="-285750" lvl="0" marL="457200" rtl="0" algn="l">
              <a:spcBef>
                <a:spcPts val="0"/>
              </a:spcBef>
              <a:spcAft>
                <a:spcPts val="0"/>
              </a:spcAft>
              <a:buSzPts val="900"/>
              <a:buChar char="➔"/>
            </a:pPr>
            <a:r>
              <a:rPr lang="en" sz="900"/>
              <a:t>250th Anniversary</a:t>
            </a:r>
            <a:endParaRPr sz="900"/>
          </a:p>
          <a:p>
            <a:pPr indent="0" lvl="0" marL="457200" rtl="0" algn="l">
              <a:spcBef>
                <a:spcPts val="0"/>
              </a:spcBef>
              <a:spcAft>
                <a:spcPts val="0"/>
              </a:spcAft>
              <a:buNone/>
            </a:pPr>
            <a:r>
              <a:t/>
            </a:r>
            <a:endParaRPr sz="900"/>
          </a:p>
          <a:p>
            <a:pPr indent="0" lvl="0" marL="0" rtl="0" algn="l">
              <a:spcBef>
                <a:spcPts val="0"/>
              </a:spcBef>
              <a:spcAft>
                <a:spcPts val="0"/>
              </a:spcAft>
              <a:buNone/>
            </a:pPr>
            <a:r>
              <a:t/>
            </a:r>
            <a:endParaRPr sz="800"/>
          </a:p>
        </p:txBody>
      </p:sp>
      <p:sp>
        <p:nvSpPr>
          <p:cNvPr id="97" name="Google Shape;97;p18"/>
          <p:cNvSpPr txBox="1"/>
          <p:nvPr/>
        </p:nvSpPr>
        <p:spPr>
          <a:xfrm>
            <a:off x="2906118" y="3058599"/>
            <a:ext cx="3114000" cy="20331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SzPts val="900"/>
              <a:buChar char="➔"/>
            </a:pPr>
            <a:r>
              <a:rPr lang="en" sz="900"/>
              <a:t>Training of Full-Time Staff positions (Business Advocate &amp; Planning/Zoning Depts.)</a:t>
            </a:r>
            <a:endParaRPr sz="900"/>
          </a:p>
          <a:p>
            <a:pPr indent="-285750" lvl="0" marL="457200" rtl="0" algn="l">
              <a:spcBef>
                <a:spcPts val="0"/>
              </a:spcBef>
              <a:spcAft>
                <a:spcPts val="0"/>
              </a:spcAft>
              <a:buSzPts val="900"/>
              <a:buChar char="➔"/>
            </a:pPr>
            <a:r>
              <a:rPr lang="en" sz="900"/>
              <a:t>Digital Business / Event </a:t>
            </a:r>
            <a:r>
              <a:rPr lang="en" sz="900"/>
              <a:t>Promotion</a:t>
            </a:r>
            <a:endParaRPr sz="900"/>
          </a:p>
          <a:p>
            <a:pPr indent="-285750" lvl="0" marL="457200" rtl="0" algn="l">
              <a:spcBef>
                <a:spcPts val="0"/>
              </a:spcBef>
              <a:spcAft>
                <a:spcPts val="0"/>
              </a:spcAft>
              <a:buSzPts val="900"/>
              <a:buChar char="➔"/>
            </a:pPr>
            <a:r>
              <a:rPr lang="en" sz="900"/>
              <a:t>Worked directly with impacted businesses and p</a:t>
            </a:r>
            <a:r>
              <a:rPr lang="en" sz="900"/>
              <a:t>romoted</a:t>
            </a:r>
            <a:r>
              <a:rPr lang="en" sz="900"/>
              <a:t> post Ida relief/grants for businesses</a:t>
            </a:r>
            <a:endParaRPr sz="900"/>
          </a:p>
          <a:p>
            <a:pPr indent="-285750" lvl="0" marL="457200" rtl="0" algn="l">
              <a:spcBef>
                <a:spcPts val="0"/>
              </a:spcBef>
              <a:spcAft>
                <a:spcPts val="0"/>
              </a:spcAft>
              <a:buSzPts val="900"/>
              <a:buChar char="➔"/>
            </a:pPr>
            <a:r>
              <a:rPr lang="en" sz="900"/>
              <a:t>Duke Farms Farmers Market Partnership to promote Township initiatives</a:t>
            </a:r>
            <a:endParaRPr sz="900"/>
          </a:p>
          <a:p>
            <a:pPr indent="-285750" lvl="0" marL="457200" rtl="0" algn="l">
              <a:spcBef>
                <a:spcPts val="0"/>
              </a:spcBef>
              <a:spcAft>
                <a:spcPts val="0"/>
              </a:spcAft>
              <a:buSzPts val="900"/>
              <a:buChar char="➔"/>
            </a:pPr>
            <a:r>
              <a:rPr lang="en" sz="900"/>
              <a:t>Assisted Duke Farmer’s Market finishing #1 in NJ (2021 Farmer’s Market Celebration)</a:t>
            </a:r>
            <a:endParaRPr sz="900"/>
          </a:p>
          <a:p>
            <a:pPr indent="-285750" lvl="0" marL="457200" rtl="0" algn="l">
              <a:spcBef>
                <a:spcPts val="0"/>
              </a:spcBef>
              <a:spcAft>
                <a:spcPts val="0"/>
              </a:spcAft>
              <a:buSzPts val="900"/>
              <a:buChar char="➔"/>
            </a:pPr>
            <a:r>
              <a:rPr lang="en" sz="900"/>
              <a:t>Continued progress (prep work) on EV Charging Grant at </a:t>
            </a:r>
            <a:r>
              <a:rPr lang="en" sz="900"/>
              <a:t>Municipal</a:t>
            </a:r>
            <a:r>
              <a:rPr lang="en" sz="900"/>
              <a:t> Complex</a:t>
            </a:r>
            <a:endParaRPr sz="900"/>
          </a:p>
          <a:p>
            <a:pPr indent="-285750" lvl="0" marL="457200" rtl="0" algn="l">
              <a:spcBef>
                <a:spcPts val="0"/>
              </a:spcBef>
              <a:spcAft>
                <a:spcPts val="0"/>
              </a:spcAft>
              <a:buSzPts val="900"/>
              <a:buChar char="➔"/>
            </a:pPr>
            <a:r>
              <a:rPr lang="en" sz="900"/>
              <a:t>4th Annual Restaurant Week was a </a:t>
            </a:r>
            <a:r>
              <a:rPr lang="en" sz="900"/>
              <a:t>success</a:t>
            </a:r>
            <a:endParaRPr sz="900"/>
          </a:p>
          <a:p>
            <a:pPr indent="-285750" lvl="0" marL="457200" rtl="0" algn="l">
              <a:spcBef>
                <a:spcPts val="0"/>
              </a:spcBef>
              <a:spcAft>
                <a:spcPts val="0"/>
              </a:spcAft>
              <a:buSzPts val="900"/>
              <a:buChar char="➔"/>
            </a:pPr>
            <a:r>
              <a:rPr lang="en" sz="900"/>
              <a:t>Participated in 250th Anniversary festivities</a:t>
            </a:r>
            <a:endParaRPr sz="900"/>
          </a:p>
        </p:txBody>
      </p:sp>
      <p:sp>
        <p:nvSpPr>
          <p:cNvPr id="98" name="Google Shape;98;p18"/>
          <p:cNvSpPr txBox="1"/>
          <p:nvPr/>
        </p:nvSpPr>
        <p:spPr>
          <a:xfrm>
            <a:off x="6048449" y="3058599"/>
            <a:ext cx="3114000" cy="20331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SzPts val="900"/>
              <a:buChar char="➔"/>
            </a:pPr>
            <a:r>
              <a:rPr lang="en" sz="900"/>
              <a:t>On pace to exceed 2020’s Sustainable Jersey point total (November 21st Deadline)</a:t>
            </a:r>
            <a:endParaRPr sz="900"/>
          </a:p>
          <a:p>
            <a:pPr indent="-285750" lvl="0" marL="457200" rtl="0" algn="l">
              <a:spcBef>
                <a:spcPts val="0"/>
              </a:spcBef>
              <a:spcAft>
                <a:spcPts val="0"/>
              </a:spcAft>
              <a:buSzPts val="900"/>
              <a:buChar char="➔"/>
            </a:pPr>
            <a:r>
              <a:rPr lang="en" sz="900"/>
              <a:t>Shop Hillsborough Program lost 1 participating business since last quarter</a:t>
            </a:r>
            <a:endParaRPr sz="900"/>
          </a:p>
          <a:p>
            <a:pPr indent="-285750" lvl="0" marL="457200" rtl="0" algn="l">
              <a:spcBef>
                <a:spcPts val="0"/>
              </a:spcBef>
              <a:spcAft>
                <a:spcPts val="0"/>
              </a:spcAft>
              <a:buSzPts val="900"/>
              <a:buChar char="➔"/>
            </a:pPr>
            <a:r>
              <a:rPr lang="en" sz="900"/>
              <a:t>HBA networking social planned for December</a:t>
            </a:r>
            <a:endParaRPr sz="900"/>
          </a:p>
          <a:p>
            <a:pPr indent="-285750" lvl="0" marL="457200" rtl="0" algn="l">
              <a:spcBef>
                <a:spcPts val="0"/>
              </a:spcBef>
              <a:spcAft>
                <a:spcPts val="0"/>
              </a:spcAft>
              <a:buSzPts val="900"/>
              <a:buChar char="➔"/>
            </a:pPr>
            <a:r>
              <a:rPr lang="en" sz="900"/>
              <a:t>Evaluating ordinances to promote economic development and sustainability</a:t>
            </a:r>
            <a:endParaRPr sz="900"/>
          </a:p>
          <a:p>
            <a:pPr indent="-285750" lvl="0" marL="457200" rtl="0" algn="l">
              <a:spcBef>
                <a:spcPts val="0"/>
              </a:spcBef>
              <a:spcAft>
                <a:spcPts val="0"/>
              </a:spcAft>
              <a:buSzPts val="900"/>
              <a:buChar char="➔"/>
            </a:pPr>
            <a:r>
              <a:rPr lang="en" sz="900"/>
              <a:t>Sustainable Jersey Certification</a:t>
            </a:r>
            <a:endParaRPr sz="900"/>
          </a:p>
          <a:p>
            <a:pPr indent="-285750" lvl="0" marL="457200" rtl="0" algn="l">
              <a:spcBef>
                <a:spcPts val="0"/>
              </a:spcBef>
              <a:spcAft>
                <a:spcPts val="0"/>
              </a:spcAft>
              <a:buSzPts val="900"/>
              <a:buChar char="➔"/>
            </a:pPr>
            <a:r>
              <a:rPr lang="en" sz="900"/>
              <a:t>Coordinating Sustainable related programs between multiple departments</a:t>
            </a:r>
            <a:endParaRPr sz="900"/>
          </a:p>
          <a:p>
            <a:pPr indent="-285750" lvl="0" marL="457200" rtl="0" algn="l">
              <a:spcBef>
                <a:spcPts val="0"/>
              </a:spcBef>
              <a:spcAft>
                <a:spcPts val="0"/>
              </a:spcAft>
              <a:buSzPts val="900"/>
              <a:buChar char="➔"/>
            </a:pPr>
            <a:r>
              <a:rPr lang="en" sz="900"/>
              <a:t>Continued t</a:t>
            </a:r>
            <a:r>
              <a:rPr lang="en" sz="900"/>
              <a:t>raining of Full-Time Staff positions (Business Advocate &amp; Planning/Zoning Depts)</a:t>
            </a:r>
            <a:endParaRPr sz="900"/>
          </a:p>
          <a:p>
            <a:pPr indent="-285750" lvl="0" marL="457200" rtl="0" algn="l">
              <a:spcBef>
                <a:spcPts val="0"/>
              </a:spcBef>
              <a:spcAft>
                <a:spcPts val="0"/>
              </a:spcAft>
              <a:buSzPts val="900"/>
              <a:buChar char="➔"/>
            </a:pPr>
            <a:r>
              <a:rPr lang="en" sz="900"/>
              <a:t>Neulook Consulting to take on another client</a:t>
            </a:r>
            <a:endParaRPr sz="900"/>
          </a:p>
        </p:txBody>
      </p:sp>
      <p:pic>
        <p:nvPicPr>
          <p:cNvPr id="99" name="Google Shape;99;p18" title="Chart"/>
          <p:cNvPicPr preferRelativeResize="0"/>
          <p:nvPr/>
        </p:nvPicPr>
        <p:blipFill rotWithShape="1">
          <a:blip r:embed="rId3">
            <a:alphaModFix/>
          </a:blip>
          <a:srcRect b="0" l="2410" r="0" t="0"/>
          <a:stretch/>
        </p:blipFill>
        <p:spPr>
          <a:xfrm>
            <a:off x="12400" y="429525"/>
            <a:ext cx="2999700" cy="2486650"/>
          </a:xfrm>
          <a:prstGeom prst="rect">
            <a:avLst/>
          </a:prstGeom>
          <a:noFill/>
          <a:ln>
            <a:noFill/>
          </a:ln>
        </p:spPr>
      </p:pic>
      <p:pic>
        <p:nvPicPr>
          <p:cNvPr id="100" name="Google Shape;100;p18" title="Chart"/>
          <p:cNvPicPr preferRelativeResize="0"/>
          <p:nvPr/>
        </p:nvPicPr>
        <p:blipFill>
          <a:blip r:embed="rId4">
            <a:alphaModFix/>
          </a:blip>
          <a:stretch>
            <a:fillRect/>
          </a:stretch>
        </p:blipFill>
        <p:spPr>
          <a:xfrm>
            <a:off x="2980400" y="429525"/>
            <a:ext cx="3114000" cy="2486650"/>
          </a:xfrm>
          <a:prstGeom prst="rect">
            <a:avLst/>
          </a:prstGeom>
          <a:noFill/>
          <a:ln>
            <a:noFill/>
          </a:ln>
        </p:spPr>
      </p:pic>
      <p:pic>
        <p:nvPicPr>
          <p:cNvPr id="101" name="Google Shape;101;p18" title="Chart"/>
          <p:cNvPicPr preferRelativeResize="0"/>
          <p:nvPr/>
        </p:nvPicPr>
        <p:blipFill>
          <a:blip r:embed="rId5">
            <a:alphaModFix/>
          </a:blip>
          <a:stretch>
            <a:fillRect/>
          </a:stretch>
        </p:blipFill>
        <p:spPr>
          <a:xfrm>
            <a:off x="5989375" y="429525"/>
            <a:ext cx="3230826" cy="2486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2205029" y="-87150"/>
            <a:ext cx="4516200" cy="35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ADMINISTRATION / CLERK’S OFFICE</a:t>
            </a:r>
            <a:endParaRPr/>
          </a:p>
        </p:txBody>
      </p:sp>
      <p:sp>
        <p:nvSpPr>
          <p:cNvPr id="107" name="Google Shape;107;p19"/>
          <p:cNvSpPr txBox="1"/>
          <p:nvPr>
            <p:ph idx="1" type="body"/>
          </p:nvPr>
        </p:nvSpPr>
        <p:spPr>
          <a:xfrm>
            <a:off x="3058700" y="3172475"/>
            <a:ext cx="3052200" cy="2033100"/>
          </a:xfrm>
          <a:prstGeom prst="rect">
            <a:avLst/>
          </a:prstGeom>
        </p:spPr>
        <p:txBody>
          <a:bodyPr anchorCtr="0" anchor="t" bIns="91425" lIns="91425" spcFirstLastPara="1" rIns="91425" wrap="square" tIns="91425">
            <a:noAutofit/>
          </a:bodyPr>
          <a:lstStyle/>
          <a:p>
            <a:pPr indent="-222250" lvl="0" marL="228600" rtl="0" algn="l">
              <a:spcBef>
                <a:spcPts val="0"/>
              </a:spcBef>
              <a:spcAft>
                <a:spcPts val="0"/>
              </a:spcAft>
              <a:buSzPts val="800"/>
              <a:buChar char="➔"/>
            </a:pPr>
            <a:r>
              <a:rPr lang="en"/>
              <a:t>Wildlife Program 2021</a:t>
            </a:r>
            <a:endParaRPr/>
          </a:p>
          <a:p>
            <a:pPr indent="-222250" lvl="0" marL="228600" rtl="0" algn="l">
              <a:spcBef>
                <a:spcPts val="0"/>
              </a:spcBef>
              <a:spcAft>
                <a:spcPts val="0"/>
              </a:spcAft>
              <a:buSzPts val="800"/>
              <a:buChar char="➔"/>
            </a:pPr>
            <a:r>
              <a:rPr lang="en"/>
              <a:t>Purple Heart Ceremony</a:t>
            </a:r>
            <a:endParaRPr/>
          </a:p>
          <a:p>
            <a:pPr indent="-222250" lvl="0" marL="228600" rtl="0" algn="l">
              <a:spcBef>
                <a:spcPts val="0"/>
              </a:spcBef>
              <a:spcAft>
                <a:spcPts val="0"/>
              </a:spcAft>
              <a:buSzPts val="800"/>
              <a:buChar char="➔"/>
            </a:pPr>
            <a:r>
              <a:rPr lang="en"/>
              <a:t>Presented at NJMMA on Post pandemic positives</a:t>
            </a:r>
            <a:endParaRPr/>
          </a:p>
          <a:p>
            <a:pPr indent="-222250" lvl="0" marL="228600" rtl="0" algn="l">
              <a:spcBef>
                <a:spcPts val="0"/>
              </a:spcBef>
              <a:spcAft>
                <a:spcPts val="0"/>
              </a:spcAft>
              <a:buSzPts val="800"/>
              <a:buChar char="➔"/>
            </a:pPr>
            <a:r>
              <a:rPr lang="en"/>
              <a:t>250th Parade &amp; Library Display</a:t>
            </a:r>
            <a:endParaRPr/>
          </a:p>
          <a:p>
            <a:pPr indent="-222250" lvl="0" marL="228600" rtl="0" algn="l">
              <a:spcBef>
                <a:spcPts val="0"/>
              </a:spcBef>
              <a:spcAft>
                <a:spcPts val="0"/>
              </a:spcAft>
              <a:buSzPts val="800"/>
              <a:buChar char="➔"/>
            </a:pPr>
            <a:r>
              <a:rPr lang="en"/>
              <a:t>Scarecrow Contest - Annual event </a:t>
            </a:r>
            <a:endParaRPr/>
          </a:p>
          <a:p>
            <a:pPr indent="-222250" lvl="0" marL="228600" rtl="0" algn="l">
              <a:spcBef>
                <a:spcPts val="0"/>
              </a:spcBef>
              <a:spcAft>
                <a:spcPts val="0"/>
              </a:spcAft>
              <a:buSzPts val="800"/>
              <a:buChar char="➔"/>
            </a:pPr>
            <a:r>
              <a:rPr lang="en"/>
              <a:t>MCANJ Spotlight Award to Sarah Brake</a:t>
            </a:r>
            <a:endParaRPr/>
          </a:p>
          <a:p>
            <a:pPr indent="-222250" lvl="0" marL="228600" rtl="0" algn="l">
              <a:spcBef>
                <a:spcPts val="0"/>
              </a:spcBef>
              <a:spcAft>
                <a:spcPts val="0"/>
              </a:spcAft>
              <a:buSzPts val="800"/>
              <a:buChar char="➔"/>
            </a:pPr>
            <a:r>
              <a:rPr lang="en"/>
              <a:t>25 Boxes applied for destruction (all wetlands comp.)</a:t>
            </a:r>
            <a:endParaRPr/>
          </a:p>
          <a:p>
            <a:pPr indent="-222250" lvl="0" marL="228600" rtl="0" algn="l">
              <a:spcBef>
                <a:spcPts val="0"/>
              </a:spcBef>
              <a:spcAft>
                <a:spcPts val="0"/>
              </a:spcAft>
              <a:buSzPts val="800"/>
              <a:buChar char="➔"/>
            </a:pPr>
            <a:r>
              <a:rPr lang="en"/>
              <a:t>Breaking News Segments</a:t>
            </a:r>
            <a:endParaRPr/>
          </a:p>
          <a:p>
            <a:pPr indent="-222250" lvl="0" marL="228600" rtl="0" algn="l">
              <a:spcBef>
                <a:spcPts val="0"/>
              </a:spcBef>
              <a:spcAft>
                <a:spcPts val="0"/>
              </a:spcAft>
              <a:buSzPts val="800"/>
              <a:buChar char="➔"/>
            </a:pPr>
            <a:r>
              <a:rPr lang="en"/>
              <a:t>Floater List - fully staffed</a:t>
            </a:r>
            <a:endParaRPr/>
          </a:p>
          <a:p>
            <a:pPr indent="-222250" lvl="0" marL="228600" rtl="0" algn="l">
              <a:spcBef>
                <a:spcPts val="0"/>
              </a:spcBef>
              <a:spcAft>
                <a:spcPts val="0"/>
              </a:spcAft>
              <a:buSzPts val="800"/>
              <a:buChar char="➔"/>
            </a:pPr>
            <a:r>
              <a:rPr lang="en"/>
              <a:t>26 Raffle and Bingo licenses processed as a</a:t>
            </a:r>
            <a:endParaRPr/>
          </a:p>
          <a:p>
            <a:pPr indent="-222250" lvl="0" marL="228600" rtl="0" algn="l">
              <a:spcBef>
                <a:spcPts val="0"/>
              </a:spcBef>
              <a:spcAft>
                <a:spcPts val="0"/>
              </a:spcAft>
              <a:buSzPts val="800"/>
              <a:buChar char="➔"/>
            </a:pPr>
            <a:r>
              <a:rPr lang="en"/>
              <a:t>All Vacant and Abandoned registrations entered in SDL</a:t>
            </a:r>
            <a:endParaRPr/>
          </a:p>
          <a:p>
            <a:pPr indent="-222250" lvl="0" marL="228600" rtl="0" algn="l">
              <a:spcBef>
                <a:spcPts val="0"/>
              </a:spcBef>
              <a:spcAft>
                <a:spcPts val="0"/>
              </a:spcAft>
              <a:buSzPts val="800"/>
              <a:buChar char="➔"/>
            </a:pPr>
            <a:r>
              <a:rPr lang="en"/>
              <a:t>Fall Newsletter </a:t>
            </a:r>
            <a:endParaRPr/>
          </a:p>
          <a:p>
            <a:pPr indent="-222250" lvl="0" marL="228600" rtl="0" algn="l">
              <a:spcBef>
                <a:spcPts val="0"/>
              </a:spcBef>
              <a:spcAft>
                <a:spcPts val="0"/>
              </a:spcAft>
              <a:buSzPts val="800"/>
              <a:buChar char="➔"/>
            </a:pPr>
            <a:r>
              <a:rPr lang="en"/>
              <a:t>Streamyard implementation</a:t>
            </a:r>
            <a:endParaRPr/>
          </a:p>
          <a:p>
            <a:pPr indent="-222250" lvl="0" marL="228600" rtl="0" algn="l">
              <a:spcBef>
                <a:spcPts val="0"/>
              </a:spcBef>
              <a:spcAft>
                <a:spcPts val="0"/>
              </a:spcAft>
              <a:buSzPts val="800"/>
              <a:buChar char="➔"/>
            </a:pPr>
            <a:r>
              <a:rPr lang="en"/>
              <a:t>WFH policy implemented and in handbook</a:t>
            </a:r>
            <a:endParaRPr/>
          </a:p>
        </p:txBody>
      </p:sp>
      <p:sp>
        <p:nvSpPr>
          <p:cNvPr id="108" name="Google Shape;108;p19"/>
          <p:cNvSpPr txBox="1"/>
          <p:nvPr>
            <p:ph idx="2" type="body"/>
          </p:nvPr>
        </p:nvSpPr>
        <p:spPr>
          <a:xfrm>
            <a:off x="6029899" y="3172474"/>
            <a:ext cx="3114000" cy="20331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SzPts val="900"/>
              <a:buChar char="➔"/>
            </a:pPr>
            <a:r>
              <a:rPr lang="en" sz="900"/>
              <a:t>Veterans Day - Ted Dima Guest Speaker</a:t>
            </a:r>
            <a:endParaRPr sz="900"/>
          </a:p>
          <a:p>
            <a:pPr indent="-285750" lvl="0" marL="457200" rtl="0" algn="l">
              <a:spcBef>
                <a:spcPts val="0"/>
              </a:spcBef>
              <a:spcAft>
                <a:spcPts val="0"/>
              </a:spcAft>
              <a:buSzPts val="900"/>
              <a:buChar char="➔"/>
            </a:pPr>
            <a:r>
              <a:rPr lang="en" sz="900"/>
              <a:t>Hillsborough Day at the NJ Devils Game 11/13</a:t>
            </a:r>
            <a:endParaRPr sz="900"/>
          </a:p>
          <a:p>
            <a:pPr indent="-285750" lvl="0" marL="457200" rtl="0" algn="l">
              <a:spcBef>
                <a:spcPts val="0"/>
              </a:spcBef>
              <a:spcAft>
                <a:spcPts val="0"/>
              </a:spcAft>
              <a:buSzPts val="900"/>
              <a:buChar char="➔"/>
            </a:pPr>
            <a:r>
              <a:rPr lang="en" sz="900"/>
              <a:t>Goals and Objectives in Civic HR 2022</a:t>
            </a:r>
            <a:endParaRPr sz="900"/>
          </a:p>
          <a:p>
            <a:pPr indent="-285750" lvl="0" marL="457200" rtl="0" algn="l">
              <a:spcBef>
                <a:spcPts val="0"/>
              </a:spcBef>
              <a:spcAft>
                <a:spcPts val="0"/>
              </a:spcAft>
              <a:buSzPts val="900"/>
              <a:buChar char="➔"/>
            </a:pPr>
            <a:r>
              <a:rPr lang="en" sz="900"/>
              <a:t>Time capsule for 250th</a:t>
            </a:r>
            <a:endParaRPr sz="900"/>
          </a:p>
          <a:p>
            <a:pPr indent="-285750" lvl="0" marL="457200" rtl="0" algn="l">
              <a:spcBef>
                <a:spcPts val="0"/>
              </a:spcBef>
              <a:spcAft>
                <a:spcPts val="0"/>
              </a:spcAft>
              <a:buSzPts val="900"/>
              <a:buChar char="➔"/>
            </a:pPr>
            <a:r>
              <a:rPr lang="en" sz="900"/>
              <a:t>Final 2021 TC </a:t>
            </a:r>
            <a:r>
              <a:rPr lang="en" sz="900"/>
              <a:t>meetings: 11/9 and 12/14, Reorg is Wednesday, January 5, 2022</a:t>
            </a:r>
            <a:endParaRPr sz="900"/>
          </a:p>
          <a:p>
            <a:pPr indent="-285750" lvl="0" marL="457200" rtl="0" algn="l">
              <a:spcBef>
                <a:spcPts val="0"/>
              </a:spcBef>
              <a:spcAft>
                <a:spcPts val="0"/>
              </a:spcAft>
              <a:buSzPts val="900"/>
              <a:buChar char="➔"/>
            </a:pPr>
            <a:r>
              <a:rPr lang="en" sz="900"/>
              <a:t>Ongoing records management of files within the office</a:t>
            </a:r>
            <a:endParaRPr sz="900"/>
          </a:p>
          <a:p>
            <a:pPr indent="-285750" lvl="0" marL="457200" rtl="0" algn="l">
              <a:spcBef>
                <a:spcPts val="0"/>
              </a:spcBef>
              <a:spcAft>
                <a:spcPts val="0"/>
              </a:spcAft>
              <a:buSzPts val="900"/>
              <a:buChar char="➔"/>
            </a:pPr>
            <a:r>
              <a:rPr lang="en" sz="900"/>
              <a:t>Developing checklists for licensee applications</a:t>
            </a:r>
            <a:endParaRPr sz="900"/>
          </a:p>
          <a:p>
            <a:pPr indent="-285750" lvl="0" marL="457200" rtl="0" algn="l">
              <a:spcBef>
                <a:spcPts val="0"/>
              </a:spcBef>
              <a:spcAft>
                <a:spcPts val="0"/>
              </a:spcAft>
              <a:buSzPts val="900"/>
              <a:buChar char="➔"/>
            </a:pPr>
            <a:r>
              <a:rPr lang="en" sz="900"/>
              <a:t>eCode training coming soon - learn what you can do and make notes in the code</a:t>
            </a:r>
            <a:endParaRPr sz="900"/>
          </a:p>
          <a:p>
            <a:pPr indent="0" lvl="0" marL="457200" rtl="0" algn="l">
              <a:spcBef>
                <a:spcPts val="0"/>
              </a:spcBef>
              <a:spcAft>
                <a:spcPts val="0"/>
              </a:spcAft>
              <a:buNone/>
            </a:pPr>
            <a:r>
              <a:t/>
            </a:r>
            <a:endParaRPr/>
          </a:p>
        </p:txBody>
      </p:sp>
      <p:sp>
        <p:nvSpPr>
          <p:cNvPr id="109" name="Google Shape;109;p19"/>
          <p:cNvSpPr txBox="1"/>
          <p:nvPr>
            <p:ph idx="3" type="body"/>
          </p:nvPr>
        </p:nvSpPr>
        <p:spPr>
          <a:xfrm>
            <a:off x="-975" y="3172474"/>
            <a:ext cx="3114000" cy="20331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State Certification of Imaging System </a:t>
            </a:r>
            <a:endParaRPr/>
          </a:p>
          <a:p>
            <a:pPr indent="-279400" lvl="0" marL="457200" rtl="0" algn="l">
              <a:spcBef>
                <a:spcPts val="0"/>
              </a:spcBef>
              <a:spcAft>
                <a:spcPts val="0"/>
              </a:spcAft>
              <a:buSzPts val="800"/>
              <a:buChar char="➔"/>
            </a:pPr>
            <a:r>
              <a:rPr lang="en"/>
              <a:t>Early Voting - ongoing</a:t>
            </a:r>
            <a:endParaRPr/>
          </a:p>
          <a:p>
            <a:pPr indent="-279400" lvl="0" marL="457200" rtl="0" algn="l">
              <a:spcBef>
                <a:spcPts val="0"/>
              </a:spcBef>
              <a:spcAft>
                <a:spcPts val="0"/>
              </a:spcAft>
              <a:buSzPts val="800"/>
              <a:buChar char="➔"/>
            </a:pPr>
            <a:r>
              <a:rPr lang="en"/>
              <a:t>Wrapping up the 250th</a:t>
            </a:r>
            <a:endParaRPr/>
          </a:p>
          <a:p>
            <a:pPr indent="-279400" lvl="0" marL="457200" rtl="0" algn="l">
              <a:spcBef>
                <a:spcPts val="0"/>
              </a:spcBef>
              <a:spcAft>
                <a:spcPts val="0"/>
              </a:spcAft>
              <a:buSzPts val="800"/>
              <a:buChar char="➔"/>
            </a:pPr>
            <a:r>
              <a:rPr lang="en"/>
              <a:t>RVCC S</a:t>
            </a:r>
            <a:r>
              <a:rPr lang="en"/>
              <a:t>ervice</a:t>
            </a:r>
            <a:r>
              <a:rPr lang="en"/>
              <a:t> Learning Student </a:t>
            </a:r>
            <a:endParaRPr/>
          </a:p>
          <a:p>
            <a:pPr indent="-279400" lvl="0" marL="457200" rtl="0" algn="l">
              <a:spcBef>
                <a:spcPts val="0"/>
              </a:spcBef>
              <a:spcAft>
                <a:spcPts val="0"/>
              </a:spcAft>
              <a:buSzPts val="800"/>
              <a:buChar char="➔"/>
            </a:pPr>
            <a:r>
              <a:rPr lang="en"/>
              <a:t>Next up Contract and Liquor Licenses review for destruction</a:t>
            </a:r>
            <a:endParaRPr/>
          </a:p>
          <a:p>
            <a:pPr indent="-279400" lvl="0" marL="457200" rtl="0" algn="l">
              <a:spcBef>
                <a:spcPts val="0"/>
              </a:spcBef>
              <a:spcAft>
                <a:spcPts val="0"/>
              </a:spcAft>
              <a:buSzPts val="800"/>
              <a:buChar char="➔"/>
            </a:pPr>
            <a:r>
              <a:rPr lang="en"/>
              <a:t>Rental Properties to be entered in SDL</a:t>
            </a:r>
            <a:endParaRPr/>
          </a:p>
          <a:p>
            <a:pPr indent="-279400" lvl="0" marL="457200" rtl="0" algn="l">
              <a:spcBef>
                <a:spcPts val="0"/>
              </a:spcBef>
              <a:spcAft>
                <a:spcPts val="0"/>
              </a:spcAft>
              <a:buSzPts val="800"/>
              <a:buChar char="➔"/>
            </a:pPr>
            <a:r>
              <a:rPr lang="en"/>
              <a:t>Annual Appraisals in CIVIC-HR implementation</a:t>
            </a:r>
            <a:endParaRPr/>
          </a:p>
          <a:p>
            <a:pPr indent="-298450" lvl="0" marL="457200" rtl="0" algn="l">
              <a:spcBef>
                <a:spcPts val="0"/>
              </a:spcBef>
              <a:spcAft>
                <a:spcPts val="0"/>
              </a:spcAft>
              <a:buClr>
                <a:srgbClr val="FF0000"/>
              </a:buClr>
              <a:buSzPts val="1100"/>
              <a:buChar char="➔"/>
            </a:pPr>
            <a:r>
              <a:rPr b="1" lang="en" sz="1100">
                <a:solidFill>
                  <a:srgbClr val="FF0000"/>
                </a:solidFill>
              </a:rPr>
              <a:t>VERY IMPORTANT - for the public to access SDL from the website - it is now called ONLINE FORMS &amp; REQUESTS</a:t>
            </a:r>
            <a:endParaRPr b="1" sz="1100">
              <a:solidFill>
                <a:srgbClr val="FF0000"/>
              </a:solidFill>
            </a:endParaRPr>
          </a:p>
          <a:p>
            <a:pPr indent="0" lvl="0" marL="457200" rtl="0" algn="l">
              <a:spcBef>
                <a:spcPts val="0"/>
              </a:spcBef>
              <a:spcAft>
                <a:spcPts val="0"/>
              </a:spcAft>
              <a:buNone/>
            </a:pPr>
            <a:r>
              <a:t/>
            </a:r>
            <a:endParaRPr/>
          </a:p>
        </p:txBody>
      </p:sp>
      <p:pic>
        <p:nvPicPr>
          <p:cNvPr id="110" name="Google Shape;110;p19" title="Chart"/>
          <p:cNvPicPr preferRelativeResize="0"/>
          <p:nvPr/>
        </p:nvPicPr>
        <p:blipFill>
          <a:blip r:embed="rId3">
            <a:alphaModFix/>
          </a:blip>
          <a:stretch>
            <a:fillRect/>
          </a:stretch>
        </p:blipFill>
        <p:spPr>
          <a:xfrm>
            <a:off x="5702235" y="267150"/>
            <a:ext cx="3441664" cy="2600525"/>
          </a:xfrm>
          <a:prstGeom prst="rect">
            <a:avLst/>
          </a:prstGeom>
          <a:noFill/>
          <a:ln>
            <a:noFill/>
          </a:ln>
        </p:spPr>
      </p:pic>
      <p:pic>
        <p:nvPicPr>
          <p:cNvPr id="111" name="Google Shape;111;p19" title="Chart"/>
          <p:cNvPicPr preferRelativeResize="0"/>
          <p:nvPr/>
        </p:nvPicPr>
        <p:blipFill>
          <a:blip r:embed="rId4">
            <a:alphaModFix/>
          </a:blip>
          <a:stretch>
            <a:fillRect/>
          </a:stretch>
        </p:blipFill>
        <p:spPr>
          <a:xfrm>
            <a:off x="0" y="267150"/>
            <a:ext cx="3266425" cy="2600523"/>
          </a:xfrm>
          <a:prstGeom prst="rect">
            <a:avLst/>
          </a:prstGeom>
          <a:noFill/>
          <a:ln>
            <a:noFill/>
          </a:ln>
        </p:spPr>
      </p:pic>
      <p:pic>
        <p:nvPicPr>
          <p:cNvPr id="112" name="Google Shape;112;p19" title="Chart"/>
          <p:cNvPicPr preferRelativeResize="0"/>
          <p:nvPr/>
        </p:nvPicPr>
        <p:blipFill>
          <a:blip r:embed="rId5">
            <a:alphaModFix/>
          </a:blip>
          <a:stretch>
            <a:fillRect/>
          </a:stretch>
        </p:blipFill>
        <p:spPr>
          <a:xfrm>
            <a:off x="3292025" y="273500"/>
            <a:ext cx="2375725" cy="2600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2205204" y="-79750"/>
            <a:ext cx="4516200" cy="35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Building Department</a:t>
            </a:r>
            <a:endParaRPr/>
          </a:p>
        </p:txBody>
      </p:sp>
      <p:sp>
        <p:nvSpPr>
          <p:cNvPr id="118" name="Google Shape;118;p20"/>
          <p:cNvSpPr txBox="1"/>
          <p:nvPr>
            <p:ph idx="1" type="body"/>
          </p:nvPr>
        </p:nvSpPr>
        <p:spPr>
          <a:xfrm>
            <a:off x="2841875" y="3020075"/>
            <a:ext cx="3374700" cy="20643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The</a:t>
            </a:r>
            <a:r>
              <a:rPr lang="en"/>
              <a:t> Building Staff worked tirelessly as a team to inspect &amp; process permits due to Hurricane Ida which took priority</a:t>
            </a:r>
            <a:endParaRPr/>
          </a:p>
          <a:p>
            <a:pPr indent="-279400" lvl="0" marL="457200" rtl="0" algn="l">
              <a:spcBef>
                <a:spcPts val="0"/>
              </a:spcBef>
              <a:spcAft>
                <a:spcPts val="0"/>
              </a:spcAft>
              <a:buSzPts val="800"/>
              <a:buChar char="➔"/>
            </a:pPr>
            <a:r>
              <a:rPr lang="en"/>
              <a:t>TA’s are now using BRT in place of Vitals</a:t>
            </a:r>
            <a:endParaRPr/>
          </a:p>
          <a:p>
            <a:pPr indent="-279400" lvl="0" marL="457200" rtl="0" algn="l">
              <a:spcBef>
                <a:spcPts val="0"/>
              </a:spcBef>
              <a:spcAft>
                <a:spcPts val="0"/>
              </a:spcAft>
              <a:buSzPts val="800"/>
              <a:buChar char="➔"/>
            </a:pPr>
            <a:r>
              <a:rPr lang="en"/>
              <a:t>As of Oct 1, 2021 there are </a:t>
            </a:r>
            <a:r>
              <a:rPr b="1" lang="en">
                <a:solidFill>
                  <a:srgbClr val="990000"/>
                </a:solidFill>
              </a:rPr>
              <a:t>147 permits</a:t>
            </a:r>
            <a:r>
              <a:rPr lang="en"/>
              <a:t> totaling </a:t>
            </a:r>
            <a:r>
              <a:rPr b="1" lang="en">
                <a:solidFill>
                  <a:srgbClr val="990000"/>
                </a:solidFill>
              </a:rPr>
              <a:t>$69,758</a:t>
            </a:r>
            <a:r>
              <a:rPr lang="en"/>
              <a:t> </a:t>
            </a:r>
            <a:r>
              <a:rPr lang="en"/>
              <a:t>waiting for pick up/payment</a:t>
            </a:r>
            <a:endParaRPr/>
          </a:p>
          <a:p>
            <a:pPr indent="-279400" lvl="0" marL="457200" rtl="0" algn="l">
              <a:spcBef>
                <a:spcPts val="0"/>
              </a:spcBef>
              <a:spcAft>
                <a:spcPts val="0"/>
              </a:spcAft>
              <a:buSzPts val="800"/>
              <a:buChar char="➔"/>
            </a:pPr>
            <a:r>
              <a:rPr lang="en"/>
              <a:t>The Building Subcode acquired unanimous nomination for President for CJCOA (Central Jersey Code Official Assoc.)</a:t>
            </a:r>
            <a:endParaRPr/>
          </a:p>
          <a:p>
            <a:pPr indent="-279400" lvl="0" marL="457200" rtl="0" algn="l">
              <a:spcBef>
                <a:spcPts val="0"/>
              </a:spcBef>
              <a:spcAft>
                <a:spcPts val="0"/>
              </a:spcAft>
              <a:buSzPts val="800"/>
              <a:buChar char="➔"/>
            </a:pPr>
            <a:r>
              <a:rPr lang="en"/>
              <a:t>Bldg Inspectors completed plan review training Module 1 and now working on Module 2 &amp; 3. </a:t>
            </a:r>
            <a:endParaRPr/>
          </a:p>
          <a:p>
            <a:pPr indent="-279400" lvl="0" marL="457200" rtl="0" algn="l">
              <a:spcBef>
                <a:spcPts val="0"/>
              </a:spcBef>
              <a:spcAft>
                <a:spcPts val="0"/>
              </a:spcAft>
              <a:buSzPts val="800"/>
              <a:buChar char="➔"/>
            </a:pPr>
            <a:r>
              <a:rPr lang="en"/>
              <a:t>Bldg Subcode created a user friendly collection of primary code documents &amp; resources called </a:t>
            </a:r>
            <a:r>
              <a:rPr b="1" lang="en">
                <a:solidFill>
                  <a:srgbClr val="990000"/>
                </a:solidFill>
              </a:rPr>
              <a:t>The Ultimate Book of Survival Gear</a:t>
            </a:r>
            <a:r>
              <a:rPr b="1" lang="en"/>
              <a:t> </a:t>
            </a:r>
            <a:r>
              <a:rPr lang="en"/>
              <a:t>for inspectors, contr. &amp; professionals</a:t>
            </a:r>
            <a:endParaRPr/>
          </a:p>
          <a:p>
            <a:pPr indent="-279400" lvl="0" marL="457200" rtl="0" algn="l">
              <a:spcBef>
                <a:spcPts val="0"/>
              </a:spcBef>
              <a:spcAft>
                <a:spcPts val="0"/>
              </a:spcAft>
              <a:buSzPts val="800"/>
              <a:buChar char="➔"/>
            </a:pPr>
            <a:r>
              <a:rPr lang="en"/>
              <a:t>This quarter </a:t>
            </a:r>
            <a:r>
              <a:rPr b="1" lang="en">
                <a:solidFill>
                  <a:srgbClr val="990000"/>
                </a:solidFill>
              </a:rPr>
              <a:t>3,365 inspections</a:t>
            </a:r>
            <a:r>
              <a:rPr lang="en"/>
              <a:t> were conducted along with  approx </a:t>
            </a:r>
            <a:r>
              <a:rPr b="1" lang="en">
                <a:solidFill>
                  <a:srgbClr val="990000"/>
                </a:solidFill>
              </a:rPr>
              <a:t>200</a:t>
            </a:r>
            <a:r>
              <a:rPr lang="en"/>
              <a:t> courtesy inspections due to Hurricane Ida.</a:t>
            </a:r>
            <a:endParaRPr/>
          </a:p>
          <a:p>
            <a:pPr indent="-279400" lvl="0" marL="457200" rtl="0" algn="l">
              <a:spcBef>
                <a:spcPts val="0"/>
              </a:spcBef>
              <a:spcAft>
                <a:spcPts val="0"/>
              </a:spcAft>
              <a:buSzPts val="800"/>
              <a:buChar char="➔"/>
            </a:pPr>
            <a:r>
              <a:rPr lang="en"/>
              <a:t>C.O. re-elected as President of NJBOA &amp; will be sworn in at NJ League of Municipalities</a:t>
            </a:r>
            <a:endParaRPr/>
          </a:p>
        </p:txBody>
      </p:sp>
      <p:sp>
        <p:nvSpPr>
          <p:cNvPr id="119" name="Google Shape;119;p20"/>
          <p:cNvSpPr txBox="1"/>
          <p:nvPr>
            <p:ph idx="2" type="body"/>
          </p:nvPr>
        </p:nvSpPr>
        <p:spPr>
          <a:xfrm>
            <a:off x="5923000" y="3020075"/>
            <a:ext cx="3180000" cy="20331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Hills. Crossing Village--10 dwelling units and commercial</a:t>
            </a:r>
            <a:endParaRPr/>
          </a:p>
          <a:p>
            <a:pPr indent="-279400" lvl="0" marL="457200" rtl="0" algn="l">
              <a:spcBef>
                <a:spcPts val="0"/>
              </a:spcBef>
              <a:spcAft>
                <a:spcPts val="0"/>
              </a:spcAft>
              <a:buSzPts val="800"/>
              <a:buChar char="➔"/>
            </a:pPr>
            <a:r>
              <a:rPr lang="en"/>
              <a:t>RPM Development--88 dwelling Units.</a:t>
            </a:r>
            <a:endParaRPr/>
          </a:p>
          <a:p>
            <a:pPr indent="-279400" lvl="0" marL="457200" rtl="0" algn="l">
              <a:spcBef>
                <a:spcPts val="0"/>
              </a:spcBef>
              <a:spcAft>
                <a:spcPts val="0"/>
              </a:spcAft>
              <a:buSzPts val="800"/>
              <a:buChar char="➔"/>
            </a:pPr>
            <a:r>
              <a:rPr lang="en"/>
              <a:t>Hillsborough 206 Holdings--175 dwelling units and commercial</a:t>
            </a:r>
            <a:endParaRPr/>
          </a:p>
          <a:p>
            <a:pPr indent="-279400" lvl="0" marL="457200" rtl="0" algn="l">
              <a:spcBef>
                <a:spcPts val="0"/>
              </a:spcBef>
              <a:spcAft>
                <a:spcPts val="0"/>
              </a:spcAft>
              <a:buSzPts val="800"/>
              <a:buChar char="➔"/>
            </a:pPr>
            <a:r>
              <a:rPr lang="en"/>
              <a:t>Brookhaven Loft Apartments and Hotel</a:t>
            </a:r>
            <a:endParaRPr/>
          </a:p>
          <a:p>
            <a:pPr indent="-279400" lvl="0" marL="457200" rtl="0" algn="l">
              <a:spcBef>
                <a:spcPts val="0"/>
              </a:spcBef>
              <a:spcAft>
                <a:spcPts val="0"/>
              </a:spcAft>
              <a:buSzPts val="800"/>
              <a:buChar char="➔"/>
            </a:pPr>
            <a:r>
              <a:rPr lang="en"/>
              <a:t>LD Constr--191 dwelling units &amp; commercial</a:t>
            </a:r>
            <a:endParaRPr/>
          </a:p>
          <a:p>
            <a:pPr indent="-279400" lvl="0" marL="457200" rtl="0" algn="l">
              <a:spcBef>
                <a:spcPts val="0"/>
              </a:spcBef>
              <a:spcAft>
                <a:spcPts val="0"/>
              </a:spcAft>
              <a:buSzPts val="800"/>
              <a:buChar char="➔"/>
            </a:pPr>
            <a:r>
              <a:rPr lang="en"/>
              <a:t>Gateway building 35 SFD yearly with 150 to build</a:t>
            </a:r>
            <a:endParaRPr/>
          </a:p>
          <a:p>
            <a:pPr indent="-279400" lvl="0" marL="457200" rtl="0" algn="l">
              <a:spcBef>
                <a:spcPts val="0"/>
              </a:spcBef>
              <a:spcAft>
                <a:spcPts val="0"/>
              </a:spcAft>
              <a:buSzPts val="800"/>
              <a:buChar char="➔"/>
            </a:pPr>
            <a:r>
              <a:rPr lang="en"/>
              <a:t>Bilkoo Gas &amp; Convenience Store</a:t>
            </a:r>
            <a:endParaRPr/>
          </a:p>
          <a:p>
            <a:pPr indent="-279400" lvl="0" marL="457200" rtl="0" algn="l">
              <a:spcBef>
                <a:spcPts val="0"/>
              </a:spcBef>
              <a:spcAft>
                <a:spcPts val="0"/>
              </a:spcAft>
              <a:buSzPts val="800"/>
              <a:buChar char="➔"/>
            </a:pPr>
            <a:r>
              <a:rPr lang="en"/>
              <a:t>Negotiating removal costs with Allstate--to move archived permit boxes from Allstate to DocuSafe for a </a:t>
            </a:r>
            <a:r>
              <a:rPr b="1" lang="en">
                <a:solidFill>
                  <a:srgbClr val="990000"/>
                </a:solidFill>
              </a:rPr>
              <a:t>Significant Cost Savings</a:t>
            </a:r>
            <a:endParaRPr/>
          </a:p>
          <a:p>
            <a:pPr indent="-279400" lvl="0" marL="457200" rtl="0" algn="l">
              <a:spcBef>
                <a:spcPts val="0"/>
              </a:spcBef>
              <a:spcAft>
                <a:spcPts val="0"/>
              </a:spcAft>
              <a:buSzPts val="800"/>
              <a:buChar char="➔"/>
            </a:pPr>
            <a:r>
              <a:rPr b="1" lang="en">
                <a:solidFill>
                  <a:srgbClr val="990000"/>
                </a:solidFill>
              </a:rPr>
              <a:t>Foveonics</a:t>
            </a:r>
            <a:r>
              <a:rPr lang="en"/>
              <a:t> will be picking up </a:t>
            </a:r>
            <a:r>
              <a:rPr b="1" lang="en">
                <a:solidFill>
                  <a:srgbClr val="990000"/>
                </a:solidFill>
              </a:rPr>
              <a:t>40 more boxes</a:t>
            </a:r>
            <a:r>
              <a:rPr lang="en"/>
              <a:t> of closed permits in November which will be digitally archived</a:t>
            </a:r>
            <a:endParaRPr/>
          </a:p>
          <a:p>
            <a:pPr indent="-279400" lvl="0" marL="457200" rtl="0" algn="l">
              <a:spcBef>
                <a:spcPts val="0"/>
              </a:spcBef>
              <a:spcAft>
                <a:spcPts val="0"/>
              </a:spcAft>
              <a:buSzPts val="800"/>
              <a:buChar char="➔"/>
            </a:pPr>
            <a:r>
              <a:rPr lang="en"/>
              <a:t>Village Point--44 apartments</a:t>
            </a:r>
            <a:endParaRPr/>
          </a:p>
          <a:p>
            <a:pPr indent="-279400" lvl="0" marL="457200" rtl="0" algn="l">
              <a:spcBef>
                <a:spcPts val="0"/>
              </a:spcBef>
              <a:spcAft>
                <a:spcPts val="0"/>
              </a:spcAft>
              <a:buSzPts val="800"/>
              <a:buChar char="➔"/>
            </a:pPr>
            <a:r>
              <a:rPr lang="en"/>
              <a:t>Country Classics--decided to build two more houses</a:t>
            </a:r>
            <a:endParaRPr/>
          </a:p>
        </p:txBody>
      </p:sp>
      <p:sp>
        <p:nvSpPr>
          <p:cNvPr id="120" name="Google Shape;120;p20"/>
          <p:cNvSpPr txBox="1"/>
          <p:nvPr>
            <p:ph idx="3" type="body"/>
          </p:nvPr>
        </p:nvSpPr>
        <p:spPr>
          <a:xfrm>
            <a:off x="-214625" y="3062975"/>
            <a:ext cx="3254700" cy="19902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b="1" lang="en">
                <a:solidFill>
                  <a:srgbClr val="990000"/>
                </a:solidFill>
              </a:rPr>
              <a:t>New Projects</a:t>
            </a:r>
            <a:r>
              <a:rPr lang="en"/>
              <a:t>---Avalon, Xfinity, Jill Ct--Bldg 15 &amp; 16, Starbucks, Wendys, Weis, K-9 Resorts, RPM</a:t>
            </a:r>
            <a:endParaRPr/>
          </a:p>
          <a:p>
            <a:pPr indent="-279400" lvl="0" marL="457200" rtl="0" algn="l">
              <a:spcBef>
                <a:spcPts val="0"/>
              </a:spcBef>
              <a:spcAft>
                <a:spcPts val="0"/>
              </a:spcAft>
              <a:buSzPts val="800"/>
              <a:buChar char="➔"/>
            </a:pPr>
            <a:r>
              <a:rPr b="1" lang="en">
                <a:solidFill>
                  <a:srgbClr val="990000"/>
                </a:solidFill>
              </a:rPr>
              <a:t>Ongoing inspections</a:t>
            </a:r>
            <a:r>
              <a:rPr lang="en"/>
              <a:t>--</a:t>
            </a:r>
            <a:r>
              <a:rPr lang="en"/>
              <a:t>Hillsborough Radiology, Amwell Terrace, Hills.Village, Ramaswamy, Belle Mead Hot Glass, CW Brewery, Gateway, Brookhaven, Hills. Schools, Village Point, Hills. 206 Holdings</a:t>
            </a:r>
            <a:endParaRPr/>
          </a:p>
          <a:p>
            <a:pPr indent="-279400" lvl="0" marL="457200" rtl="0" algn="l">
              <a:spcBef>
                <a:spcPts val="0"/>
              </a:spcBef>
              <a:spcAft>
                <a:spcPts val="0"/>
              </a:spcAft>
              <a:buSzPts val="800"/>
              <a:buChar char="➔"/>
            </a:pPr>
            <a:r>
              <a:rPr b="1" lang="en">
                <a:solidFill>
                  <a:srgbClr val="990000"/>
                </a:solidFill>
              </a:rPr>
              <a:t>CO’s issued</a:t>
            </a:r>
            <a:r>
              <a:rPr lang="en"/>
              <a:t>--</a:t>
            </a:r>
            <a:r>
              <a:rPr lang="en"/>
              <a:t>Swiss Orthopedic, Iron Peak, RWJ</a:t>
            </a:r>
            <a:endParaRPr/>
          </a:p>
          <a:p>
            <a:pPr indent="-279400" lvl="0" marL="457200" rtl="0" algn="l">
              <a:spcBef>
                <a:spcPts val="0"/>
              </a:spcBef>
              <a:spcAft>
                <a:spcPts val="0"/>
              </a:spcAft>
              <a:buSzPts val="800"/>
              <a:buChar char="➔"/>
            </a:pPr>
            <a:r>
              <a:rPr b="1" lang="en">
                <a:solidFill>
                  <a:srgbClr val="990000"/>
                </a:solidFill>
              </a:rPr>
              <a:t>CCO’s issued</a:t>
            </a:r>
            <a:r>
              <a:rPr lang="en"/>
              <a:t>--</a:t>
            </a:r>
            <a:r>
              <a:rPr lang="en"/>
              <a:t>Auto Plus, Princeton Search, Wildfire Tech. Integration, New Kang Da Health Center, Princeton Search, Bezwada Biomedical, Polymer Cleaning Tech </a:t>
            </a:r>
            <a:endParaRPr/>
          </a:p>
          <a:p>
            <a:pPr indent="-279400" lvl="0" marL="457200" rtl="0" algn="l">
              <a:spcBef>
                <a:spcPts val="0"/>
              </a:spcBef>
              <a:spcAft>
                <a:spcPts val="0"/>
              </a:spcAft>
              <a:buSzPts val="800"/>
              <a:buChar char="➔"/>
            </a:pPr>
            <a:r>
              <a:rPr b="1" lang="en">
                <a:solidFill>
                  <a:srgbClr val="990000"/>
                </a:solidFill>
              </a:rPr>
              <a:t>TCO’s issued</a:t>
            </a:r>
            <a:r>
              <a:rPr lang="en"/>
              <a:t>--Primrose and TCO’s extended for 221 HR Massage and YMCA</a:t>
            </a:r>
            <a:endParaRPr/>
          </a:p>
          <a:p>
            <a:pPr indent="-279400" lvl="0" marL="457200" rtl="0" algn="l">
              <a:spcBef>
                <a:spcPts val="0"/>
              </a:spcBef>
              <a:spcAft>
                <a:spcPts val="0"/>
              </a:spcAft>
              <a:buSzPts val="800"/>
              <a:buChar char="➔"/>
            </a:pPr>
            <a:r>
              <a:rPr lang="en"/>
              <a:t>Bldg staff working with Engineering &amp; Tax Assessor on a process to ensure pool permits are closed</a:t>
            </a:r>
            <a:endParaRPr/>
          </a:p>
          <a:p>
            <a:pPr indent="0" lvl="0" marL="457200" rtl="0" algn="l">
              <a:spcBef>
                <a:spcPts val="0"/>
              </a:spcBef>
              <a:spcAft>
                <a:spcPts val="0"/>
              </a:spcAft>
              <a:buNone/>
            </a:pPr>
            <a:r>
              <a:rPr lang="en"/>
              <a:t> </a:t>
            </a:r>
            <a:endParaRPr/>
          </a:p>
        </p:txBody>
      </p:sp>
      <p:pic>
        <p:nvPicPr>
          <p:cNvPr id="121" name="Google Shape;121;p20" title="TOTAL FEES (Year to Date)"/>
          <p:cNvPicPr preferRelativeResize="0"/>
          <p:nvPr/>
        </p:nvPicPr>
        <p:blipFill rotWithShape="1">
          <a:blip r:embed="rId3">
            <a:alphaModFix/>
          </a:blip>
          <a:srcRect b="-1120" l="0" r="0" t="1120"/>
          <a:stretch/>
        </p:blipFill>
        <p:spPr>
          <a:xfrm>
            <a:off x="44400" y="274550"/>
            <a:ext cx="2967700" cy="2633925"/>
          </a:xfrm>
          <a:prstGeom prst="rect">
            <a:avLst/>
          </a:prstGeom>
          <a:noFill/>
          <a:ln>
            <a:noFill/>
          </a:ln>
        </p:spPr>
      </p:pic>
      <p:pic>
        <p:nvPicPr>
          <p:cNvPr id="122" name="Google Shape;122;p20" title="PERMITS + UPDATES ISSUED (Year to Date)"/>
          <p:cNvPicPr preferRelativeResize="0"/>
          <p:nvPr/>
        </p:nvPicPr>
        <p:blipFill>
          <a:blip r:embed="rId4">
            <a:alphaModFix/>
          </a:blip>
          <a:stretch>
            <a:fillRect/>
          </a:stretch>
        </p:blipFill>
        <p:spPr>
          <a:xfrm>
            <a:off x="3040050" y="274550"/>
            <a:ext cx="3063900" cy="2633926"/>
          </a:xfrm>
          <a:prstGeom prst="rect">
            <a:avLst/>
          </a:prstGeom>
          <a:noFill/>
          <a:ln>
            <a:noFill/>
          </a:ln>
        </p:spPr>
      </p:pic>
      <p:pic>
        <p:nvPicPr>
          <p:cNvPr id="123" name="Google Shape;123;p20" title=" APPLICATIONS SUBMITTED (Year to Date)"/>
          <p:cNvPicPr preferRelativeResize="0"/>
          <p:nvPr/>
        </p:nvPicPr>
        <p:blipFill>
          <a:blip r:embed="rId5">
            <a:alphaModFix/>
          </a:blip>
          <a:stretch>
            <a:fillRect/>
          </a:stretch>
        </p:blipFill>
        <p:spPr>
          <a:xfrm>
            <a:off x="6131900" y="274550"/>
            <a:ext cx="3012101" cy="2633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2205029" y="-87150"/>
            <a:ext cx="4516200" cy="35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Engineering</a:t>
            </a:r>
            <a:endParaRPr/>
          </a:p>
        </p:txBody>
      </p:sp>
      <p:pic>
        <p:nvPicPr>
          <p:cNvPr id="129" name="Google Shape;129;p21" title="Chart"/>
          <p:cNvPicPr preferRelativeResize="0"/>
          <p:nvPr/>
        </p:nvPicPr>
        <p:blipFill rotWithShape="1">
          <a:blip r:embed="rId3">
            <a:alphaModFix/>
          </a:blip>
          <a:srcRect b="0" l="0" r="5988" t="0"/>
          <a:stretch/>
        </p:blipFill>
        <p:spPr>
          <a:xfrm>
            <a:off x="7393650" y="284675"/>
            <a:ext cx="1750350" cy="2581624"/>
          </a:xfrm>
          <a:prstGeom prst="rect">
            <a:avLst/>
          </a:prstGeom>
          <a:noFill/>
          <a:ln>
            <a:noFill/>
          </a:ln>
        </p:spPr>
      </p:pic>
      <p:pic>
        <p:nvPicPr>
          <p:cNvPr id="130" name="Google Shape;130;p21" title="Chart"/>
          <p:cNvPicPr preferRelativeResize="0"/>
          <p:nvPr/>
        </p:nvPicPr>
        <p:blipFill rotWithShape="1">
          <a:blip r:embed="rId4">
            <a:alphaModFix/>
          </a:blip>
          <a:srcRect b="0" l="0" r="8045" t="0"/>
          <a:stretch/>
        </p:blipFill>
        <p:spPr>
          <a:xfrm>
            <a:off x="5705600" y="286175"/>
            <a:ext cx="1688049" cy="2581500"/>
          </a:xfrm>
          <a:prstGeom prst="rect">
            <a:avLst/>
          </a:prstGeom>
          <a:noFill/>
          <a:ln>
            <a:noFill/>
          </a:ln>
        </p:spPr>
      </p:pic>
      <p:pic>
        <p:nvPicPr>
          <p:cNvPr id="131" name="Google Shape;131;p21" title="Chart"/>
          <p:cNvPicPr preferRelativeResize="0"/>
          <p:nvPr/>
        </p:nvPicPr>
        <p:blipFill rotWithShape="1">
          <a:blip r:embed="rId5">
            <a:alphaModFix/>
          </a:blip>
          <a:srcRect b="0" l="3066" r="5114" t="0"/>
          <a:stretch/>
        </p:blipFill>
        <p:spPr>
          <a:xfrm>
            <a:off x="3707875" y="284750"/>
            <a:ext cx="1997725" cy="2033100"/>
          </a:xfrm>
          <a:prstGeom prst="rect">
            <a:avLst/>
          </a:prstGeom>
          <a:noFill/>
          <a:ln>
            <a:noFill/>
          </a:ln>
        </p:spPr>
      </p:pic>
      <p:pic>
        <p:nvPicPr>
          <p:cNvPr id="132" name="Google Shape;132;p21" title="Chart"/>
          <p:cNvPicPr preferRelativeResize="0"/>
          <p:nvPr/>
        </p:nvPicPr>
        <p:blipFill rotWithShape="1">
          <a:blip r:embed="rId6">
            <a:alphaModFix/>
          </a:blip>
          <a:srcRect b="2912" l="2747" r="1841" t="0"/>
          <a:stretch/>
        </p:blipFill>
        <p:spPr>
          <a:xfrm>
            <a:off x="0" y="284675"/>
            <a:ext cx="2906299" cy="2581625"/>
          </a:xfrm>
          <a:prstGeom prst="rect">
            <a:avLst/>
          </a:prstGeom>
          <a:noFill/>
          <a:ln>
            <a:noFill/>
          </a:ln>
        </p:spPr>
      </p:pic>
      <p:sp>
        <p:nvSpPr>
          <p:cNvPr id="133" name="Google Shape;133;p21"/>
          <p:cNvSpPr txBox="1"/>
          <p:nvPr/>
        </p:nvSpPr>
        <p:spPr>
          <a:xfrm>
            <a:off x="2906300" y="284750"/>
            <a:ext cx="801600" cy="2581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u="sng"/>
              <a:t>2020 Roads</a:t>
            </a:r>
            <a:endParaRPr b="1" sz="800" u="sng"/>
          </a:p>
          <a:p>
            <a:pPr indent="0" lvl="0" marL="0" rtl="0" algn="l">
              <a:spcBef>
                <a:spcPts val="0"/>
              </a:spcBef>
              <a:spcAft>
                <a:spcPts val="0"/>
              </a:spcAft>
              <a:buNone/>
            </a:pPr>
            <a:r>
              <a:rPr lang="en" sz="600"/>
              <a:t>- Andria</a:t>
            </a:r>
            <a:endParaRPr sz="600"/>
          </a:p>
          <a:p>
            <a:pPr indent="0" lvl="0" marL="0" rtl="0" algn="l">
              <a:spcBef>
                <a:spcPts val="0"/>
              </a:spcBef>
              <a:spcAft>
                <a:spcPts val="0"/>
              </a:spcAft>
              <a:buNone/>
            </a:pPr>
            <a:r>
              <a:rPr lang="en" sz="600"/>
              <a:t>- Hillsborough</a:t>
            </a:r>
            <a:endParaRPr sz="600"/>
          </a:p>
          <a:p>
            <a:pPr indent="0" lvl="0" marL="0" rtl="0" algn="l">
              <a:spcBef>
                <a:spcPts val="0"/>
              </a:spcBef>
              <a:spcAft>
                <a:spcPts val="0"/>
              </a:spcAft>
              <a:buNone/>
            </a:pPr>
            <a:r>
              <a:rPr lang="en" sz="600"/>
              <a:t>- Wertsville</a:t>
            </a:r>
            <a:endParaRPr sz="600"/>
          </a:p>
          <a:p>
            <a:pPr indent="0" lvl="0" marL="0" rtl="0" algn="l">
              <a:spcBef>
                <a:spcPts val="0"/>
              </a:spcBef>
              <a:spcAft>
                <a:spcPts val="0"/>
              </a:spcAft>
              <a:buNone/>
            </a:pPr>
            <a:r>
              <a:rPr lang="en" sz="600"/>
              <a:t>- Brooks</a:t>
            </a:r>
            <a:endParaRPr sz="600"/>
          </a:p>
          <a:p>
            <a:pPr indent="0" lvl="0" marL="0" rtl="0" algn="l">
              <a:spcBef>
                <a:spcPts val="0"/>
              </a:spcBef>
              <a:spcAft>
                <a:spcPts val="0"/>
              </a:spcAft>
              <a:buNone/>
            </a:pPr>
            <a:r>
              <a:rPr lang="en" sz="600"/>
              <a:t>- East Mountain</a:t>
            </a:r>
            <a:endParaRPr sz="600"/>
          </a:p>
          <a:p>
            <a:pPr indent="0" lvl="0" marL="0" rtl="0" algn="l">
              <a:spcBef>
                <a:spcPts val="0"/>
              </a:spcBef>
              <a:spcAft>
                <a:spcPts val="0"/>
              </a:spcAft>
              <a:buNone/>
            </a:pPr>
            <a:r>
              <a:rPr lang="en" sz="600"/>
              <a:t>- Green Hills</a:t>
            </a:r>
            <a:endParaRPr sz="600"/>
          </a:p>
          <a:p>
            <a:pPr indent="0" lvl="0" marL="0" rtl="0" algn="l">
              <a:spcBef>
                <a:spcPts val="0"/>
              </a:spcBef>
              <a:spcAft>
                <a:spcPts val="0"/>
              </a:spcAft>
              <a:buNone/>
            </a:pPr>
            <a:r>
              <a:rPr lang="en" sz="600"/>
              <a:t>- Mountain View</a:t>
            </a:r>
            <a:endParaRPr sz="600"/>
          </a:p>
          <a:p>
            <a:pPr indent="0" lvl="0" marL="0" rtl="0" algn="l">
              <a:spcBef>
                <a:spcPts val="0"/>
              </a:spcBef>
              <a:spcAft>
                <a:spcPts val="0"/>
              </a:spcAft>
              <a:buNone/>
            </a:pPr>
            <a:r>
              <a:rPr lang="en" sz="600"/>
              <a:t>- WIllow</a:t>
            </a:r>
            <a:endParaRPr sz="600"/>
          </a:p>
          <a:p>
            <a:pPr indent="0" lvl="0" marL="0" rtl="0" algn="l">
              <a:spcBef>
                <a:spcPts val="0"/>
              </a:spcBef>
              <a:spcAft>
                <a:spcPts val="0"/>
              </a:spcAft>
              <a:buNone/>
            </a:pPr>
            <a:r>
              <a:t/>
            </a:r>
            <a:endParaRPr sz="600"/>
          </a:p>
          <a:p>
            <a:pPr indent="0" lvl="0" marL="0" rtl="0" algn="l">
              <a:spcBef>
                <a:spcPts val="0"/>
              </a:spcBef>
              <a:spcAft>
                <a:spcPts val="0"/>
              </a:spcAft>
              <a:buNone/>
            </a:pPr>
            <a:r>
              <a:rPr b="1" lang="en" sz="800" u="sng"/>
              <a:t>2021 Roads</a:t>
            </a:r>
            <a:endParaRPr b="1" sz="800" u="sng"/>
          </a:p>
          <a:p>
            <a:pPr indent="0" lvl="0" marL="0" marR="0" rtl="0" algn="l">
              <a:spcBef>
                <a:spcPts val="0"/>
              </a:spcBef>
              <a:spcAft>
                <a:spcPts val="0"/>
              </a:spcAft>
              <a:buNone/>
            </a:pPr>
            <a:r>
              <a:rPr lang="en" sz="550"/>
              <a:t>- Brooks Blvd (half width)</a:t>
            </a:r>
            <a:endParaRPr sz="550"/>
          </a:p>
          <a:p>
            <a:pPr indent="0" lvl="0" marL="0" marR="0" rtl="0" algn="l">
              <a:spcBef>
                <a:spcPts val="0"/>
              </a:spcBef>
              <a:spcAft>
                <a:spcPts val="0"/>
              </a:spcAft>
              <a:buNone/>
            </a:pPr>
            <a:r>
              <a:rPr lang="en" sz="550"/>
              <a:t>- East Mountain Rd</a:t>
            </a:r>
            <a:endParaRPr sz="550"/>
          </a:p>
          <a:p>
            <a:pPr indent="0" lvl="0" marL="0" marR="0" rtl="0" algn="l">
              <a:spcBef>
                <a:spcPts val="0"/>
              </a:spcBef>
              <a:spcAft>
                <a:spcPts val="0"/>
              </a:spcAft>
              <a:buNone/>
            </a:pPr>
            <a:r>
              <a:rPr lang="en" sz="550"/>
              <a:t>- Mountain View Rd</a:t>
            </a:r>
            <a:endParaRPr sz="550"/>
          </a:p>
          <a:p>
            <a:pPr indent="0" lvl="0" marL="0" marR="0" rtl="0" algn="l">
              <a:spcBef>
                <a:spcPts val="0"/>
              </a:spcBef>
              <a:spcAft>
                <a:spcPts val="0"/>
              </a:spcAft>
              <a:buNone/>
            </a:pPr>
            <a:r>
              <a:rPr lang="en" sz="550"/>
              <a:t>- Williamsburg Dr</a:t>
            </a:r>
            <a:endParaRPr sz="550"/>
          </a:p>
          <a:p>
            <a:pPr indent="0" lvl="0" marL="0" marR="0" rtl="0" algn="l">
              <a:spcBef>
                <a:spcPts val="0"/>
              </a:spcBef>
              <a:spcAft>
                <a:spcPts val="0"/>
              </a:spcAft>
              <a:buNone/>
            </a:pPr>
            <a:r>
              <a:rPr lang="en" sz="550"/>
              <a:t>- Weybridge  Dr</a:t>
            </a:r>
            <a:endParaRPr sz="550"/>
          </a:p>
          <a:p>
            <a:pPr indent="0" lvl="0" marL="0" marR="0" rtl="0" algn="l">
              <a:spcBef>
                <a:spcPts val="0"/>
              </a:spcBef>
              <a:spcAft>
                <a:spcPts val="0"/>
              </a:spcAft>
              <a:buNone/>
            </a:pPr>
            <a:r>
              <a:rPr lang="en" sz="550"/>
              <a:t>- Bywater Way</a:t>
            </a:r>
            <a:endParaRPr sz="550"/>
          </a:p>
          <a:p>
            <a:pPr indent="0" lvl="0" marL="0" marR="0" rtl="0" algn="l">
              <a:spcBef>
                <a:spcPts val="0"/>
              </a:spcBef>
              <a:spcAft>
                <a:spcPts val="0"/>
              </a:spcAft>
              <a:buNone/>
            </a:pPr>
            <a:r>
              <a:rPr lang="en" sz="550"/>
              <a:t>- Bywater Ct</a:t>
            </a:r>
            <a:endParaRPr sz="550"/>
          </a:p>
          <a:p>
            <a:pPr indent="0" lvl="0" marL="0" marR="0" rtl="0" algn="l">
              <a:spcBef>
                <a:spcPts val="0"/>
              </a:spcBef>
              <a:spcAft>
                <a:spcPts val="0"/>
              </a:spcAft>
              <a:buNone/>
            </a:pPr>
            <a:r>
              <a:rPr lang="en" sz="550"/>
              <a:t>- Rivendell Rd</a:t>
            </a:r>
            <a:endParaRPr sz="550"/>
          </a:p>
          <a:p>
            <a:pPr indent="0" lvl="0" marL="0" marR="0" rtl="0" algn="l">
              <a:spcBef>
                <a:spcPts val="0"/>
              </a:spcBef>
              <a:spcAft>
                <a:spcPts val="0"/>
              </a:spcAft>
              <a:buNone/>
            </a:pPr>
            <a:r>
              <a:rPr lang="en" sz="550"/>
              <a:t>- Dunedain St</a:t>
            </a:r>
            <a:endParaRPr sz="550"/>
          </a:p>
          <a:p>
            <a:pPr indent="0" lvl="0" marL="0" marR="0" rtl="0" algn="l">
              <a:spcBef>
                <a:spcPts val="0"/>
              </a:spcBef>
              <a:spcAft>
                <a:spcPts val="0"/>
              </a:spcAft>
              <a:buNone/>
            </a:pPr>
            <a:r>
              <a:rPr lang="en" sz="550"/>
              <a:t>- Silverlode Ct</a:t>
            </a:r>
            <a:endParaRPr sz="550"/>
          </a:p>
          <a:p>
            <a:pPr indent="0" lvl="0" marL="0" marR="0" rtl="0" algn="l">
              <a:spcBef>
                <a:spcPts val="0"/>
              </a:spcBef>
              <a:spcAft>
                <a:spcPts val="0"/>
              </a:spcAft>
              <a:buNone/>
            </a:pPr>
            <a:r>
              <a:rPr lang="en" sz="550"/>
              <a:t>-Snowbourn Pl</a:t>
            </a:r>
            <a:endParaRPr sz="550"/>
          </a:p>
          <a:p>
            <a:pPr indent="0" lvl="0" marL="0" marR="0" rtl="0" algn="l">
              <a:spcBef>
                <a:spcPts val="0"/>
              </a:spcBef>
              <a:spcAft>
                <a:spcPts val="0"/>
              </a:spcAft>
              <a:buNone/>
            </a:pPr>
            <a:r>
              <a:rPr lang="en" sz="550"/>
              <a:t>- Lorien Pl</a:t>
            </a:r>
            <a:endParaRPr sz="550"/>
          </a:p>
          <a:p>
            <a:pPr indent="0" lvl="0" marL="0" marR="0" rtl="0" algn="l">
              <a:spcBef>
                <a:spcPts val="0"/>
              </a:spcBef>
              <a:spcAft>
                <a:spcPts val="0"/>
              </a:spcAft>
              <a:buNone/>
            </a:pPr>
            <a:r>
              <a:rPr lang="en" sz="550"/>
              <a:t>-Amsterdam Rd  (Ph1)</a:t>
            </a:r>
            <a:endParaRPr sz="550"/>
          </a:p>
        </p:txBody>
      </p:sp>
      <p:sp>
        <p:nvSpPr>
          <p:cNvPr id="134" name="Google Shape;134;p21"/>
          <p:cNvSpPr txBox="1"/>
          <p:nvPr/>
        </p:nvSpPr>
        <p:spPr>
          <a:xfrm>
            <a:off x="3675400" y="2235150"/>
            <a:ext cx="2203200" cy="631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700" u="sng"/>
              <a:t>2019 Sidewalks: </a:t>
            </a:r>
            <a:r>
              <a:rPr lang="en" sz="700"/>
              <a:t>Bloomingdale &amp; AVM Park</a:t>
            </a:r>
            <a:endParaRPr sz="700"/>
          </a:p>
          <a:p>
            <a:pPr indent="0" lvl="0" marL="0" marR="0" rtl="0" algn="l">
              <a:spcBef>
                <a:spcPts val="0"/>
              </a:spcBef>
              <a:spcAft>
                <a:spcPts val="0"/>
              </a:spcAft>
              <a:buNone/>
            </a:pPr>
            <a:r>
              <a:rPr b="1" lang="en" sz="700" u="sng"/>
              <a:t>2020 SIdewalks: </a:t>
            </a:r>
            <a:r>
              <a:rPr lang="en" sz="700"/>
              <a:t>AVM Park, Taurus, Meadowbrook &amp; Clawson</a:t>
            </a:r>
            <a:endParaRPr sz="700"/>
          </a:p>
          <a:p>
            <a:pPr indent="0" lvl="0" marL="0" marR="0" rtl="0" algn="l">
              <a:spcBef>
                <a:spcPts val="0"/>
              </a:spcBef>
              <a:spcAft>
                <a:spcPts val="0"/>
              </a:spcAft>
              <a:buNone/>
            </a:pPr>
            <a:r>
              <a:rPr b="1" lang="en" sz="700" u="sng"/>
              <a:t>2021 Sidewalks:</a:t>
            </a:r>
            <a:r>
              <a:rPr lang="en" sz="700"/>
              <a:t> Stockton, Hughey, More, Gafney, Shugal, Buckland</a:t>
            </a:r>
            <a:endParaRPr sz="700"/>
          </a:p>
        </p:txBody>
      </p:sp>
      <p:sp>
        <p:nvSpPr>
          <p:cNvPr id="135" name="Google Shape;135;p21"/>
          <p:cNvSpPr txBox="1"/>
          <p:nvPr/>
        </p:nvSpPr>
        <p:spPr>
          <a:xfrm>
            <a:off x="35000" y="3042250"/>
            <a:ext cx="15171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   </a:t>
            </a:r>
            <a:r>
              <a:rPr lang="en" sz="800" u="sng"/>
              <a:t>Ongoing Developments</a:t>
            </a:r>
            <a:endParaRPr sz="800" u="sng"/>
          </a:p>
          <a:p>
            <a:pPr indent="-165100" lvl="0" marL="285750" rtl="0" algn="l">
              <a:spcBef>
                <a:spcPts val="0"/>
              </a:spcBef>
              <a:spcAft>
                <a:spcPts val="0"/>
              </a:spcAft>
              <a:buSzPts val="800"/>
              <a:buChar char="➔"/>
            </a:pPr>
            <a:r>
              <a:rPr lang="en" sz="800"/>
              <a:t>Amwell Terrace</a:t>
            </a:r>
            <a:endParaRPr sz="800"/>
          </a:p>
          <a:p>
            <a:pPr indent="-165100" lvl="0" marL="285750" rtl="0" algn="l">
              <a:spcBef>
                <a:spcPts val="0"/>
              </a:spcBef>
              <a:spcAft>
                <a:spcPts val="0"/>
              </a:spcAft>
              <a:buSzPts val="800"/>
              <a:buChar char="➔"/>
            </a:pPr>
            <a:r>
              <a:rPr lang="en" sz="800"/>
              <a:t>Apex</a:t>
            </a:r>
            <a:endParaRPr sz="800"/>
          </a:p>
          <a:p>
            <a:pPr indent="-165100" lvl="0" marL="285750" rtl="0" algn="l">
              <a:spcBef>
                <a:spcPts val="0"/>
              </a:spcBef>
              <a:spcAft>
                <a:spcPts val="0"/>
              </a:spcAft>
              <a:buSzPts val="800"/>
              <a:buChar char="➔"/>
            </a:pPr>
            <a:r>
              <a:rPr lang="en" sz="800"/>
              <a:t>Ramaswamy</a:t>
            </a:r>
            <a:endParaRPr sz="800"/>
          </a:p>
          <a:p>
            <a:pPr indent="-165100" lvl="0" marL="285750" rtl="0" algn="l">
              <a:spcBef>
                <a:spcPts val="0"/>
              </a:spcBef>
              <a:spcAft>
                <a:spcPts val="0"/>
              </a:spcAft>
              <a:buSzPts val="800"/>
              <a:buChar char="➔"/>
            </a:pPr>
            <a:r>
              <a:rPr lang="en" sz="800"/>
              <a:t>Gateway</a:t>
            </a:r>
            <a:endParaRPr sz="800"/>
          </a:p>
          <a:p>
            <a:pPr indent="-165100" lvl="0" marL="285750" rtl="0" algn="l">
              <a:spcBef>
                <a:spcPts val="0"/>
              </a:spcBef>
              <a:spcAft>
                <a:spcPts val="0"/>
              </a:spcAft>
              <a:buSzPts val="800"/>
              <a:buChar char="➔"/>
            </a:pPr>
            <a:r>
              <a:rPr lang="en" sz="800"/>
              <a:t>Green Village</a:t>
            </a:r>
            <a:endParaRPr sz="800"/>
          </a:p>
          <a:p>
            <a:pPr indent="-165100" lvl="0" marL="285750" rtl="0" algn="l">
              <a:spcBef>
                <a:spcPts val="0"/>
              </a:spcBef>
              <a:spcAft>
                <a:spcPts val="0"/>
              </a:spcAft>
              <a:buSzPts val="800"/>
              <a:buChar char="➔"/>
            </a:pPr>
            <a:r>
              <a:rPr lang="en" sz="800"/>
              <a:t>Primrose School</a:t>
            </a:r>
            <a:endParaRPr sz="800"/>
          </a:p>
          <a:p>
            <a:pPr indent="-165100" lvl="0" marL="285750" rtl="0" algn="l">
              <a:spcBef>
                <a:spcPts val="0"/>
              </a:spcBef>
              <a:spcAft>
                <a:spcPts val="0"/>
              </a:spcAft>
              <a:buSzPts val="800"/>
              <a:buChar char="➔"/>
            </a:pPr>
            <a:r>
              <a:rPr lang="en" sz="800"/>
              <a:t>Hillsborough Village</a:t>
            </a:r>
            <a:endParaRPr sz="800"/>
          </a:p>
          <a:p>
            <a:pPr indent="-165100" lvl="0" marL="285750" rtl="0" algn="l">
              <a:spcBef>
                <a:spcPts val="0"/>
              </a:spcBef>
              <a:spcAft>
                <a:spcPts val="0"/>
              </a:spcAft>
              <a:buSzPts val="800"/>
              <a:buChar char="➔"/>
            </a:pPr>
            <a:r>
              <a:rPr lang="en" sz="800"/>
              <a:t>Village Point</a:t>
            </a:r>
            <a:endParaRPr sz="800"/>
          </a:p>
          <a:p>
            <a:pPr indent="-165100" lvl="0" marL="285750" rtl="0" algn="l">
              <a:spcBef>
                <a:spcPts val="0"/>
              </a:spcBef>
              <a:spcAft>
                <a:spcPts val="0"/>
              </a:spcAft>
              <a:buSzPts val="800"/>
              <a:buChar char="➔"/>
            </a:pPr>
            <a:r>
              <a:rPr lang="en" sz="800"/>
              <a:t>Hillsborough Ind. Park</a:t>
            </a:r>
            <a:endParaRPr sz="800"/>
          </a:p>
          <a:p>
            <a:pPr indent="-165100" lvl="0" marL="285750" rtl="0" algn="l">
              <a:spcBef>
                <a:spcPts val="0"/>
              </a:spcBef>
              <a:spcAft>
                <a:spcPts val="0"/>
              </a:spcAft>
              <a:buSzPts val="800"/>
              <a:buChar char="➔"/>
            </a:pPr>
            <a:r>
              <a:rPr lang="en" sz="800"/>
              <a:t>Hillsborough Crossings</a:t>
            </a:r>
            <a:endParaRPr sz="800"/>
          </a:p>
          <a:p>
            <a:pPr indent="-165100" lvl="0" marL="285750" rtl="0" algn="l">
              <a:spcBef>
                <a:spcPts val="0"/>
              </a:spcBef>
              <a:spcAft>
                <a:spcPts val="0"/>
              </a:spcAft>
              <a:buSzPts val="800"/>
              <a:buChar char="➔"/>
            </a:pPr>
            <a:r>
              <a:rPr lang="en" sz="800"/>
              <a:t>Hillsborough 206 Holdings</a:t>
            </a:r>
            <a:endParaRPr sz="800"/>
          </a:p>
          <a:p>
            <a:pPr indent="-165100" lvl="0" marL="285750" rtl="0" algn="l">
              <a:spcBef>
                <a:spcPts val="0"/>
              </a:spcBef>
              <a:spcAft>
                <a:spcPts val="0"/>
              </a:spcAft>
              <a:buSzPts val="800"/>
              <a:buChar char="➔"/>
            </a:pPr>
            <a:r>
              <a:rPr lang="en" sz="800"/>
              <a:t>Other smaller developments</a:t>
            </a:r>
            <a:endParaRPr sz="800"/>
          </a:p>
          <a:p>
            <a:pPr indent="0" lvl="0" marL="457200" rtl="0" algn="l">
              <a:spcBef>
                <a:spcPts val="0"/>
              </a:spcBef>
              <a:spcAft>
                <a:spcPts val="0"/>
              </a:spcAft>
              <a:buNone/>
            </a:pPr>
            <a:r>
              <a:t/>
            </a:r>
            <a:endParaRPr sz="800"/>
          </a:p>
        </p:txBody>
      </p:sp>
      <p:sp>
        <p:nvSpPr>
          <p:cNvPr id="136" name="Google Shape;136;p21"/>
          <p:cNvSpPr txBox="1"/>
          <p:nvPr/>
        </p:nvSpPr>
        <p:spPr>
          <a:xfrm>
            <a:off x="1500300" y="3020075"/>
            <a:ext cx="1580700" cy="196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lang="en" sz="750" u="sng"/>
              <a:t>Other Projects</a:t>
            </a:r>
            <a:endParaRPr b="0" i="0" sz="750" u="sng" cap="none" strike="noStrike">
              <a:solidFill>
                <a:srgbClr val="000000"/>
              </a:solidFill>
              <a:latin typeface="Arial"/>
              <a:ea typeface="Arial"/>
              <a:cs typeface="Arial"/>
              <a:sym typeface="Arial"/>
            </a:endParaRPr>
          </a:p>
          <a:p>
            <a:pPr indent="-161925" lvl="0" marL="171450" marR="0" rtl="0" algn="l">
              <a:lnSpc>
                <a:spcPct val="100000"/>
              </a:lnSpc>
              <a:spcBef>
                <a:spcPts val="0"/>
              </a:spcBef>
              <a:spcAft>
                <a:spcPts val="0"/>
              </a:spcAft>
              <a:buClr>
                <a:srgbClr val="000000"/>
              </a:buClr>
              <a:buSzPts val="750"/>
              <a:buFont typeface="Arial"/>
              <a:buChar char="➔"/>
            </a:pPr>
            <a:r>
              <a:rPr lang="en" sz="750"/>
              <a:t>PSEG Gas Project</a:t>
            </a:r>
            <a:endParaRPr sz="750"/>
          </a:p>
          <a:p>
            <a:pPr indent="-161925" lvl="0" marL="171450" marR="0" rtl="0" algn="l">
              <a:lnSpc>
                <a:spcPct val="100000"/>
              </a:lnSpc>
              <a:spcBef>
                <a:spcPts val="0"/>
              </a:spcBef>
              <a:spcAft>
                <a:spcPts val="0"/>
              </a:spcAft>
              <a:buSzPts val="750"/>
              <a:buChar char="➔"/>
            </a:pPr>
            <a:r>
              <a:rPr lang="en" sz="750"/>
              <a:t>Willow Rd Phase 2 Paving</a:t>
            </a:r>
            <a:endParaRPr sz="750"/>
          </a:p>
          <a:p>
            <a:pPr indent="-161925" lvl="0" marL="171450" marR="0" rtl="0" algn="l">
              <a:lnSpc>
                <a:spcPct val="100000"/>
              </a:lnSpc>
              <a:spcBef>
                <a:spcPts val="0"/>
              </a:spcBef>
              <a:spcAft>
                <a:spcPts val="0"/>
              </a:spcAft>
              <a:buSzPts val="750"/>
              <a:buChar char="➔"/>
            </a:pPr>
            <a:r>
              <a:rPr lang="en" sz="750"/>
              <a:t>NJDEP Annual Stormwater Report</a:t>
            </a:r>
            <a:endParaRPr sz="750"/>
          </a:p>
          <a:p>
            <a:pPr indent="-161925" lvl="0" marL="171450" marR="0" rtl="0" algn="l">
              <a:lnSpc>
                <a:spcPct val="100000"/>
              </a:lnSpc>
              <a:spcBef>
                <a:spcPts val="0"/>
              </a:spcBef>
              <a:spcAft>
                <a:spcPts val="0"/>
              </a:spcAft>
              <a:buSzPts val="750"/>
              <a:buChar char="➔"/>
            </a:pPr>
            <a:r>
              <a:rPr lang="en" sz="750"/>
              <a:t>Amsterdam Drive Phase 1 Project</a:t>
            </a:r>
            <a:endParaRPr sz="750"/>
          </a:p>
          <a:p>
            <a:pPr indent="-161925" lvl="0" marL="171450" marR="0" rtl="0" algn="l">
              <a:lnSpc>
                <a:spcPct val="100000"/>
              </a:lnSpc>
              <a:spcBef>
                <a:spcPts val="0"/>
              </a:spcBef>
              <a:spcAft>
                <a:spcPts val="0"/>
              </a:spcAft>
              <a:buSzPts val="750"/>
              <a:buChar char="➔"/>
            </a:pPr>
            <a:r>
              <a:rPr lang="en" sz="750"/>
              <a:t>Updating tax maps &amp; GIS parcel maps</a:t>
            </a:r>
            <a:endParaRPr sz="750"/>
          </a:p>
          <a:p>
            <a:pPr indent="-161925" lvl="0" marL="171450" marR="0" rtl="0" algn="l">
              <a:lnSpc>
                <a:spcPct val="100000"/>
              </a:lnSpc>
              <a:spcBef>
                <a:spcPts val="0"/>
              </a:spcBef>
              <a:spcAft>
                <a:spcPts val="0"/>
              </a:spcAft>
              <a:buSzPts val="750"/>
              <a:buChar char="➔"/>
            </a:pPr>
            <a:r>
              <a:rPr lang="en" sz="750"/>
              <a:t>Update Stormwater Ordinance</a:t>
            </a:r>
            <a:endParaRPr sz="750"/>
          </a:p>
          <a:p>
            <a:pPr indent="-161925" lvl="0" marL="171450" marR="0" rtl="0" algn="l">
              <a:lnSpc>
                <a:spcPct val="100000"/>
              </a:lnSpc>
              <a:spcBef>
                <a:spcPts val="0"/>
              </a:spcBef>
              <a:spcAft>
                <a:spcPts val="0"/>
              </a:spcAft>
              <a:buSzPts val="750"/>
              <a:buChar char="➔"/>
            </a:pPr>
            <a:r>
              <a:rPr lang="en" sz="750"/>
              <a:t>Drainage impact due to storm Ida</a:t>
            </a:r>
            <a:endParaRPr sz="750"/>
          </a:p>
        </p:txBody>
      </p:sp>
      <p:sp>
        <p:nvSpPr>
          <p:cNvPr id="137" name="Google Shape;137;p21"/>
          <p:cNvSpPr txBox="1"/>
          <p:nvPr/>
        </p:nvSpPr>
        <p:spPr>
          <a:xfrm>
            <a:off x="2978300" y="3185650"/>
            <a:ext cx="3114000" cy="18897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SzPts val="800"/>
              <a:buChar char="➔"/>
            </a:pPr>
            <a:r>
              <a:rPr lang="en" sz="800"/>
              <a:t>Completed</a:t>
            </a:r>
            <a:r>
              <a:rPr lang="en" sz="800"/>
              <a:t> 2021 Road Paving project ahead of schedule</a:t>
            </a:r>
            <a:endParaRPr sz="800"/>
          </a:p>
          <a:p>
            <a:pPr indent="-279400" lvl="0" marL="457200" rtl="0" algn="l">
              <a:lnSpc>
                <a:spcPct val="115000"/>
              </a:lnSpc>
              <a:spcBef>
                <a:spcPts val="0"/>
              </a:spcBef>
              <a:spcAft>
                <a:spcPts val="0"/>
              </a:spcAft>
              <a:buSzPts val="800"/>
              <a:buChar char="➔"/>
            </a:pPr>
            <a:r>
              <a:rPr lang="en" sz="800"/>
              <a:t>Working with PSE&amp;G Gas projects</a:t>
            </a:r>
            <a:endParaRPr sz="800"/>
          </a:p>
          <a:p>
            <a:pPr indent="-279400" lvl="0" marL="457200" rtl="0" algn="l">
              <a:lnSpc>
                <a:spcPct val="115000"/>
              </a:lnSpc>
              <a:spcBef>
                <a:spcPts val="0"/>
              </a:spcBef>
              <a:spcAft>
                <a:spcPts val="0"/>
              </a:spcAft>
              <a:buSzPts val="800"/>
              <a:buChar char="➔"/>
            </a:pPr>
            <a:r>
              <a:rPr lang="en" sz="800"/>
              <a:t>Completed sidewalk repairs ahead of schedule</a:t>
            </a:r>
            <a:endParaRPr sz="800"/>
          </a:p>
          <a:p>
            <a:pPr indent="-279400" lvl="0" marL="457200" rtl="0" algn="l">
              <a:lnSpc>
                <a:spcPct val="115000"/>
              </a:lnSpc>
              <a:spcBef>
                <a:spcPts val="0"/>
              </a:spcBef>
              <a:spcAft>
                <a:spcPts val="0"/>
              </a:spcAft>
              <a:buSzPts val="800"/>
              <a:buChar char="➔"/>
            </a:pPr>
            <a:r>
              <a:rPr lang="en" sz="800"/>
              <a:t>All staff obtained on Green Infrastructure Champion Certification</a:t>
            </a:r>
            <a:endParaRPr sz="800"/>
          </a:p>
          <a:p>
            <a:pPr indent="-279400" lvl="0" marL="457200" rtl="0" algn="l">
              <a:lnSpc>
                <a:spcPct val="115000"/>
              </a:lnSpc>
              <a:spcBef>
                <a:spcPts val="0"/>
              </a:spcBef>
              <a:spcAft>
                <a:spcPts val="0"/>
              </a:spcAft>
              <a:buSzPts val="800"/>
              <a:buChar char="➔"/>
            </a:pPr>
            <a:r>
              <a:rPr lang="en" sz="800"/>
              <a:t>Completed Willow Road Phase 2 Grant project</a:t>
            </a:r>
            <a:endParaRPr sz="800"/>
          </a:p>
          <a:p>
            <a:pPr indent="-279400" lvl="0" marL="457200" rtl="0" algn="l">
              <a:lnSpc>
                <a:spcPct val="115000"/>
              </a:lnSpc>
              <a:spcBef>
                <a:spcPts val="0"/>
              </a:spcBef>
              <a:spcAft>
                <a:spcPts val="0"/>
              </a:spcAft>
              <a:buSzPts val="800"/>
              <a:buChar char="➔"/>
            </a:pPr>
            <a:r>
              <a:rPr lang="en" sz="800"/>
              <a:t>Revised Road Opening Ordinance</a:t>
            </a:r>
            <a:endParaRPr sz="800"/>
          </a:p>
          <a:p>
            <a:pPr indent="-279400" lvl="0" marL="457200" rtl="0" algn="l">
              <a:lnSpc>
                <a:spcPct val="115000"/>
              </a:lnSpc>
              <a:spcBef>
                <a:spcPts val="0"/>
              </a:spcBef>
              <a:spcAft>
                <a:spcPts val="0"/>
              </a:spcAft>
              <a:buSzPts val="800"/>
              <a:buChar char="➔"/>
            </a:pPr>
            <a:r>
              <a:rPr lang="en" sz="800"/>
              <a:t>Handling residents on the overwhelming requests for road repaving of their street</a:t>
            </a:r>
            <a:endParaRPr sz="800"/>
          </a:p>
          <a:p>
            <a:pPr indent="-279400" lvl="0" marL="457200" rtl="0" algn="l">
              <a:lnSpc>
                <a:spcPct val="115000"/>
              </a:lnSpc>
              <a:spcBef>
                <a:spcPts val="0"/>
              </a:spcBef>
              <a:spcAft>
                <a:spcPts val="0"/>
              </a:spcAft>
              <a:buSzPts val="800"/>
              <a:buChar char="➔"/>
            </a:pPr>
            <a:r>
              <a:rPr lang="en" sz="800"/>
              <a:t>Due to storm Ida, now dealing with large volume of drainage complaints from residents</a:t>
            </a:r>
            <a:endParaRPr sz="800"/>
          </a:p>
        </p:txBody>
      </p:sp>
      <p:sp>
        <p:nvSpPr>
          <p:cNvPr id="138" name="Google Shape;138;p21"/>
          <p:cNvSpPr txBox="1"/>
          <p:nvPr/>
        </p:nvSpPr>
        <p:spPr>
          <a:xfrm>
            <a:off x="5995000" y="3185650"/>
            <a:ext cx="3114000" cy="18897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SzPts val="800"/>
              <a:buChar char="➔"/>
            </a:pPr>
            <a:r>
              <a:rPr lang="en" sz="800"/>
              <a:t>Working with Pennoni Associates to develop a road evaluation plan &amp; map of all roads within Township</a:t>
            </a:r>
            <a:endParaRPr sz="800"/>
          </a:p>
          <a:p>
            <a:pPr indent="-279400" lvl="0" marL="457200" rtl="0" algn="l">
              <a:lnSpc>
                <a:spcPct val="115000"/>
              </a:lnSpc>
              <a:spcBef>
                <a:spcPts val="0"/>
              </a:spcBef>
              <a:spcAft>
                <a:spcPts val="0"/>
              </a:spcAft>
              <a:buSzPts val="800"/>
              <a:buChar char="➔"/>
            </a:pPr>
            <a:r>
              <a:rPr lang="en" sz="800"/>
              <a:t>Developing a road presentation plan including methods more cost effective than milling &amp; repaving</a:t>
            </a:r>
            <a:endParaRPr sz="800"/>
          </a:p>
          <a:p>
            <a:pPr indent="-279400" lvl="0" marL="457200" rtl="0" algn="l">
              <a:lnSpc>
                <a:spcPct val="115000"/>
              </a:lnSpc>
              <a:spcBef>
                <a:spcPts val="0"/>
              </a:spcBef>
              <a:spcAft>
                <a:spcPts val="0"/>
              </a:spcAft>
              <a:buSzPts val="800"/>
              <a:buChar char="➔"/>
            </a:pPr>
            <a:r>
              <a:rPr lang="en" sz="800"/>
              <a:t>2022 Local Aid Grant for Phase 2 of Amsterdam Drive</a:t>
            </a:r>
            <a:endParaRPr sz="800"/>
          </a:p>
          <a:p>
            <a:pPr indent="-279400" lvl="0" marL="457200" rtl="0" algn="l">
              <a:lnSpc>
                <a:spcPct val="115000"/>
              </a:lnSpc>
              <a:spcBef>
                <a:spcPts val="0"/>
              </a:spcBef>
              <a:spcAft>
                <a:spcPts val="0"/>
              </a:spcAft>
              <a:buSzPts val="800"/>
              <a:buChar char="➔"/>
            </a:pPr>
            <a:r>
              <a:rPr lang="en" sz="800"/>
              <a:t>Completing Phase 1 of Amsterdam Drive (2021 Local Aid Grant)</a:t>
            </a:r>
            <a:endParaRPr sz="800"/>
          </a:p>
          <a:p>
            <a:pPr indent="-279400" lvl="0" marL="457200" rtl="0" algn="l">
              <a:lnSpc>
                <a:spcPct val="115000"/>
              </a:lnSpc>
              <a:spcBef>
                <a:spcPts val="0"/>
              </a:spcBef>
              <a:spcAft>
                <a:spcPts val="0"/>
              </a:spcAft>
              <a:buSzPts val="800"/>
              <a:buChar char="➔"/>
            </a:pPr>
            <a:r>
              <a:rPr lang="en" sz="800"/>
              <a:t>Sidewalk replacement of Flemming Drive</a:t>
            </a:r>
            <a:endParaRPr sz="800"/>
          </a:p>
          <a:p>
            <a:pPr indent="-279400" lvl="0" marL="457200" rtl="0" algn="l">
              <a:lnSpc>
                <a:spcPct val="115000"/>
              </a:lnSpc>
              <a:spcBef>
                <a:spcPts val="0"/>
              </a:spcBef>
              <a:spcAft>
                <a:spcPts val="0"/>
              </a:spcAft>
              <a:buSzPts val="800"/>
              <a:buChar char="➔"/>
            </a:pPr>
            <a:r>
              <a:rPr lang="en" sz="800"/>
              <a:t>Looking into additional grants</a:t>
            </a:r>
            <a:endParaRPr sz="800"/>
          </a:p>
          <a:p>
            <a:pPr indent="-279400" lvl="0" marL="457200" rtl="0" algn="l">
              <a:lnSpc>
                <a:spcPct val="115000"/>
              </a:lnSpc>
              <a:spcBef>
                <a:spcPts val="0"/>
              </a:spcBef>
              <a:spcAft>
                <a:spcPts val="0"/>
              </a:spcAft>
              <a:buSzPts val="800"/>
              <a:buChar char="➔"/>
            </a:pPr>
            <a:r>
              <a:rPr lang="en" sz="800"/>
              <a:t>Become more versed in Green Infrastructure methods</a:t>
            </a:r>
            <a:endParaRPr sz="800"/>
          </a:p>
          <a:p>
            <a:pPr indent="-279400" lvl="0" marL="457200" rtl="0" algn="l">
              <a:lnSpc>
                <a:spcPct val="115000"/>
              </a:lnSpc>
              <a:spcBef>
                <a:spcPts val="0"/>
              </a:spcBef>
              <a:spcAft>
                <a:spcPts val="0"/>
              </a:spcAft>
              <a:buSzPts val="800"/>
              <a:buChar char="➔"/>
            </a:pPr>
            <a:r>
              <a:rPr lang="en" sz="800"/>
              <a:t>Enhance stormwater ordinance to help get sustainable points for the Township</a:t>
            </a:r>
            <a:endParaRPr sz="800"/>
          </a:p>
          <a:p>
            <a:pPr indent="-279400" lvl="0" marL="457200" rtl="0" algn="l">
              <a:lnSpc>
                <a:spcPct val="115000"/>
              </a:lnSpc>
              <a:spcBef>
                <a:spcPts val="0"/>
              </a:spcBef>
              <a:spcAft>
                <a:spcPts val="0"/>
              </a:spcAft>
              <a:buSzPts val="800"/>
              <a:buChar char="➔"/>
            </a:pPr>
            <a:r>
              <a:rPr lang="en" sz="800"/>
              <a:t>Working on 2022 </a:t>
            </a:r>
            <a:r>
              <a:rPr lang="en" sz="800"/>
              <a:t>Capital</a:t>
            </a:r>
            <a:r>
              <a:rPr lang="en" sz="800"/>
              <a:t> Budget</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2205029" y="-87150"/>
            <a:ext cx="4516200" cy="35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Finance</a:t>
            </a:r>
            <a:endParaRPr/>
          </a:p>
        </p:txBody>
      </p:sp>
      <p:sp>
        <p:nvSpPr>
          <p:cNvPr id="144" name="Google Shape;144;p22"/>
          <p:cNvSpPr txBox="1"/>
          <p:nvPr>
            <p:ph idx="1" type="body"/>
          </p:nvPr>
        </p:nvSpPr>
        <p:spPr>
          <a:xfrm>
            <a:off x="2906300" y="3152475"/>
            <a:ext cx="3114000" cy="19008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Completion and acceptance of 2020 municipal audit</a:t>
            </a:r>
            <a:endParaRPr/>
          </a:p>
          <a:p>
            <a:pPr indent="0" lvl="0" marL="457200" rtl="0" algn="l">
              <a:spcBef>
                <a:spcPts val="0"/>
              </a:spcBef>
              <a:spcAft>
                <a:spcPts val="0"/>
              </a:spcAft>
              <a:buNone/>
            </a:pPr>
            <a:r>
              <a:t/>
            </a:r>
            <a:endParaRPr/>
          </a:p>
          <a:p>
            <a:pPr indent="-279400" lvl="0" marL="457200" rtl="0" algn="l">
              <a:spcBef>
                <a:spcPts val="0"/>
              </a:spcBef>
              <a:spcAft>
                <a:spcPts val="0"/>
              </a:spcAft>
              <a:buSzPts val="800"/>
              <a:buChar char="➔"/>
            </a:pPr>
            <a:r>
              <a:rPr lang="en"/>
              <a:t>Awarded contract to Grant Writer based on RFP</a:t>
            </a:r>
            <a:endParaRPr/>
          </a:p>
          <a:p>
            <a:pPr indent="0" lvl="0" marL="457200" rtl="0" algn="l">
              <a:spcBef>
                <a:spcPts val="0"/>
              </a:spcBef>
              <a:spcAft>
                <a:spcPts val="0"/>
              </a:spcAft>
              <a:buNone/>
            </a:pPr>
            <a:r>
              <a:t/>
            </a:r>
            <a:endParaRPr/>
          </a:p>
          <a:p>
            <a:pPr indent="-279400" lvl="0" marL="457200" rtl="0" algn="l">
              <a:spcBef>
                <a:spcPts val="0"/>
              </a:spcBef>
              <a:spcAft>
                <a:spcPts val="0"/>
              </a:spcAft>
              <a:buSzPts val="800"/>
              <a:buChar char="➔"/>
            </a:pPr>
            <a:r>
              <a:rPr lang="en"/>
              <a:t>Completed tax sale for unpaid 2020 </a:t>
            </a:r>
            <a:r>
              <a:rPr lang="en"/>
              <a:t>taxes</a:t>
            </a:r>
            <a:r>
              <a:rPr lang="en"/>
              <a:t> and other municipal charges on 9/15/21 with lowest number of properties sold since 2005 at 72 properties</a:t>
            </a:r>
            <a:endParaRPr/>
          </a:p>
          <a:p>
            <a:pPr indent="0" lvl="0" marL="457200" rtl="0" algn="l">
              <a:spcBef>
                <a:spcPts val="0"/>
              </a:spcBef>
              <a:spcAft>
                <a:spcPts val="0"/>
              </a:spcAft>
              <a:buNone/>
            </a:pPr>
            <a:r>
              <a:t/>
            </a:r>
            <a:endParaRPr/>
          </a:p>
          <a:p>
            <a:pPr indent="-279400" lvl="0" marL="457200" rtl="0" algn="l">
              <a:spcBef>
                <a:spcPts val="0"/>
              </a:spcBef>
              <a:spcAft>
                <a:spcPts val="0"/>
              </a:spcAft>
              <a:buSzPts val="800"/>
              <a:buChar char="➔"/>
            </a:pPr>
            <a:r>
              <a:rPr lang="en"/>
              <a:t>Adoption of 2021 Capital Ordinance</a:t>
            </a:r>
            <a:endParaRPr/>
          </a:p>
          <a:p>
            <a:pPr indent="0" lvl="0" marL="457200" rtl="0" algn="l">
              <a:spcBef>
                <a:spcPts val="0"/>
              </a:spcBef>
              <a:spcAft>
                <a:spcPts val="0"/>
              </a:spcAft>
              <a:buNone/>
            </a:pPr>
            <a:r>
              <a:t/>
            </a:r>
            <a:endParaRPr/>
          </a:p>
          <a:p>
            <a:pPr indent="-279400" lvl="0" marL="457200" rtl="0" algn="l">
              <a:spcBef>
                <a:spcPts val="0"/>
              </a:spcBef>
              <a:spcAft>
                <a:spcPts val="0"/>
              </a:spcAft>
              <a:buSzPts val="800"/>
              <a:buChar char="➔"/>
            </a:pPr>
            <a:r>
              <a:rPr lang="en"/>
              <a:t>Completion of 2022 renewals documents for CJJIF</a:t>
            </a:r>
            <a:endParaRPr/>
          </a:p>
          <a:p>
            <a:pPr indent="0" lvl="0" marL="457200" rtl="0" algn="l">
              <a:spcBef>
                <a:spcPts val="0"/>
              </a:spcBef>
              <a:spcAft>
                <a:spcPts val="0"/>
              </a:spcAft>
              <a:buNone/>
            </a:pPr>
            <a:r>
              <a:t/>
            </a:r>
            <a:endParaRPr/>
          </a:p>
          <a:p>
            <a:pPr indent="-279400" lvl="0" marL="457200" rtl="0" algn="l">
              <a:spcBef>
                <a:spcPts val="0"/>
              </a:spcBef>
              <a:spcAft>
                <a:spcPts val="0"/>
              </a:spcAft>
              <a:buSzPts val="800"/>
              <a:buChar char="➔"/>
            </a:pPr>
            <a:r>
              <a:rPr lang="en"/>
              <a:t>Worked with Administrator to obtain MOA for the 2 labor contracts expiring on 12/31/21</a:t>
            </a:r>
            <a:endParaRPr/>
          </a:p>
          <a:p>
            <a:pPr indent="0" lvl="0" marL="457200" rtl="0" algn="l">
              <a:spcBef>
                <a:spcPts val="0"/>
              </a:spcBef>
              <a:spcAft>
                <a:spcPts val="0"/>
              </a:spcAft>
              <a:buNone/>
            </a:pPr>
            <a:r>
              <a:t/>
            </a:r>
            <a:endParaRPr/>
          </a:p>
        </p:txBody>
      </p:sp>
      <p:sp>
        <p:nvSpPr>
          <p:cNvPr id="145" name="Google Shape;145;p22"/>
          <p:cNvSpPr txBox="1"/>
          <p:nvPr>
            <p:ph idx="2" type="body"/>
          </p:nvPr>
        </p:nvSpPr>
        <p:spPr>
          <a:xfrm>
            <a:off x="5923000" y="3152375"/>
            <a:ext cx="3114000" cy="1900800"/>
          </a:xfrm>
          <a:prstGeom prst="rect">
            <a:avLst/>
          </a:prstGeom>
        </p:spPr>
        <p:txBody>
          <a:bodyPr anchorCtr="0" anchor="t" bIns="91425" lIns="91425" spcFirstLastPara="1" rIns="91425" wrap="square" tIns="91425">
            <a:noAutofit/>
          </a:bodyPr>
          <a:lstStyle/>
          <a:p>
            <a:pPr indent="-279400" lvl="0" marL="457200" rtl="0" algn="l">
              <a:spcBef>
                <a:spcPts val="0"/>
              </a:spcBef>
              <a:spcAft>
                <a:spcPts val="0"/>
              </a:spcAft>
              <a:buSzPts val="800"/>
              <a:buChar char="➔"/>
            </a:pPr>
            <a:r>
              <a:rPr lang="en"/>
              <a:t>Working with intern on Green Purchasing Policy</a:t>
            </a:r>
            <a:endParaRPr/>
          </a:p>
          <a:p>
            <a:pPr indent="0" lvl="0" marL="457200" rtl="0" algn="l">
              <a:spcBef>
                <a:spcPts val="0"/>
              </a:spcBef>
              <a:spcAft>
                <a:spcPts val="0"/>
              </a:spcAft>
              <a:buNone/>
            </a:pPr>
            <a:r>
              <a:t/>
            </a:r>
            <a:endParaRPr/>
          </a:p>
          <a:p>
            <a:pPr indent="-279400" lvl="0" marL="457200" rtl="0" algn="l">
              <a:spcBef>
                <a:spcPts val="0"/>
              </a:spcBef>
              <a:spcAft>
                <a:spcPts val="0"/>
              </a:spcAft>
              <a:buSzPts val="800"/>
              <a:buChar char="➔"/>
            </a:pPr>
            <a:r>
              <a:rPr lang="en"/>
              <a:t>Prepare RFP for 2022 Professional Services</a:t>
            </a:r>
            <a:endParaRPr/>
          </a:p>
          <a:p>
            <a:pPr indent="0" lvl="0" marL="457200" rtl="0" algn="l">
              <a:spcBef>
                <a:spcPts val="0"/>
              </a:spcBef>
              <a:spcAft>
                <a:spcPts val="0"/>
              </a:spcAft>
              <a:buNone/>
            </a:pPr>
            <a:r>
              <a:t/>
            </a:r>
            <a:endParaRPr/>
          </a:p>
          <a:p>
            <a:pPr indent="-279400" lvl="0" marL="457200" rtl="0" algn="l">
              <a:spcBef>
                <a:spcPts val="0"/>
              </a:spcBef>
              <a:spcAft>
                <a:spcPts val="0"/>
              </a:spcAft>
              <a:buSzPts val="800"/>
              <a:buChar char="➔"/>
            </a:pPr>
            <a:r>
              <a:rPr lang="en"/>
              <a:t>Create a document with links to State Contracts and all Coops to allow departments to research large items (i.e. vehicles etc) they may wish to request through the Capital Committee or purchase through their budgets</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
        <p:nvSpPr>
          <p:cNvPr id="146" name="Google Shape;146;p22"/>
          <p:cNvSpPr txBox="1"/>
          <p:nvPr>
            <p:ph idx="3" type="body"/>
          </p:nvPr>
        </p:nvSpPr>
        <p:spPr>
          <a:xfrm>
            <a:off x="-153375" y="2995925"/>
            <a:ext cx="3114000" cy="2057100"/>
          </a:xfrm>
          <a:prstGeom prst="rect">
            <a:avLst/>
          </a:prstGeom>
        </p:spPr>
        <p:txBody>
          <a:bodyPr anchorCtr="0" anchor="t" bIns="91425" lIns="91425" spcFirstLastPara="1" rIns="91425" wrap="square" tIns="91425">
            <a:noAutofit/>
          </a:bodyPr>
          <a:lstStyle/>
          <a:p>
            <a:pPr indent="-279400" lvl="0" marL="457200" rtl="0" algn="l">
              <a:lnSpc>
                <a:spcPct val="100000"/>
              </a:lnSpc>
              <a:spcBef>
                <a:spcPts val="0"/>
              </a:spcBef>
              <a:spcAft>
                <a:spcPts val="0"/>
              </a:spcAft>
              <a:buSzPts val="800"/>
              <a:buChar char="➔"/>
            </a:pPr>
            <a:r>
              <a:rPr lang="en"/>
              <a:t>Increase Cyber Security training for CJIIF which is currently at 49%</a:t>
            </a:r>
            <a:endParaRPr/>
          </a:p>
          <a:p>
            <a:pPr indent="-279400" lvl="0" marL="457200" rtl="0" algn="l">
              <a:lnSpc>
                <a:spcPct val="100000"/>
              </a:lnSpc>
              <a:spcBef>
                <a:spcPts val="0"/>
              </a:spcBef>
              <a:spcAft>
                <a:spcPts val="0"/>
              </a:spcAft>
              <a:buSzPts val="800"/>
              <a:buChar char="➔"/>
            </a:pPr>
            <a:r>
              <a:t/>
            </a:r>
            <a:endParaRPr/>
          </a:p>
          <a:p>
            <a:pPr indent="-279400" lvl="0" marL="457200" rtl="0" algn="l">
              <a:lnSpc>
                <a:spcPct val="100000"/>
              </a:lnSpc>
              <a:spcBef>
                <a:spcPts val="0"/>
              </a:spcBef>
              <a:spcAft>
                <a:spcPts val="0"/>
              </a:spcAft>
              <a:buSzPts val="800"/>
              <a:buChar char="➔"/>
            </a:pPr>
            <a:r>
              <a:rPr lang="en"/>
              <a:t>Training and Cross Training of Entire Staff</a:t>
            </a:r>
            <a:endParaRPr/>
          </a:p>
          <a:p>
            <a:pPr indent="0" lvl="0" marL="457200" rtl="0" algn="l">
              <a:lnSpc>
                <a:spcPct val="100000"/>
              </a:lnSpc>
              <a:spcBef>
                <a:spcPts val="0"/>
              </a:spcBef>
              <a:spcAft>
                <a:spcPts val="0"/>
              </a:spcAft>
              <a:buNone/>
            </a:pPr>
            <a:r>
              <a:t/>
            </a:r>
            <a:endParaRPr/>
          </a:p>
          <a:p>
            <a:pPr indent="-279400" lvl="0" marL="457200" rtl="0" algn="l">
              <a:lnSpc>
                <a:spcPct val="100000"/>
              </a:lnSpc>
              <a:spcBef>
                <a:spcPts val="0"/>
              </a:spcBef>
              <a:spcAft>
                <a:spcPts val="0"/>
              </a:spcAft>
              <a:buSzPts val="800"/>
              <a:buChar char="➔"/>
            </a:pPr>
            <a:r>
              <a:rPr lang="en"/>
              <a:t>Working with OEM and FEMA for submission and reimbursement of Hurricane Ida expenses</a:t>
            </a:r>
            <a:endParaRPr/>
          </a:p>
          <a:p>
            <a:pPr indent="0" lvl="0" marL="457200" rtl="0" algn="l">
              <a:lnSpc>
                <a:spcPct val="100000"/>
              </a:lnSpc>
              <a:spcBef>
                <a:spcPts val="0"/>
              </a:spcBef>
              <a:spcAft>
                <a:spcPts val="0"/>
              </a:spcAft>
              <a:buNone/>
            </a:pPr>
            <a:r>
              <a:t/>
            </a:r>
            <a:endParaRPr/>
          </a:p>
          <a:p>
            <a:pPr indent="-279400" lvl="0" marL="457200" rtl="0" algn="l">
              <a:lnSpc>
                <a:spcPct val="100000"/>
              </a:lnSpc>
              <a:spcBef>
                <a:spcPts val="0"/>
              </a:spcBef>
              <a:spcAft>
                <a:spcPts val="0"/>
              </a:spcAft>
              <a:buSzPts val="800"/>
              <a:buChar char="➔"/>
            </a:pPr>
            <a:r>
              <a:rPr lang="en"/>
              <a:t>Creating spending plan for the American Rescue Funds over the next 3 to 5 years</a:t>
            </a:r>
            <a:endParaRPr/>
          </a:p>
          <a:p>
            <a:pPr indent="-279400" lvl="0" marL="457200" rtl="0" algn="l">
              <a:lnSpc>
                <a:spcPct val="100000"/>
              </a:lnSpc>
              <a:spcBef>
                <a:spcPts val="0"/>
              </a:spcBef>
              <a:spcAft>
                <a:spcPts val="0"/>
              </a:spcAft>
              <a:buSzPts val="800"/>
              <a:buChar char="➔"/>
            </a:pPr>
            <a:r>
              <a:t/>
            </a:r>
            <a:endParaRPr/>
          </a:p>
          <a:p>
            <a:pPr indent="-279400" lvl="0" marL="457200" rtl="0" algn="l">
              <a:lnSpc>
                <a:spcPct val="100000"/>
              </a:lnSpc>
              <a:spcBef>
                <a:spcPts val="0"/>
              </a:spcBef>
              <a:spcAft>
                <a:spcPts val="0"/>
              </a:spcAft>
              <a:buSzPts val="800"/>
              <a:buChar char="➔"/>
            </a:pPr>
            <a:r>
              <a:rPr lang="en"/>
              <a:t>Work with State of New Jersey on Local Gov’t Energy Audit, after award was awarded, to determine cost and energy savings for the municipal building and the public works buildings, as well as grant funding for those recommendations</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pic>
        <p:nvPicPr>
          <p:cNvPr id="147" name="Google Shape;147;p22" title="Chart"/>
          <p:cNvPicPr preferRelativeResize="0"/>
          <p:nvPr/>
        </p:nvPicPr>
        <p:blipFill>
          <a:blip r:embed="rId3">
            <a:alphaModFix/>
          </a:blip>
          <a:stretch>
            <a:fillRect/>
          </a:stretch>
        </p:blipFill>
        <p:spPr>
          <a:xfrm>
            <a:off x="53500" y="333925"/>
            <a:ext cx="3114000" cy="2595225"/>
          </a:xfrm>
          <a:prstGeom prst="rect">
            <a:avLst/>
          </a:prstGeom>
          <a:noFill/>
          <a:ln>
            <a:noFill/>
          </a:ln>
        </p:spPr>
      </p:pic>
      <p:pic>
        <p:nvPicPr>
          <p:cNvPr id="148" name="Google Shape;148;p22" title="Chart"/>
          <p:cNvPicPr preferRelativeResize="0"/>
          <p:nvPr/>
        </p:nvPicPr>
        <p:blipFill>
          <a:blip r:embed="rId4">
            <a:alphaModFix/>
          </a:blip>
          <a:stretch>
            <a:fillRect/>
          </a:stretch>
        </p:blipFill>
        <p:spPr>
          <a:xfrm>
            <a:off x="3209937" y="333925"/>
            <a:ext cx="3068499" cy="2595224"/>
          </a:xfrm>
          <a:prstGeom prst="rect">
            <a:avLst/>
          </a:prstGeom>
          <a:noFill/>
          <a:ln>
            <a:noFill/>
          </a:ln>
        </p:spPr>
      </p:pic>
      <p:pic>
        <p:nvPicPr>
          <p:cNvPr id="149" name="Google Shape;149;p22" title="Chart"/>
          <p:cNvPicPr preferRelativeResize="0"/>
          <p:nvPr/>
        </p:nvPicPr>
        <p:blipFill>
          <a:blip r:embed="rId5">
            <a:alphaModFix/>
          </a:blip>
          <a:stretch>
            <a:fillRect/>
          </a:stretch>
        </p:blipFill>
        <p:spPr>
          <a:xfrm>
            <a:off x="6320875" y="333925"/>
            <a:ext cx="2769625" cy="2595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