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6" r:id="rId2"/>
    <p:sldId id="260" r:id="rId3"/>
    <p:sldId id="268" r:id="rId4"/>
    <p:sldId id="258" r:id="rId5"/>
    <p:sldId id="259" r:id="rId6"/>
    <p:sldId id="269" r:id="rId7"/>
    <p:sldId id="270" r:id="rId8"/>
    <p:sldId id="257" r:id="rId9"/>
    <p:sldId id="261" r:id="rId10"/>
    <p:sldId id="272" r:id="rId11"/>
    <p:sldId id="273" r:id="rId12"/>
    <p:sldId id="274" r:id="rId13"/>
    <p:sldId id="275" r:id="rId14"/>
    <p:sldId id="276" r:id="rId15"/>
    <p:sldId id="266" r:id="rId16"/>
    <p:sldId id="26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1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server21\flboro%20data\DEPARTMENTS\Shared\Performance%20Management\Police\2021-09-16%20Police%20Performance%20DATA%20-%20Augu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'Yearly Data'!$B$3</c:f>
              <c:strCache>
                <c:ptCount val="1"/>
                <c:pt idx="0">
                  <c:v>Police service calls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numRef>
              <c:f>'Yearly Data'!$C$1:$O$1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'Yearly Data'!$C$3:$O$3</c:f>
              <c:numCache>
                <c:formatCode>#,##0</c:formatCode>
                <c:ptCount val="13"/>
                <c:pt idx="0">
                  <c:v>14186</c:v>
                </c:pt>
                <c:pt idx="1">
                  <c:v>14665</c:v>
                </c:pt>
                <c:pt idx="2">
                  <c:v>14399</c:v>
                </c:pt>
                <c:pt idx="3">
                  <c:v>13317</c:v>
                </c:pt>
                <c:pt idx="4">
                  <c:v>13511</c:v>
                </c:pt>
                <c:pt idx="5">
                  <c:v>16132</c:v>
                </c:pt>
                <c:pt idx="6">
                  <c:v>18228</c:v>
                </c:pt>
                <c:pt idx="7">
                  <c:v>18843</c:v>
                </c:pt>
                <c:pt idx="8">
                  <c:v>19524</c:v>
                </c:pt>
                <c:pt idx="9">
                  <c:v>22873</c:v>
                </c:pt>
                <c:pt idx="10">
                  <c:v>29969</c:v>
                </c:pt>
                <c:pt idx="11" formatCode="General">
                  <c:v>28877</c:v>
                </c:pt>
                <c:pt idx="12">
                  <c:v>26174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723504"/>
        <c:axId val="322725072"/>
      </c:barChart>
      <c:catAx>
        <c:axId val="32272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725072"/>
        <c:crosses val="autoZero"/>
        <c:auto val="1"/>
        <c:lblAlgn val="ctr"/>
        <c:lblOffset val="100"/>
        <c:noMultiLvlLbl val="0"/>
      </c:catAx>
      <c:valAx>
        <c:axId val="3227250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22723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'Yearly Totals'!$B$9</c:f>
              <c:strCache>
                <c:ptCount val="1"/>
                <c:pt idx="0">
                  <c:v>OPRA Request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numRef>
              <c:f>'Yearly Totals'!$C$1:$S$1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'Yearly Totals'!$C$9:$S$9</c:f>
              <c:numCache>
                <c:formatCode>General</c:formatCode>
                <c:ptCount val="13"/>
                <c:pt idx="0">
                  <c:v>114</c:v>
                </c:pt>
                <c:pt idx="1">
                  <c:v>117</c:v>
                </c:pt>
                <c:pt idx="2">
                  <c:v>103</c:v>
                </c:pt>
                <c:pt idx="3">
                  <c:v>146</c:v>
                </c:pt>
                <c:pt idx="4">
                  <c:v>187</c:v>
                </c:pt>
                <c:pt idx="5">
                  <c:v>187</c:v>
                </c:pt>
                <c:pt idx="6">
                  <c:v>247</c:v>
                </c:pt>
                <c:pt idx="7" formatCode="#,##0_);[Red]\(#,##0\)">
                  <c:v>308</c:v>
                </c:pt>
                <c:pt idx="8" formatCode="#,##0_);[Red]\(#,##0\)">
                  <c:v>376</c:v>
                </c:pt>
                <c:pt idx="9" formatCode="#,##0_);[Red]\(#,##0\)">
                  <c:v>430</c:v>
                </c:pt>
                <c:pt idx="10" formatCode="#,##0_);[Red]\(#,##0\)">
                  <c:v>440</c:v>
                </c:pt>
                <c:pt idx="11" formatCode="#,##0_);[Red]\(#,##0\)">
                  <c:v>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723896"/>
        <c:axId val="322726248"/>
      </c:barChart>
      <c:catAx>
        <c:axId val="322723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726248"/>
        <c:crosses val="autoZero"/>
        <c:auto val="1"/>
        <c:lblAlgn val="ctr"/>
        <c:lblOffset val="100"/>
        <c:noMultiLvlLbl val="0"/>
      </c:catAx>
      <c:valAx>
        <c:axId val="322726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2723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u="sng" dirty="0"/>
              <a:t>Board</a:t>
            </a:r>
            <a:r>
              <a:rPr lang="en-US" sz="1200" b="1" u="sng" baseline="0" dirty="0"/>
              <a:t> of Health - Vital Statistics </a:t>
            </a:r>
          </a:p>
          <a:p>
            <a:pPr>
              <a:defRPr b="1"/>
            </a:pPr>
            <a:r>
              <a:rPr lang="en-US" sz="1200" b="1" i="1" baseline="0" dirty="0"/>
              <a:t>Total through September</a:t>
            </a:r>
            <a:endParaRPr lang="en-US" sz="1200" b="1" i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'YTD 3-6-9-12 MONTH COMPARISON'!$B$4</c:f>
              <c:strCache>
                <c:ptCount val="1"/>
                <c:pt idx="0">
                  <c:v>Vital Statistics - Total Jan-Sept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'YTD 3-6-9-12 MONTH COMPARISON'!$E$1:$G$1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'YTD 3-6-9-12 MONTH COMPARISON'!$E$4:$G$4</c:f>
              <c:numCache>
                <c:formatCode>General</c:formatCode>
                <c:ptCount val="3"/>
                <c:pt idx="0">
                  <c:v>909</c:v>
                </c:pt>
                <c:pt idx="1">
                  <c:v>1327</c:v>
                </c:pt>
                <c:pt idx="2">
                  <c:v>1565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2726640"/>
        <c:axId val="322729776"/>
      </c:barChart>
      <c:catAx>
        <c:axId val="32272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729776"/>
        <c:crosses val="autoZero"/>
        <c:auto val="1"/>
        <c:lblAlgn val="ctr"/>
        <c:lblOffset val="100"/>
        <c:tickLblSkip val="1"/>
        <c:noMultiLvlLbl val="0"/>
      </c:catAx>
      <c:valAx>
        <c:axId val="322729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272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'Yearly Data'!$B$22</c:f>
              <c:strCache>
                <c:ptCount val="1"/>
                <c:pt idx="0">
                  <c:v>Plumbing inspections completed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numRef>
              <c:f>'Yearly Data'!$C$2:$N$2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'Yearly Data'!$C$22:$N$22</c:f>
              <c:numCache>
                <c:formatCode>General</c:formatCode>
                <c:ptCount val="12"/>
                <c:pt idx="0">
                  <c:v>486</c:v>
                </c:pt>
                <c:pt idx="1">
                  <c:v>488</c:v>
                </c:pt>
                <c:pt idx="2">
                  <c:v>722</c:v>
                </c:pt>
                <c:pt idx="3">
                  <c:v>884</c:v>
                </c:pt>
                <c:pt idx="4">
                  <c:v>634</c:v>
                </c:pt>
                <c:pt idx="5">
                  <c:v>653</c:v>
                </c:pt>
                <c:pt idx="6">
                  <c:v>845</c:v>
                </c:pt>
                <c:pt idx="7">
                  <c:v>769</c:v>
                </c:pt>
                <c:pt idx="8">
                  <c:v>985</c:v>
                </c:pt>
                <c:pt idx="9">
                  <c:v>1084</c:v>
                </c:pt>
                <c:pt idx="10">
                  <c:v>919</c:v>
                </c:pt>
                <c:pt idx="11" formatCode="&quot;$&quot;#,##0_);[Red]\(&quot;$&quot;#,##0\)">
                  <c:v>1073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730560"/>
        <c:axId val="322730952"/>
      </c:barChart>
      <c:catAx>
        <c:axId val="32273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730952"/>
        <c:crosses val="autoZero"/>
        <c:auto val="1"/>
        <c:lblAlgn val="ctr"/>
        <c:lblOffset val="100"/>
        <c:noMultiLvlLbl val="0"/>
      </c:catAx>
      <c:valAx>
        <c:axId val="322730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273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894436104047304"/>
          <c:y val="2.8571428571428571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'Yearly Data'!$B$27</c:f>
              <c:strCache>
                <c:ptCount val="1"/>
                <c:pt idx="0">
                  <c:v>Number of Garbage Related Questions and Complaints</c:v>
                </c:pt>
              </c:strCache>
            </c:strRef>
          </c:tx>
          <c:invertIfNegative val="0"/>
          <c:cat>
            <c:numRef>
              <c:f>'Yearly Data'!$G$1:$N$1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'Yearly Data'!$G$27:$N$27</c:f>
              <c:numCache>
                <c:formatCode>_(* #,##0_);_(* \(#,##0\);_(* "-"??_);_(@_)</c:formatCode>
                <c:ptCount val="4"/>
                <c:pt idx="0">
                  <c:v>412</c:v>
                </c:pt>
                <c:pt idx="1">
                  <c:v>115</c:v>
                </c:pt>
                <c:pt idx="2">
                  <c:v>52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491760"/>
        <c:axId val="480490976"/>
      </c:barChart>
      <c:catAx>
        <c:axId val="48049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0490976"/>
        <c:crosses val="autoZero"/>
        <c:auto val="1"/>
        <c:lblAlgn val="ctr"/>
        <c:lblOffset val="100"/>
        <c:noMultiLvlLbl val="0"/>
      </c:catAx>
      <c:valAx>
        <c:axId val="48049097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480491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Student enrollment vs.</a:t>
            </a:r>
            <a:r>
              <a:rPr lang="en-US" sz="1400" baseline="0" dirty="0"/>
              <a:t> Recreation Sports Participants</a:t>
            </a:r>
            <a:r>
              <a:rPr lang="en-US" sz="1400" dirty="0"/>
              <a:t> </a:t>
            </a:r>
          </a:p>
        </c:rich>
      </c:tx>
      <c:layout>
        <c:manualLayout>
          <c:xMode val="edge"/>
          <c:yMode val="edge"/>
          <c:x val="0.12266974908583302"/>
          <c:y val="0.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84846471313946"/>
          <c:y val="0.14599328083989502"/>
          <c:w val="0.72589408962768542"/>
          <c:h val="0.55360315456531561"/>
        </c:manualLayout>
      </c:layout>
      <c:lineChart>
        <c:grouping val="standard"/>
        <c:varyColors val="0"/>
        <c:ser>
          <c:idx val="2"/>
          <c:order val="0"/>
          <c:tx>
            <c:v>Student Enrollment</c:v>
          </c:tx>
          <c:marker>
            <c:symbol val="none"/>
          </c:marker>
          <c:cat>
            <c:numRef>
              <c:f>'Yearly Data '!$L$1:$V$1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'Yearly Data '!$L$2:$V$2</c:f>
              <c:numCache>
                <c:formatCode>#,##0</c:formatCode>
                <c:ptCount val="10"/>
                <c:pt idx="0">
                  <c:v>1421</c:v>
                </c:pt>
                <c:pt idx="1">
                  <c:v>1395</c:v>
                </c:pt>
                <c:pt idx="2" formatCode="General">
                  <c:v>1299</c:v>
                </c:pt>
                <c:pt idx="3" formatCode="General">
                  <c:v>1276</c:v>
                </c:pt>
                <c:pt idx="4" formatCode="General">
                  <c:v>1224</c:v>
                </c:pt>
                <c:pt idx="5" formatCode="General">
                  <c:v>1184</c:v>
                </c:pt>
                <c:pt idx="6" formatCode="General">
                  <c:v>1180</c:v>
                </c:pt>
                <c:pt idx="7" formatCode="General">
                  <c:v>1150</c:v>
                </c:pt>
                <c:pt idx="8" formatCode="General">
                  <c:v>1156</c:v>
                </c:pt>
                <c:pt idx="9" formatCode="General">
                  <c:v>1161</c:v>
                </c:pt>
              </c:numCache>
            </c:numRef>
          </c:val>
          <c:smooth val="0"/>
        </c:ser>
        <c:ser>
          <c:idx val="0"/>
          <c:order val="1"/>
          <c:tx>
            <c:v>Recreation Sports Participants</c:v>
          </c:tx>
          <c:marker>
            <c:symbol val="none"/>
          </c:marker>
          <c:cat>
            <c:numRef>
              <c:f>'Yearly Data '!$L$1:$V$1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'Yearly Data '!$L$117:$V$117</c:f>
              <c:numCache>
                <c:formatCode>#,##0</c:formatCode>
                <c:ptCount val="10"/>
                <c:pt idx="0">
                  <c:v>2058</c:v>
                </c:pt>
                <c:pt idx="1">
                  <c:v>1939</c:v>
                </c:pt>
                <c:pt idx="2">
                  <c:v>1860</c:v>
                </c:pt>
                <c:pt idx="3">
                  <c:v>1698</c:v>
                </c:pt>
                <c:pt idx="4">
                  <c:v>1552</c:v>
                </c:pt>
                <c:pt idx="5">
                  <c:v>1639</c:v>
                </c:pt>
                <c:pt idx="6">
                  <c:v>1571</c:v>
                </c:pt>
                <c:pt idx="7">
                  <c:v>1647</c:v>
                </c:pt>
                <c:pt idx="8">
                  <c:v>1524</c:v>
                </c:pt>
                <c:pt idx="9">
                  <c:v>773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493328"/>
        <c:axId val="480489800"/>
      </c:lineChart>
      <c:catAx>
        <c:axId val="48049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0489800"/>
        <c:crosses val="autoZero"/>
        <c:auto val="1"/>
        <c:lblAlgn val="ctr"/>
        <c:lblOffset val="100"/>
        <c:noMultiLvlLbl val="0"/>
      </c:catAx>
      <c:valAx>
        <c:axId val="480489800"/>
        <c:scaling>
          <c:orientation val="minMax"/>
          <c:min val="6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4804933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0"/>
          <a:lstStyle/>
          <a:p>
            <a:pPr>
              <a:defRPr/>
            </a:pPr>
            <a:r>
              <a:rPr lang="en-US"/>
              <a:t>Active Firefighters 2011-2020</a:t>
            </a:r>
          </a:p>
          <a:p>
            <a:pPr>
              <a:defRPr/>
            </a:pPr>
            <a:r>
              <a:rPr lang="en-US" sz="1400" i="1"/>
              <a:t>Active</a:t>
            </a:r>
            <a:r>
              <a:rPr lang="en-US" sz="1400" i="1" baseline="0"/>
              <a:t> means &gt;50% participation</a:t>
            </a:r>
            <a:endParaRPr lang="en-US" sz="1400" i="1"/>
          </a:p>
        </c:rich>
      </c:tx>
      <c:layout>
        <c:manualLayout>
          <c:xMode val="edge"/>
          <c:yMode val="edge"/>
          <c:x val="0.20300000000000001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11351706036742"/>
          <c:y val="0.22762758821813917"/>
          <c:w val="0.84133092738407822"/>
          <c:h val="0.60589895013123363"/>
        </c:manualLayout>
      </c:layout>
      <c:barChart>
        <c:barDir val="col"/>
        <c:grouping val="clustered"/>
        <c:varyColors val="0"/>
        <c:ser>
          <c:idx val="1"/>
          <c:order val="0"/>
          <c:tx>
            <c:v/>
          </c:tx>
          <c:invertIfNegative val="0"/>
          <c:cat>
            <c:numRef>
              <c:f>'Firefighters Active'!$A$20:$A$29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'Firefighters Active'!$B$20:$B$29</c:f>
              <c:numCache>
                <c:formatCode>General</c:formatCode>
                <c:ptCount val="10"/>
                <c:pt idx="0">
                  <c:v>37</c:v>
                </c:pt>
                <c:pt idx="1">
                  <c:v>32</c:v>
                </c:pt>
                <c:pt idx="2">
                  <c:v>26</c:v>
                </c:pt>
                <c:pt idx="3">
                  <c:v>25</c:v>
                </c:pt>
                <c:pt idx="4">
                  <c:v>18</c:v>
                </c:pt>
                <c:pt idx="5">
                  <c:v>23</c:v>
                </c:pt>
                <c:pt idx="6">
                  <c:v>23</c:v>
                </c:pt>
                <c:pt idx="7">
                  <c:v>14</c:v>
                </c:pt>
                <c:pt idx="8">
                  <c:v>7</c:v>
                </c:pt>
                <c:pt idx="9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534120"/>
        <c:axId val="479534512"/>
      </c:barChart>
      <c:catAx>
        <c:axId val="47953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79534512"/>
        <c:crosses val="autoZero"/>
        <c:auto val="1"/>
        <c:lblAlgn val="ctr"/>
        <c:lblOffset val="100"/>
        <c:noMultiLvlLbl val="0"/>
      </c:catAx>
      <c:valAx>
        <c:axId val="479534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Active Firefighters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7953412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Overdose Total and Fatalities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invertIfNegative val="0"/>
          <c:cat>
            <c:numRef>
              <c:f>'Drug Overdose Yearly - DATA'!$D$2:$Q$2</c:f>
              <c:numCache>
                <c:formatCode>0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'Drug Overdose Yearly - DATA'!$D$3:$Q$3</c:f>
              <c:numCache>
                <c:formatCode>0</c:formatCode>
                <c:ptCount val="11"/>
                <c:pt idx="0">
                  <c:v>7</c:v>
                </c:pt>
                <c:pt idx="1">
                  <c:v>6</c:v>
                </c:pt>
                <c:pt idx="2">
                  <c:v>2</c:v>
                </c:pt>
                <c:pt idx="3">
                  <c:v>11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  <c:pt idx="7">
                  <c:v>4</c:v>
                </c:pt>
                <c:pt idx="8">
                  <c:v>8</c:v>
                </c:pt>
                <c:pt idx="9">
                  <c:v>3</c:v>
                </c:pt>
              </c:numCache>
            </c:numRef>
          </c:val>
        </c:ser>
        <c:ser>
          <c:idx val="1"/>
          <c:order val="1"/>
          <c:tx>
            <c:v>Fatalities</c:v>
          </c:tx>
          <c:invertIfNegative val="0"/>
          <c:cat>
            <c:numRef>
              <c:f>'Drug Overdose Yearly - DATA'!$D$2:$Q$2</c:f>
              <c:numCache>
                <c:formatCode>0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'Drug Overdose Yearly - DATA'!$D$10:$Q$10</c:f>
              <c:numCache>
                <c:formatCode>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476024"/>
        <c:axId val="359965928"/>
      </c:barChart>
      <c:catAx>
        <c:axId val="3604760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359965928"/>
        <c:crosses val="autoZero"/>
        <c:auto val="1"/>
        <c:lblAlgn val="ctr"/>
        <c:lblOffset val="100"/>
        <c:noMultiLvlLbl val="0"/>
      </c:catAx>
      <c:valAx>
        <c:axId val="35996592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360476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Drug arrests</a:t>
            </a:r>
          </a:p>
        </c:rich>
      </c:tx>
      <c:layout>
        <c:manualLayout>
          <c:xMode val="edge"/>
          <c:yMode val="edge"/>
          <c:x val="0.35879692050479989"/>
          <c:y val="2.2341384089205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invertIfNegative val="0"/>
          <c:cat>
            <c:numRef>
              <c:f>'Drug Overdose Yearly - DATA'!$D$2:$Q$2</c:f>
              <c:numCache>
                <c:formatCode>0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'Drug Overdose Yearly - DATA'!$D$12:$Q$12</c:f>
              <c:numCache>
                <c:formatCode>0</c:formatCode>
                <c:ptCount val="11"/>
                <c:pt idx="0">
                  <c:v>17</c:v>
                </c:pt>
                <c:pt idx="1">
                  <c:v>24</c:v>
                </c:pt>
                <c:pt idx="2">
                  <c:v>15</c:v>
                </c:pt>
                <c:pt idx="3">
                  <c:v>34</c:v>
                </c:pt>
                <c:pt idx="4">
                  <c:v>40</c:v>
                </c:pt>
                <c:pt idx="5">
                  <c:v>46</c:v>
                </c:pt>
                <c:pt idx="6">
                  <c:v>96</c:v>
                </c:pt>
                <c:pt idx="7">
                  <c:v>87</c:v>
                </c:pt>
                <c:pt idx="8">
                  <c:v>99</c:v>
                </c:pt>
                <c:pt idx="9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963576"/>
        <c:axId val="359964752"/>
      </c:barChart>
      <c:catAx>
        <c:axId val="3599635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359964752"/>
        <c:crosses val="autoZero"/>
        <c:auto val="1"/>
        <c:lblAlgn val="ctr"/>
        <c:lblOffset val="100"/>
        <c:noMultiLvlLbl val="0"/>
      </c:catAx>
      <c:valAx>
        <c:axId val="35996475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359963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7EE2A5E7-AB11-471B-BF0E-7C81968D52D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B1A6DB6A-E8B5-4930-B235-2A71BEDC9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5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CECE-A3CF-4577-BDC4-0D3A1E54E4C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304B2D-1857-4C40-9C23-9C6BB5BFD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CECE-A3CF-4577-BDC4-0D3A1E54E4C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B2D-1857-4C40-9C23-9C6BB5BF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0304B2D-1857-4C40-9C23-9C6BB5BFD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CECE-A3CF-4577-BDC4-0D3A1E54E4C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CECE-A3CF-4577-BDC4-0D3A1E54E4C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0304B2D-1857-4C40-9C23-9C6BB5BFD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CECE-A3CF-4577-BDC4-0D3A1E54E4C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304B2D-1857-4C40-9C23-9C6BB5BFD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C4CCECE-A3CF-4577-BDC4-0D3A1E54E4C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B2D-1857-4C40-9C23-9C6BB5BFD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CECE-A3CF-4577-BDC4-0D3A1E54E4C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0304B2D-1857-4C40-9C23-9C6BB5BFD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CECE-A3CF-4577-BDC4-0D3A1E54E4C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0304B2D-1857-4C40-9C23-9C6BB5BF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CECE-A3CF-4577-BDC4-0D3A1E54E4C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304B2D-1857-4C40-9C23-9C6BB5BF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304B2D-1857-4C40-9C23-9C6BB5BFD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CECE-A3CF-4577-BDC4-0D3A1E54E4C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0304B2D-1857-4C40-9C23-9C6BB5BFD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4CCECE-A3CF-4577-BDC4-0D3A1E54E4C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C4CCECE-A3CF-4577-BDC4-0D3A1E54E4C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304B2D-1857-4C40-9C23-9C6BB5BFD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Hart@franklinlake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3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4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5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8382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New jersey League of municipalities conference</a:t>
            </a:r>
          </a:p>
          <a:p>
            <a:endParaRPr lang="en-US" dirty="0" smtClean="0"/>
          </a:p>
          <a:p>
            <a:r>
              <a:rPr lang="en-US" dirty="0" smtClean="0"/>
              <a:t>Data based decision making: a best practice</a:t>
            </a:r>
          </a:p>
          <a:p>
            <a:endParaRPr lang="en-US" dirty="0" smtClean="0"/>
          </a:p>
          <a:p>
            <a:r>
              <a:rPr lang="en-US" dirty="0" err="1" smtClean="0"/>
              <a:t>wednesday</a:t>
            </a:r>
            <a:r>
              <a:rPr lang="en-US" dirty="0" smtClean="0"/>
              <a:t>, November 17,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Borough of Franklin Lakes</a:t>
            </a:r>
            <a:br>
              <a:rPr lang="en-US" dirty="0" smtClean="0"/>
            </a:br>
            <a:r>
              <a:rPr lang="en-US" dirty="0" smtClean="0"/>
              <a:t>Performance Management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Dashboard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"/>
            <a:ext cx="6044234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16" y="1295401"/>
            <a:ext cx="601868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Budget Decisions - Personnel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096397"/>
              </p:ext>
            </p:extLst>
          </p:nvPr>
        </p:nvGraphicFramePr>
        <p:xfrm>
          <a:off x="635977" y="4162279"/>
          <a:ext cx="330708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382550"/>
              </p:ext>
            </p:extLst>
          </p:nvPr>
        </p:nvGraphicFramePr>
        <p:xfrm>
          <a:off x="865024" y="1905000"/>
          <a:ext cx="3021175" cy="22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832575"/>
              </p:ext>
            </p:extLst>
          </p:nvPr>
        </p:nvGraphicFramePr>
        <p:xfrm>
          <a:off x="5148072" y="1688651"/>
          <a:ext cx="3657600" cy="228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242703"/>
              </p:ext>
            </p:extLst>
          </p:nvPr>
        </p:nvGraphicFramePr>
        <p:xfrm>
          <a:off x="4848078" y="4156300"/>
          <a:ext cx="3944112" cy="216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00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    Measuring Success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1920240" lvl="7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557354"/>
              </p:ext>
            </p:extLst>
          </p:nvPr>
        </p:nvGraphicFramePr>
        <p:xfrm>
          <a:off x="173736" y="2790678"/>
          <a:ext cx="391668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367985"/>
              </p:ext>
            </p:extLst>
          </p:nvPr>
        </p:nvGraphicFramePr>
        <p:xfrm>
          <a:off x="3962400" y="2590800"/>
          <a:ext cx="5410200" cy="396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38700" y="1790581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smtClean="0"/>
              <a:t>Understanding </a:t>
            </a:r>
            <a:r>
              <a:rPr lang="en-US" sz="2800" dirty="0"/>
              <a:t>Issues</a:t>
            </a:r>
          </a:p>
          <a:p>
            <a:pPr marL="1920240" lvl="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3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Identifying Problems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630" y="1388491"/>
            <a:ext cx="3408970" cy="5012309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779181"/>
              </p:ext>
            </p:extLst>
          </p:nvPr>
        </p:nvGraphicFramePr>
        <p:xfrm>
          <a:off x="533400" y="2362200"/>
          <a:ext cx="3943349" cy="35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723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Dimensioning Issues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049145"/>
              </p:ext>
            </p:extLst>
          </p:nvPr>
        </p:nvGraphicFramePr>
        <p:xfrm>
          <a:off x="88392" y="2743200"/>
          <a:ext cx="448056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424056"/>
              </p:ext>
            </p:extLst>
          </p:nvPr>
        </p:nvGraphicFramePr>
        <p:xfrm>
          <a:off x="4462272" y="2743787"/>
          <a:ext cx="4450080" cy="284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620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Information &amp;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managers, we must measure performance</a:t>
            </a:r>
          </a:p>
          <a:p>
            <a:pPr lvl="1"/>
            <a:r>
              <a:rPr lang="en-US" dirty="0" smtClean="0"/>
              <a:t>Use data to more effectively management</a:t>
            </a:r>
          </a:p>
          <a:p>
            <a:r>
              <a:rPr lang="en-US" dirty="0" smtClean="0"/>
              <a:t>As public managers, we must share that performance data with the public</a:t>
            </a:r>
          </a:p>
          <a:p>
            <a:r>
              <a:rPr lang="en-US" dirty="0" smtClean="0"/>
              <a:t>Educate and inform the public</a:t>
            </a:r>
          </a:p>
          <a:p>
            <a:pPr lvl="1"/>
            <a:r>
              <a:rPr lang="en-US" dirty="0" smtClean="0"/>
              <a:t>Good governance and they like it</a:t>
            </a:r>
          </a:p>
          <a:p>
            <a:r>
              <a:rPr lang="en-US" dirty="0" smtClean="0"/>
              <a:t>Picture tells the story (don’t it?)</a:t>
            </a:r>
          </a:p>
          <a:p>
            <a:r>
              <a:rPr lang="en-US" dirty="0" smtClean="0"/>
              <a:t>Don’t be afraid</a:t>
            </a:r>
          </a:p>
          <a:p>
            <a:pPr lvl="1"/>
            <a:r>
              <a:rPr lang="en-US" dirty="0" smtClean="0"/>
              <a:t>Constructive tool to help department heads and governing body’s manage</a:t>
            </a:r>
          </a:p>
          <a:p>
            <a:r>
              <a:rPr lang="en-US" dirty="0" smtClean="0"/>
              <a:t>Embrace the “Why” questions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1200"/>
            <a:ext cx="8503920" cy="1978152"/>
          </a:xfrm>
        </p:spPr>
        <p:txBody>
          <a:bodyPr/>
          <a:lstStyle/>
          <a:p>
            <a:r>
              <a:rPr lang="en-US" dirty="0" smtClean="0"/>
              <a:t>Gregory C. Hart, CPM, QPA</a:t>
            </a:r>
          </a:p>
          <a:p>
            <a:pPr lvl="1"/>
            <a:r>
              <a:rPr lang="en-US" dirty="0" smtClean="0"/>
              <a:t>Borough Administrator, Borough of Franklin Lakes</a:t>
            </a:r>
          </a:p>
          <a:p>
            <a:pPr lvl="1"/>
            <a:r>
              <a:rPr lang="en-US" dirty="0" smtClean="0">
                <a:hlinkClick r:id="rId2"/>
              </a:rPr>
              <a:t>GHart@franklinlakes.org</a:t>
            </a:r>
            <a:endParaRPr lang="en-US" dirty="0" smtClean="0"/>
          </a:p>
          <a:p>
            <a:pPr lvl="1"/>
            <a:r>
              <a:rPr lang="en-US" dirty="0" smtClean="0"/>
              <a:t>(201)891-4000, ext. 1201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Who is Reporting Data?</a:t>
            </a:r>
            <a:br>
              <a:rPr lang="en-US" sz="2700" dirty="0" smtClean="0"/>
            </a:br>
            <a:r>
              <a:rPr lang="en-US" sz="2700" dirty="0" smtClean="0"/>
              <a:t>What is Being Measured?</a:t>
            </a:r>
            <a:r>
              <a:rPr lang="en-US" sz="1600" dirty="0" smtClean="0"/>
              <a:t>         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03348" y="1981200"/>
            <a:ext cx="4208702" cy="2895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Borough now has 24 “departments” recording data in its performance management system</a:t>
            </a:r>
          </a:p>
          <a:p>
            <a:r>
              <a:rPr lang="en-US" sz="2400" dirty="0" smtClean="0"/>
              <a:t>Each department has performance measures – monthly or quarterly and annual data that measures departmental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931"/>
            <a:ext cx="2186117" cy="659438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75405"/>
              </p:ext>
            </p:extLst>
          </p:nvPr>
        </p:nvGraphicFramePr>
        <p:xfrm>
          <a:off x="6553199" y="-1"/>
          <a:ext cx="2432303" cy="6730771"/>
        </p:xfrm>
        <a:graphic>
          <a:graphicData uri="http://schemas.openxmlformats.org/drawingml/2006/table">
            <a:tbl>
              <a:tblPr/>
              <a:tblGrid>
                <a:gridCol w="2432303"/>
              </a:tblGrid>
              <a:tr h="3113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Measure Name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DE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Amount to Borough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Amount to County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Amount to POAA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Public Defender Fees Collected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Amount to other agencies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538DD5"/>
                          </a:solidFill>
                          <a:effectLst/>
                          <a:latin typeface="Helvetica" panose="020B0604020202020204" pitchFamily="34" charset="0"/>
                        </a:rPr>
                        <a:t>Amount Collected (Total Income)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21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Criminal backlog - D.P. &amp; P.D.P. offenses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Criminal backlog - Ordinance offense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D.P. &amp; P.D.P. offenses added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Total Criminal offenses disposed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Indictable offenses added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538DD5"/>
                          </a:solidFill>
                          <a:effectLst/>
                          <a:latin typeface="Helvetica" panose="020B0604020202020204" pitchFamily="34" charset="0"/>
                        </a:rPr>
                        <a:t>Total Criminal offenses added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Ordinance offenses added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Ordinance offenses disposed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Traffic backlog - DWI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Traffic backlog - moving violations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Traffic backlog - parking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Traffic violations added - DWI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21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Traffic violations added - moving violations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Traffic violations added - parking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538DD5"/>
                          </a:solidFill>
                          <a:effectLst/>
                          <a:latin typeface="Helvetica" panose="020B0604020202020204" pitchFamily="34" charset="0"/>
                        </a:rPr>
                        <a:t>Traffic violations added - total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Traffic violations disposed - DWI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21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Traffic violations disposed - moving violations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Traffic violations disposed - parking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538DD5"/>
                          </a:solidFill>
                          <a:effectLst/>
                          <a:latin typeface="Helvetica" panose="020B0604020202020204" pitchFamily="34" charset="0"/>
                        </a:rPr>
                        <a:t>Traffic violations disposed - total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Number of Cases Heard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Number of Court Sessions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Length of Court Session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Number of Cases Disposed by Affidavits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21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4F81BD"/>
                          </a:solidFill>
                          <a:effectLst/>
                          <a:latin typeface="Helvetica" panose="020B0604020202020204" pitchFamily="34" charset="0"/>
                        </a:rPr>
                        <a:t>Number of Cases/Traffic violations </a:t>
                      </a:r>
                      <a:r>
                        <a:rPr lang="en-US" sz="1050" b="0" i="0" u="none" strike="noStrike" dirty="0" smtClean="0">
                          <a:solidFill>
                            <a:srgbClr val="4F81BD"/>
                          </a:solidFill>
                          <a:effectLst/>
                          <a:latin typeface="Helvetica" panose="020B0604020202020204" pitchFamily="34" charset="0"/>
                        </a:rPr>
                        <a:t>disposed</a:t>
                      </a:r>
                      <a:endParaRPr lang="en-US" sz="1050" b="0" i="0" u="none" strike="noStrike" dirty="0">
                        <a:solidFill>
                          <a:srgbClr val="4F81BD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Plea by mail - sent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638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Plea by mail - returned</a:t>
                      </a:r>
                    </a:p>
                  </a:txBody>
                  <a:tcPr marL="6694" marR="6694" marT="66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Reports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884260"/>
              </p:ext>
            </p:extLst>
          </p:nvPr>
        </p:nvGraphicFramePr>
        <p:xfrm>
          <a:off x="228600" y="1524000"/>
          <a:ext cx="7010400" cy="483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9153480" imgH="6315177" progId="Excel.Sheet.12">
                  <p:embed/>
                </p:oleObj>
              </mc:Choice>
              <mc:Fallback>
                <p:oleObj name="Worksheet" r:id="rId4" imgW="9153480" imgH="63151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524000"/>
                        <a:ext cx="7010400" cy="4836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3"/>
          <p:cNvSpPr>
            <a:spLocks noGrp="1"/>
          </p:cNvSpPr>
          <p:nvPr>
            <p:ph sz="quarter" idx="1"/>
          </p:nvPr>
        </p:nvSpPr>
        <p:spPr>
          <a:xfrm>
            <a:off x="6937248" y="2161770"/>
            <a:ext cx="2130552" cy="370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1600" dirty="0"/>
              <a:t>Reports which visually show performance through graphs are prepared by department heads on a monthly or quarterly basis and provided to the governing </a:t>
            </a:r>
            <a:r>
              <a:rPr lang="en-US" sz="1600" dirty="0" smtClean="0"/>
              <a:t>body.</a:t>
            </a:r>
          </a:p>
          <a:p>
            <a:pPr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1400" dirty="0" smtClean="0"/>
              <a:t>Department head chooses which measures to feature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88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Quarterly Reports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4116"/>
              </p:ext>
            </p:extLst>
          </p:nvPr>
        </p:nvGraphicFramePr>
        <p:xfrm>
          <a:off x="1219200" y="1625601"/>
          <a:ext cx="686162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Worksheet" r:id="rId4" imgW="9201188" imgH="6505609" progId="Excel.Sheet.12">
                  <p:embed/>
                </p:oleObj>
              </mc:Choice>
              <mc:Fallback>
                <p:oleObj name="Worksheet" r:id="rId4" imgW="9201188" imgH="65056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625601"/>
                        <a:ext cx="6861622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Quarterly Reports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987625"/>
              </p:ext>
            </p:extLst>
          </p:nvPr>
        </p:nvGraphicFramePr>
        <p:xfrm>
          <a:off x="762000" y="1524000"/>
          <a:ext cx="7671232" cy="493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Worksheet" r:id="rId4" imgW="9201188" imgH="5915025" progId="Excel.Sheet.12">
                  <p:embed/>
                </p:oleObj>
              </mc:Choice>
              <mc:Fallback>
                <p:oleObj name="Worksheet" r:id="rId4" imgW="9201188" imgH="5915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524000"/>
                        <a:ext cx="7671232" cy="493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Reports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617794"/>
              </p:ext>
            </p:extLst>
          </p:nvPr>
        </p:nvGraphicFramePr>
        <p:xfrm>
          <a:off x="2186375" y="1600200"/>
          <a:ext cx="680522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Worksheet" r:id="rId4" imgW="9153480" imgH="6457848" progId="Excel.Sheet.12">
                  <p:embed/>
                </p:oleObj>
              </mc:Choice>
              <mc:Fallback>
                <p:oleObj name="Worksheet" r:id="rId4" imgW="9153480" imgH="64578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6375" y="1600200"/>
                        <a:ext cx="6805225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399" y="2645521"/>
            <a:ext cx="2033975" cy="253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1600" dirty="0"/>
              <a:t>Annual Reports show performance over time.</a:t>
            </a:r>
          </a:p>
          <a:p>
            <a:pPr marL="46863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1400" dirty="0" smtClean="0">
                <a:solidFill>
                  <a:schemeClr val="tx2"/>
                </a:solidFill>
              </a:rPr>
              <a:t>Demonstrate trends</a:t>
            </a:r>
          </a:p>
          <a:p>
            <a:pPr marL="46863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1400" dirty="0" smtClean="0">
                <a:solidFill>
                  <a:schemeClr val="tx2"/>
                </a:solidFill>
              </a:rPr>
              <a:t>Use of trend lines make it easy to visualize</a:t>
            </a:r>
            <a:endParaRPr lang="en-US" sz="1400" dirty="0">
              <a:solidFill>
                <a:schemeClr val="tx2"/>
              </a:solidFill>
            </a:endParaRPr>
          </a:p>
          <a:p>
            <a:pPr marL="1143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640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Reports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406405"/>
              </p:ext>
            </p:extLst>
          </p:nvPr>
        </p:nvGraphicFramePr>
        <p:xfrm>
          <a:off x="914400" y="1523999"/>
          <a:ext cx="7467600" cy="4954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Worksheet" r:id="rId4" imgW="9153480" imgH="6105457" progId="Excel.Sheet.12">
                  <p:embed/>
                </p:oleObj>
              </mc:Choice>
              <mc:Fallback>
                <p:oleObj name="Worksheet" r:id="rId4" imgW="9153480" imgH="6105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523999"/>
                        <a:ext cx="7467600" cy="4954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00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3352800"/>
            <a:ext cx="8534399" cy="3000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752" y="170694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/>
              <a:t>Selected reports are posted on the Performance Dashboard on the Borough website for the public to learn about the department and its performance </a:t>
            </a:r>
          </a:p>
          <a:p>
            <a:pPr marL="54864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/>
              <a:t>18 “departments” are currently posting reports on Performance Dashboard </a:t>
            </a:r>
            <a:endParaRPr lang="en-US" dirty="0" smtClean="0"/>
          </a:p>
          <a:p>
            <a:pPr marL="54864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Performance Dashboard shows Quarterly and Annual Reports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Dashboard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"/>
            <a:ext cx="6044234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95399"/>
            <a:ext cx="6653834" cy="503485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488</TotalTime>
  <Words>486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Georgia</vt:lpstr>
      <vt:lpstr>Helvetica</vt:lpstr>
      <vt:lpstr>Wingdings</vt:lpstr>
      <vt:lpstr>Wingdings 2</vt:lpstr>
      <vt:lpstr>Civic</vt:lpstr>
      <vt:lpstr>Worksheet</vt:lpstr>
      <vt:lpstr>Borough of Franklin Lakes Performance Management</vt:lpstr>
      <vt:lpstr>Who is Reporting Data? What is Being Measured?         </vt:lpstr>
      <vt:lpstr>  Reports</vt:lpstr>
      <vt:lpstr>Quarterly Reports</vt:lpstr>
      <vt:lpstr>Quarterly Reports</vt:lpstr>
      <vt:lpstr>Annual Reports</vt:lpstr>
      <vt:lpstr>Annual Reports</vt:lpstr>
      <vt:lpstr>Performance Dashboard</vt:lpstr>
      <vt:lpstr>Performance Dashboard</vt:lpstr>
      <vt:lpstr>Performance Dashboard</vt:lpstr>
      <vt:lpstr>Managing With Data</vt:lpstr>
      <vt:lpstr>Managing With Data</vt:lpstr>
      <vt:lpstr>Managing with Data</vt:lpstr>
      <vt:lpstr>Managing with Data</vt:lpstr>
      <vt:lpstr>Public Information &amp; Engagement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Borough of Franklin Lakes Performance Dashboard</dc:title>
  <dc:creator>BoroughAdmin</dc:creator>
  <cp:lastModifiedBy>BoroughAdmin</cp:lastModifiedBy>
  <cp:revision>29</cp:revision>
  <dcterms:created xsi:type="dcterms:W3CDTF">2015-11-11T13:36:47Z</dcterms:created>
  <dcterms:modified xsi:type="dcterms:W3CDTF">2021-11-09T13:48:27Z</dcterms:modified>
</cp:coreProperties>
</file>