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layfair Display"/>
      <p:regular r:id="rId11"/>
      <p:bold r:id="rId12"/>
      <p:italic r:id="rId13"/>
      <p:boldItalic r:id="rId14"/>
    </p:embeddedFont>
    <p:embeddedFont>
      <p:font typeface="Montserrat"/>
      <p:regular r:id="rId15"/>
      <p:bold r:id="rId16"/>
      <p:italic r:id="rId17"/>
      <p:boldItalic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font" Target="fonts/PlayfairDisplay-regular.fntdata"/><Relationship Id="rId10" Type="http://schemas.openxmlformats.org/officeDocument/2006/relationships/slide" Target="slides/slide5.xml"/><Relationship Id="rId13" Type="http://schemas.openxmlformats.org/officeDocument/2006/relationships/font" Target="fonts/PlayfairDisplay-italic.fntdata"/><Relationship Id="rId12" Type="http://schemas.openxmlformats.org/officeDocument/2006/relationships/font" Target="fonts/PlayfairDisplay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font" Target="fonts/PlayfairDisplay-boldItalic.fntdata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572f91c38f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572f91c38f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572f91c38f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572f91c38f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572f91c38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572f91c38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572f91c38f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572f91c38f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LEGOLAND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Building Communities in Towns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HUMAN RESOURCES IN 2023: Insights &amp; Predictions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*Paycor (6,000 professional survey)</a:t>
            </a:r>
            <a:endParaRPr b="1"/>
          </a:p>
          <a:p>
            <a:pPr indent="-30003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A consensus is forming that the current talent shortage may be a long-term or permanent feature of the economy. This perception is a driving force behind how HR leaders are prioritizing and allocating their resources in the next 12 months. </a:t>
            </a:r>
            <a:endParaRPr b="1"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The labor market today is the most competitive in decades. 91% of businesses plan to hire in the next 12 months. </a:t>
            </a:r>
            <a:endParaRPr b="1"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Employee retention will be the #1 priority of 2023. Company culture is the </a:t>
            </a:r>
            <a:r>
              <a:rPr b="1" lang="en">
                <a:solidFill>
                  <a:srgbClr val="000000"/>
                </a:solidFill>
              </a:rPr>
              <a:t>#</a:t>
            </a:r>
            <a:r>
              <a:rPr b="1" lang="en"/>
              <a:t>1 driver of retention (with salary &amp; benefits coming in a very close second).  People are restless. </a:t>
            </a:r>
            <a:r>
              <a:rPr b="1" lang="en" u="sng"/>
              <a:t>Our survey found that 25% of individual contributors (ICs) and 30% of managers are actively looking for a new job. (More than half of workers are at least considering a move, according to Willis Towers Watson, and the University of Phoenix found that 1 in 3 Americans say they’d quit their current jobs without a backup plan.) </a:t>
            </a:r>
            <a:endParaRPr b="1" u="sng"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Wages will continue to rise, especially for blue-collar jobs. But the most successful organizations will find non-monetary ways to attract &amp; retain talent.</a:t>
            </a:r>
            <a:r>
              <a:rPr b="1" lang="en" u="sng"/>
              <a:t> Companies are setting aside an average 3.9% of total payroll for wage increases in 2022. Pay will continue to rise through 2023 and beyond, especially for blue-collar jobs</a:t>
            </a:r>
            <a:endParaRPr b="1" u="sng"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The relationship between organizations and workers is changing in fundamental ways. Employees at all levels are expecting more from their employers than they did in the past. </a:t>
            </a:r>
            <a:endParaRPr b="1"/>
          </a:p>
          <a:p>
            <a:pPr indent="-30003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en"/>
              <a:t>The pandemic exposed the strengths and weaknesses of company cultures. Organizations that came through the pandemic stronger than ever had company cultures that prioritize trust, communication, manager training, and a sensitive approach to balancing political polarization in the workplace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117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Changing workforce &amp; Employees</a:t>
            </a:r>
            <a:endParaRPr/>
          </a:p>
        </p:txBody>
      </p:sp>
      <p:sp>
        <p:nvSpPr>
          <p:cNvPr id="71" name="Google Shape;71;p15"/>
          <p:cNvSpPr txBox="1"/>
          <p:nvPr/>
        </p:nvSpPr>
        <p:spPr>
          <a:xfrm>
            <a:off x="1665250" y="1380350"/>
            <a:ext cx="654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latin typeface="Playfair Display"/>
                <a:ea typeface="Playfair Display"/>
                <a:cs typeface="Playfair Display"/>
                <a:sym typeface="Playfair Display"/>
              </a:rPr>
              <a:t>BENEFITS: </a:t>
            </a:r>
            <a:endParaRPr b="1" u="sng"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latin typeface="Playfair Display"/>
                <a:ea typeface="Playfair Display"/>
                <a:cs typeface="Playfair Display"/>
                <a:sym typeface="Playfair Display"/>
              </a:rPr>
              <a:t>Monetary 			V 		Non-monetary(morale-focused)</a:t>
            </a:r>
            <a:endParaRPr b="1" u="sng"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3689175" y="933075"/>
            <a:ext cx="5454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layfair Display"/>
                <a:ea typeface="Playfair Display"/>
                <a:cs typeface="Playfair Display"/>
                <a:sym typeface="Playfair Display"/>
              </a:rPr>
              <a:t>Diversity in the workplace: Racial Diversity &amp; Talent Diversity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204" y="2571750"/>
            <a:ext cx="4431075" cy="24814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758900" y="1956150"/>
            <a:ext cx="225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layfair Display"/>
              <a:buChar char="●"/>
            </a:pPr>
            <a:r>
              <a:rPr lang="en">
                <a:latin typeface="Playfair Display"/>
                <a:ea typeface="Playfair Display"/>
                <a:cs typeface="Playfair Display"/>
                <a:sym typeface="Playfair Display"/>
              </a:rPr>
              <a:t>Salary/Wages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layfair Display"/>
              <a:buChar char="●"/>
            </a:pPr>
            <a:r>
              <a:rPr lang="en">
                <a:latin typeface="Playfair Display"/>
                <a:ea typeface="Playfair Display"/>
                <a:cs typeface="Playfair Display"/>
                <a:sym typeface="Playfair Display"/>
              </a:rPr>
              <a:t>Education/Courses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5056525" y="2159750"/>
            <a:ext cx="19995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layfair Display"/>
              <a:buChar char="●"/>
            </a:pPr>
            <a:r>
              <a:rPr lang="en">
                <a:latin typeface="Playfair Display"/>
                <a:ea typeface="Playfair Display"/>
                <a:cs typeface="Playfair Display"/>
                <a:sym typeface="Playfair Display"/>
              </a:rPr>
              <a:t>On-site health services: chiropractor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layfair Display"/>
              <a:buChar char="●"/>
            </a:pPr>
            <a:r>
              <a:rPr lang="en">
                <a:latin typeface="Playfair Display"/>
                <a:ea typeface="Playfair Display"/>
                <a:cs typeface="Playfair Display"/>
                <a:sym typeface="Playfair Display"/>
              </a:rPr>
              <a:t>Quiet/Private Room (Maternal needs or just an area to concentrate 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layfair Display"/>
              <a:buChar char="●"/>
            </a:pPr>
            <a:r>
              <a:rPr lang="en">
                <a:latin typeface="Playfair Display"/>
                <a:ea typeface="Playfair Display"/>
                <a:cs typeface="Playfair Display"/>
                <a:sym typeface="Playfair Display"/>
              </a:rPr>
              <a:t>Summer Hours/Flexible Schedule</a:t>
            </a:r>
            <a:endParaRPr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2"/>
              </a:buClr>
              <a:buSzPct val="61111"/>
              <a:buFont typeface="Arial"/>
              <a:buNone/>
            </a:pPr>
            <a:r>
              <a:rPr lang="en" sz="1800">
                <a:latin typeface="Playfair Display"/>
                <a:ea typeface="Playfair Display"/>
                <a:cs typeface="Playfair Display"/>
                <a:sym typeface="Playfair Display"/>
              </a:rPr>
              <a:t>What motivates you to stay at your current job?</a:t>
            </a:r>
            <a:endParaRPr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2957075" y="1234075"/>
            <a:ext cx="58752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Company culture 22% 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Salary/benefits 21% 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Flexible schedules 18% 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Learning &amp; growth opportunities 14% 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 team, my co-workers 13% 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AutoNum type="arabicPeriod"/>
            </a:pPr>
            <a:r>
              <a:rPr lang="en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Leadership of company 12%</a:t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150" y="1234075"/>
            <a:ext cx="3302425" cy="254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